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6" r:id="rId3"/>
    <p:sldId id="267" r:id="rId4"/>
    <p:sldId id="292" r:id="rId5"/>
    <p:sldId id="289" r:id="rId6"/>
    <p:sldId id="294" r:id="rId7"/>
    <p:sldId id="293" r:id="rId8"/>
    <p:sldId id="295" r:id="rId9"/>
    <p:sldId id="268" r:id="rId10"/>
    <p:sldId id="269" r:id="rId11"/>
    <p:sldId id="277" r:id="rId12"/>
    <p:sldId id="278" r:id="rId13"/>
    <p:sldId id="279" r:id="rId14"/>
    <p:sldId id="302" r:id="rId15"/>
    <p:sldId id="303" r:id="rId16"/>
    <p:sldId id="270" r:id="rId17"/>
    <p:sldId id="271" r:id="rId18"/>
    <p:sldId id="272" r:id="rId19"/>
    <p:sldId id="280" r:id="rId20"/>
    <p:sldId id="281" r:id="rId21"/>
    <p:sldId id="282" r:id="rId22"/>
    <p:sldId id="283" r:id="rId23"/>
    <p:sldId id="288" r:id="rId24"/>
    <p:sldId id="273" r:id="rId25"/>
    <p:sldId id="296" r:id="rId26"/>
    <p:sldId id="298" r:id="rId27"/>
    <p:sldId id="299" r:id="rId28"/>
    <p:sldId id="300" r:id="rId29"/>
    <p:sldId id="301" r:id="rId30"/>
    <p:sldId id="274" r:id="rId3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6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24EC-7BE2-4C65-8515-6E9FFDD1F6BB}" type="datetimeFigureOut">
              <a:rPr lang="cs-CZ" smtClean="0"/>
              <a:t>30.04.2019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A679F-8F5F-472D-8D0F-7A1E7EDB77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583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24EC-7BE2-4C65-8515-6E9FFDD1F6BB}" type="datetimeFigureOut">
              <a:rPr lang="cs-CZ" smtClean="0"/>
              <a:t>30.04.2019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A679F-8F5F-472D-8D0F-7A1E7EDB77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2448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24EC-7BE2-4C65-8515-6E9FFDD1F6BB}" type="datetimeFigureOut">
              <a:rPr lang="cs-CZ" smtClean="0"/>
              <a:t>30.04.2019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A679F-8F5F-472D-8D0F-7A1E7EDB77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6514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24EC-7BE2-4C65-8515-6E9FFDD1F6BB}" type="datetimeFigureOut">
              <a:rPr lang="cs-CZ" smtClean="0"/>
              <a:t>30.04.2019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A679F-8F5F-472D-8D0F-7A1E7EDB77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02601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24EC-7BE2-4C65-8515-6E9FFDD1F6BB}" type="datetimeFigureOut">
              <a:rPr lang="cs-CZ" smtClean="0"/>
              <a:t>30.04.2019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A679F-8F5F-472D-8D0F-7A1E7EDB77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181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24EC-7BE2-4C65-8515-6E9FFDD1F6BB}" type="datetimeFigureOut">
              <a:rPr lang="cs-CZ" smtClean="0"/>
              <a:t>30.04.2019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A679F-8F5F-472D-8D0F-7A1E7EDB77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2326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24EC-7BE2-4C65-8515-6E9FFDD1F6BB}" type="datetimeFigureOut">
              <a:rPr lang="cs-CZ" smtClean="0"/>
              <a:t>30.04.2019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A679F-8F5F-472D-8D0F-7A1E7EDB77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862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24EC-7BE2-4C65-8515-6E9FFDD1F6BB}" type="datetimeFigureOut">
              <a:rPr lang="cs-CZ" smtClean="0"/>
              <a:t>30.04.2019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A679F-8F5F-472D-8D0F-7A1E7EDB77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1462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24EC-7BE2-4C65-8515-6E9FFDD1F6BB}" type="datetimeFigureOut">
              <a:rPr lang="cs-CZ" smtClean="0"/>
              <a:t>30.04.2019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A679F-8F5F-472D-8D0F-7A1E7EDB77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693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24EC-7BE2-4C65-8515-6E9FFDD1F6BB}" type="datetimeFigureOut">
              <a:rPr lang="cs-CZ" smtClean="0"/>
              <a:t>30.04.2019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A679F-8F5F-472D-8D0F-7A1E7EDB77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64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24EC-7BE2-4C65-8515-6E9FFDD1F6BB}" type="datetimeFigureOut">
              <a:rPr lang="cs-CZ" smtClean="0"/>
              <a:t>30.04.2019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A679F-8F5F-472D-8D0F-7A1E7EDB77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9966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8824EC-7BE2-4C65-8515-6E9FFDD1F6BB}" type="datetimeFigureOut">
              <a:rPr lang="cs-CZ" smtClean="0"/>
              <a:t>30.04.2019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9A679F-8F5F-472D-8D0F-7A1E7EDB77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3264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zif.cz/cs/prv2014-verejne-zakazky" TargetMode="External"/><Relationship Id="rId3" Type="http://schemas.openxmlformats.org/officeDocument/2006/relationships/image" Target="../media/image2.tiff"/><Relationship Id="rId7" Type="http://schemas.openxmlformats.org/officeDocument/2006/relationships/hyperlink" Target="http://masstrednihana.cz/program-rozvoje-venkova_vyzva-c-1-2-2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hyperlink" Target="https://www.szif.cz/irj/portal/pf/pf-uvo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13816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-2" y="1784657"/>
            <a:ext cx="121920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dirty="0">
                <a:solidFill>
                  <a:schemeClr val="accent5">
                    <a:lumMod val="50000"/>
                  </a:schemeClr>
                </a:solidFill>
              </a:rPr>
              <a:t>2. VÝZVA MAS STŘEDNÍ HANÁ</a:t>
            </a:r>
          </a:p>
          <a:p>
            <a:pPr algn="ctr"/>
            <a:r>
              <a:rPr lang="cs-CZ" sz="3000" b="1" dirty="0">
                <a:solidFill>
                  <a:schemeClr val="accent5">
                    <a:lumMod val="50000"/>
                  </a:schemeClr>
                </a:solidFill>
              </a:rPr>
              <a:t>PROGRAM ROZVOJE VENKOVA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-2" y="3728754"/>
            <a:ext cx="1217818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600" b="1" dirty="0">
                <a:solidFill>
                  <a:schemeClr val="accent5">
                    <a:lumMod val="75000"/>
                  </a:schemeClr>
                </a:solidFill>
              </a:rPr>
              <a:t>SEMINÁŘ PRO ŽADATELE </a:t>
            </a:r>
          </a:p>
          <a:p>
            <a:pPr algn="ctr"/>
            <a:r>
              <a:rPr lang="cs-CZ" sz="2600" b="1" dirty="0">
                <a:solidFill>
                  <a:schemeClr val="accent5">
                    <a:lumMod val="75000"/>
                  </a:schemeClr>
                </a:solidFill>
              </a:rPr>
              <a:t>30. dubna 2019</a:t>
            </a:r>
          </a:p>
        </p:txBody>
      </p:sp>
    </p:spTree>
    <p:extLst>
      <p:ext uri="{BB962C8B-B14F-4D97-AF65-F5344CB8AC3E}">
        <p14:creationId xmlns:p14="http://schemas.microsoft.com/office/powerpoint/2010/main" val="7729840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9818" y="189186"/>
            <a:ext cx="9339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INFORMACE O VÝZVĚ: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201800" y="693683"/>
            <a:ext cx="11761370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cs-CZ" sz="1400" dirty="0"/>
              <a:t>Výzva MAS č. 2 k předkládání Žádostí o podporu v rámci operace 19.2.1.  Programu rozvoje venkova na období 2014 – 2020</a:t>
            </a:r>
          </a:p>
          <a:p>
            <a:pPr marL="285750" indent="-285750" algn="just"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cs-CZ" sz="1400" i="1" dirty="0"/>
              <a:t>Termín vyhlášení výzvy:</a:t>
            </a:r>
            <a:r>
              <a:rPr lang="cs-CZ" sz="1400" dirty="0"/>
              <a:t> </a:t>
            </a:r>
            <a:r>
              <a:rPr lang="cs-CZ" sz="1400" b="1" i="1" dirty="0"/>
              <a:t>15. dubna 20189</a:t>
            </a:r>
          </a:p>
          <a:p>
            <a:pPr marL="285750" indent="-285750" algn="just"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cs-CZ" sz="1400" i="1" dirty="0"/>
              <a:t>Termín příjmu žádostí: </a:t>
            </a:r>
            <a:r>
              <a:rPr lang="cs-CZ" sz="1400" b="1" i="1" dirty="0"/>
              <a:t>od 15.4.2019 do 16. 5. 2019</a:t>
            </a:r>
            <a:r>
              <a:rPr lang="cs-CZ" sz="1400" dirty="0"/>
              <a:t>. Podání </a:t>
            </a:r>
            <a:r>
              <a:rPr lang="cs-CZ" sz="1400" i="1" dirty="0"/>
              <a:t>Žádosti o dotaci</a:t>
            </a:r>
            <a:r>
              <a:rPr lang="cs-CZ" sz="1400" dirty="0"/>
              <a:t> na MAS (</a:t>
            </a:r>
            <a:r>
              <a:rPr lang="cs-CZ" sz="1400" i="1" dirty="0"/>
              <a:t>včetně příloh</a:t>
            </a:r>
            <a:r>
              <a:rPr lang="cs-CZ" sz="1400" dirty="0"/>
              <a:t>) probíhá zasláním přes Portál farmáře. Obsahově rozsáhlé či velkoformátové přílohy lze dodat v listinné podobě.</a:t>
            </a:r>
          </a:p>
          <a:p>
            <a:pPr marL="285750" indent="-285750" algn="just"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cs-CZ" sz="1400" i="1" dirty="0"/>
              <a:t>Termín registrace na RO SZIF:</a:t>
            </a:r>
            <a:r>
              <a:rPr lang="cs-CZ" sz="1400" dirty="0"/>
              <a:t> </a:t>
            </a:r>
            <a:r>
              <a:rPr lang="cs-CZ" sz="1400" b="1" dirty="0"/>
              <a:t>2.7.2019</a:t>
            </a:r>
            <a:endParaRPr lang="cs-CZ" sz="1400" b="1" i="1" dirty="0"/>
          </a:p>
          <a:p>
            <a:pPr marL="285750" indent="-285750" algn="just"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cs-CZ" sz="1400" i="1" dirty="0"/>
              <a:t>Místo podání příloh k žádosti v listinné podobě: </a:t>
            </a:r>
            <a:r>
              <a:rPr lang="cs-CZ" sz="1400" dirty="0"/>
              <a:t>kancelář MAS, nám. Míru 21, Kojetín 752 01 (budova Úřadu práce, 1. patro) </a:t>
            </a:r>
          </a:p>
          <a:p>
            <a:pPr marL="285750" indent="-285750" algn="just"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cs-CZ" sz="1400" i="1" dirty="0"/>
              <a:t>Termín příjmu příloh k žádosti v listinné podobě:</a:t>
            </a:r>
            <a:r>
              <a:rPr lang="cs-CZ" sz="1400" dirty="0"/>
              <a:t> v době trvání příjmu Žádostí na MAS v termínech uvedených jako úřední dny (pondělí, středa) v čase od 8:00 – 16:00 </a:t>
            </a:r>
            <a:r>
              <a:rPr lang="cs-CZ" sz="1400" i="1" dirty="0"/>
              <a:t>vždy po telefonické domluvě a upřesnění času, který je nutno rezervovat</a:t>
            </a:r>
            <a:r>
              <a:rPr lang="cs-CZ" sz="1400" dirty="0"/>
              <a:t>.</a:t>
            </a:r>
          </a:p>
          <a:p>
            <a:pPr marL="285750" indent="-285750" algn="just"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cs-CZ" sz="1400" i="1" dirty="0"/>
              <a:t>Územní vymezení: </a:t>
            </a:r>
            <a:r>
              <a:rPr lang="cs-CZ" sz="1400" dirty="0"/>
              <a:t>Výzva MAS se vztahuje na celé území MAS Střední Haná. </a:t>
            </a:r>
          </a:p>
        </p:txBody>
      </p:sp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6411075"/>
              </p:ext>
            </p:extLst>
          </p:nvPr>
        </p:nvGraphicFramePr>
        <p:xfrm>
          <a:off x="201800" y="3059013"/>
          <a:ext cx="7178714" cy="29623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592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99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878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016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23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Číslo Fiche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1200" dirty="0">
                          <a:effectLst/>
                        </a:rPr>
                        <a:t>Název Fiche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Vazba Fiche na článek Nařízení EP a Rady (EU) č. 1305/2013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1200" dirty="0">
                          <a:effectLst/>
                        </a:rPr>
                        <a:t>Alokace</a:t>
                      </a:r>
                      <a:endParaRPr lang="cs-CZ" sz="12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1200" dirty="0">
                          <a:effectLst/>
                        </a:rPr>
                        <a:t>pro 1. výzvu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23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1200" dirty="0">
                          <a:effectLst/>
                        </a:rPr>
                        <a:t>F 1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Investice do zemědělských podniků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000" dirty="0">
                          <a:effectLst/>
                        </a:rPr>
                        <a:t>Článek 17, odstavec 1., písmeno a) – Investice do zemědělských podniků</a:t>
                      </a:r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2.094.133,00 Kč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59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1200" dirty="0">
                          <a:effectLst/>
                        </a:rPr>
                        <a:t>F 2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Zpracování a uvádění na trh zemědělských produktů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000" dirty="0">
                          <a:effectLst/>
                        </a:rPr>
                        <a:t>Článek 17, odstavec 1., písmeno b) - Zpracování a uvádění na trh zemědělských produktů</a:t>
                      </a:r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600.000,00 Kč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59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1200" dirty="0">
                          <a:effectLst/>
                        </a:rPr>
                        <a:t>F 3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Podpora investic na založení nebo rozvoj nezemědělských činností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Článek 19, odstavec 1., písmeno b) - Podpora investic na založení nebo rozvoj nezemědělských činností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3.675.103,00 Kč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59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1200" dirty="0">
                          <a:effectLst/>
                        </a:rPr>
                        <a:t>F 4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Investice do ochrany melioračních a zpevňujících dřevin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Článek 25 (IOD) -  Investice do ochrany melioračních a zpevňujících dřevin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400.000,00 Kč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4" name="TextovéPole 13"/>
          <p:cNvSpPr txBox="1"/>
          <p:nvPr/>
        </p:nvSpPr>
        <p:spPr>
          <a:xfrm>
            <a:off x="7582315" y="3032785"/>
            <a:ext cx="438085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/>
              <a:t>Veškeré podklady k výzvě jsou zveřejněny na webových stránkách Mas Střední Haná</a:t>
            </a:r>
          </a:p>
          <a:p>
            <a:pPr algn="just"/>
            <a:endParaRPr lang="cs-CZ" dirty="0"/>
          </a:p>
          <a:p>
            <a:pPr algn="just"/>
            <a:endParaRPr lang="cs-CZ" sz="2000" b="1" dirty="0">
              <a:solidFill>
                <a:srgbClr val="7030A0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552568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69817" y="169817"/>
            <a:ext cx="93939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all" dirty="0"/>
              <a:t>Administrace žádosti žadatele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69817" y="565377"/>
            <a:ext cx="11691257" cy="63555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Tx/>
              <a:buChar char="-"/>
            </a:pPr>
            <a:r>
              <a:rPr lang="cs-CZ" sz="2000" dirty="0"/>
              <a:t>podání žádosti přes Portál farmáře,</a:t>
            </a:r>
          </a:p>
          <a:p>
            <a:pPr marL="285750" indent="-285750">
              <a:spcAft>
                <a:spcPts val="600"/>
              </a:spcAft>
              <a:buFontTx/>
              <a:buChar char="-"/>
            </a:pPr>
            <a:r>
              <a:rPr lang="cs-CZ" sz="2000" dirty="0"/>
              <a:t>po přijetí žádosti následuje její kontrola (žadatel může  být vyzván k opravě max. 2× ),</a:t>
            </a:r>
          </a:p>
          <a:p>
            <a:pPr marL="285750" indent="-285750" algn="just">
              <a:spcAft>
                <a:spcPts val="600"/>
              </a:spcAft>
              <a:buFontTx/>
              <a:buChar char="-"/>
            </a:pPr>
            <a:r>
              <a:rPr lang="cs-CZ" sz="2000" dirty="0"/>
              <a:t>po administrativní kontrole a kontrole přijatelnosti je žadatel vyrozuměn o výsledku této kontroly (DS, pošta, osobně)</a:t>
            </a:r>
          </a:p>
          <a:p>
            <a:pPr marL="285750" indent="-285750" algn="just">
              <a:spcAft>
                <a:spcPts val="600"/>
              </a:spcAft>
              <a:buFontTx/>
              <a:buChar char="-"/>
            </a:pPr>
            <a:r>
              <a:rPr lang="cs-CZ" sz="2000" dirty="0"/>
              <a:t>hodnocení projektů - výběrová komise navrhuje pořadí žádostí podle dosaženého počtu bodů. „Předvýběr“ VK následně potvrzuje Správní rada MAS (do 20 PD od věcného hodnocení)</a:t>
            </a:r>
          </a:p>
          <a:p>
            <a:pPr marL="285750" indent="-285750" algn="just">
              <a:spcAft>
                <a:spcPts val="600"/>
              </a:spcAft>
              <a:buFontTx/>
              <a:buChar char="-"/>
            </a:pPr>
            <a:r>
              <a:rPr lang="cs-CZ" sz="2000" dirty="0"/>
              <a:t>žadatel je informován do 5 PD od ukončení kontroly (od schválení výběru projektu SR MAS),</a:t>
            </a:r>
          </a:p>
          <a:p>
            <a:pPr marL="285750" indent="-285750" algn="just">
              <a:spcAft>
                <a:spcPts val="600"/>
              </a:spcAft>
              <a:buFontTx/>
              <a:buChar char="-"/>
            </a:pPr>
            <a:r>
              <a:rPr lang="cs-CZ" sz="2000" dirty="0"/>
              <a:t>po výběru projektů MAS vybrané Žádosti o dotaci elektronicky podepíše, povinné, případně nepovinné přílohy MAS verifikuje (dokument elektronicky podepíše, popřípadě jej v papírové podobě podepíše, přidá razítko MAS a naskenuje do elektronické podoby; neplatí pro aktivní </a:t>
            </a:r>
            <a:r>
              <a:rPr lang="cs-CZ" sz="2000" dirty="0" err="1"/>
              <a:t>pdf</a:t>
            </a:r>
            <a:r>
              <a:rPr lang="cs-CZ" sz="2000" dirty="0"/>
              <a:t> formuláře) a předá žadateli minimálně 3 pracovní dny před finálním termínem registrace na RO SZIF stanoveného ve výzvě MAS,</a:t>
            </a:r>
          </a:p>
          <a:p>
            <a:pPr marL="285750" indent="-285750" algn="just">
              <a:spcAft>
                <a:spcPts val="600"/>
              </a:spcAft>
              <a:buFontTx/>
              <a:buChar char="-"/>
            </a:pPr>
            <a:r>
              <a:rPr lang="cs-CZ" sz="2000" dirty="0"/>
              <a:t>žadatel Žádost o dotaci včetně příloh zkontroluje a podá přes svůj účet na Portálu farmáře na příslušný RO SZIF nejpozději do finálního termínu registrace </a:t>
            </a:r>
            <a:r>
              <a:rPr lang="cs-CZ" sz="2000" b="1" dirty="0"/>
              <a:t>(</a:t>
            </a:r>
            <a:r>
              <a:rPr lang="cs-CZ" sz="2000" b="1" dirty="0">
                <a:solidFill>
                  <a:srgbClr val="FF0000"/>
                </a:solidFill>
              </a:rPr>
              <a:t>do 2.7.2019</a:t>
            </a:r>
            <a:r>
              <a:rPr lang="cs-CZ" sz="2000" b="1" dirty="0"/>
              <a:t>)</a:t>
            </a:r>
            <a:r>
              <a:rPr lang="cs-CZ" sz="2000" dirty="0"/>
              <a:t> na RO SZIF stanoveného ve výzvě MAS k závěrečnému ověření jejich způsobilosti před schválením; pokud budou některé přílohy předkládány v listinné podobě, musí tuto informaci žadatel uvést u zasílané Žádosti o dotaci přes Portál farmáře.</a:t>
            </a:r>
          </a:p>
          <a:p>
            <a:pPr marL="285750" indent="-285750" algn="just">
              <a:buFontTx/>
              <a:buChar char="-"/>
            </a:pPr>
            <a:endParaRPr lang="cs-CZ" dirty="0"/>
          </a:p>
          <a:p>
            <a:pPr marL="285750" indent="-285750">
              <a:buFontTx/>
              <a:buChar char="-"/>
            </a:pPr>
            <a:endParaRPr lang="cs-CZ" dirty="0"/>
          </a:p>
          <a:p>
            <a:pPr marL="285750" indent="-285750">
              <a:buFontTx/>
              <a:buChar char="-"/>
            </a:pPr>
            <a:endParaRPr lang="cs-CZ" dirty="0"/>
          </a:p>
          <a:p>
            <a:pPr marL="285750" indent="-285750"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08268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69817" y="169817"/>
            <a:ext cx="93939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cap="all" dirty="0"/>
              <a:t>Administrace žádosti žadatele - SZIF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69817" y="708967"/>
            <a:ext cx="11691257" cy="6170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600"/>
              </a:spcAft>
              <a:buFontTx/>
              <a:buChar char="-"/>
            </a:pPr>
            <a:r>
              <a:rPr lang="cs-CZ" b="1" i="1" dirty="0"/>
              <a:t>součástí projektu </a:t>
            </a:r>
            <a:r>
              <a:rPr lang="cs-CZ" b="1" i="1" dirty="0">
                <a:solidFill>
                  <a:srgbClr val="FF0000"/>
                </a:solidFill>
              </a:rPr>
              <a:t>není</a:t>
            </a:r>
            <a:r>
              <a:rPr lang="cs-CZ" b="1" i="1" dirty="0"/>
              <a:t> VŘ</a:t>
            </a:r>
            <a:r>
              <a:rPr lang="cs-CZ" dirty="0"/>
              <a:t>: po registraci žádosti na RO SZIF bude ze strany </a:t>
            </a:r>
            <a:r>
              <a:rPr lang="cs-CZ" dirty="0" err="1"/>
              <a:t>SZIFu</a:t>
            </a:r>
            <a:r>
              <a:rPr lang="cs-CZ" dirty="0"/>
              <a:t> provedeno ověření administrativní kontroly,  kontroly přijatelnosti, kontrola dalších podmínek, příp. hodnocení finančního zdraví,</a:t>
            </a:r>
          </a:p>
          <a:p>
            <a:pPr marL="285750" indent="-285750" algn="just">
              <a:spcAft>
                <a:spcPts val="600"/>
              </a:spcAft>
              <a:buFontTx/>
              <a:buChar char="-"/>
            </a:pPr>
            <a:r>
              <a:rPr lang="cs-CZ" b="1" i="1" dirty="0"/>
              <a:t>součástí projektu </a:t>
            </a:r>
            <a:r>
              <a:rPr lang="cs-CZ" b="1" i="1" dirty="0">
                <a:solidFill>
                  <a:srgbClr val="FF0000"/>
                </a:solidFill>
              </a:rPr>
              <a:t>je</a:t>
            </a:r>
            <a:r>
              <a:rPr lang="cs-CZ" b="1" i="1" dirty="0"/>
              <a:t> VŘ</a:t>
            </a:r>
            <a:r>
              <a:rPr lang="cs-CZ" dirty="0"/>
              <a:t>: RO SZIF provede ověření administrativní kontroly, kontrolu přijatelnosti, kontrolu dalších  podmínek  a  hodnocení  finančního  zdraví </a:t>
            </a:r>
            <a:r>
              <a:rPr lang="cs-CZ" i="1" dirty="0"/>
              <a:t>až  po  předložení  dokumentace k výběrovému/zadávacímu řízení</a:t>
            </a:r>
            <a:r>
              <a:rPr lang="cs-CZ" dirty="0"/>
              <a:t>,</a:t>
            </a:r>
          </a:p>
          <a:p>
            <a:pPr marL="285750" indent="-285750" algn="just">
              <a:spcAft>
                <a:spcPts val="600"/>
              </a:spcAft>
              <a:buFontTx/>
              <a:buChar char="-"/>
            </a:pPr>
            <a:r>
              <a:rPr lang="cs-CZ" b="1" i="1" dirty="0"/>
              <a:t>žadatelé předloží  kompletní  dokumentaci k zrealizovanému  výběrovému/zadávacímu řízení </a:t>
            </a:r>
            <a:r>
              <a:rPr lang="cs-CZ" dirty="0"/>
              <a:t>včetně aktualizovaného formuláře Žádosti o dotaci nejdříve </a:t>
            </a:r>
            <a:r>
              <a:rPr lang="cs-CZ" b="1" i="1" dirty="0"/>
              <a:t>na MAS v termínu </a:t>
            </a:r>
            <a:r>
              <a:rPr lang="cs-CZ" b="1" i="1" dirty="0">
                <a:solidFill>
                  <a:srgbClr val="FF0000"/>
                </a:solidFill>
              </a:rPr>
              <a:t>do 63.  kalendářního  dne  </a:t>
            </a:r>
            <a:r>
              <a:rPr lang="cs-CZ" dirty="0"/>
              <a:t>od finálního data  zaregistrování  Žádosti  o  dotaci na  RO  SZIF uvedeného ve výzvě MAS, a to elektronicky, případně vybrané přílohy v listinné podobě; </a:t>
            </a:r>
            <a:r>
              <a:rPr lang="cs-CZ" b="1" i="1" dirty="0">
                <a:solidFill>
                  <a:srgbClr val="FF0000"/>
                </a:solidFill>
              </a:rPr>
              <a:t>do 70. kalendářního dne </a:t>
            </a:r>
            <a:r>
              <a:rPr lang="cs-CZ" dirty="0"/>
              <a:t>od finálního data  zaregistrování  Žádosti  o  dotaci na  RO  SZIF uvedeného ve výzvě MAS předloží žadatel na RO SZIF kompletní dokumentaci k zrealizovanému VŘ,</a:t>
            </a:r>
          </a:p>
          <a:p>
            <a:pPr marL="285750" indent="-285750" algn="just">
              <a:spcAft>
                <a:spcPts val="600"/>
              </a:spcAft>
              <a:buFontTx/>
              <a:buChar char="-"/>
            </a:pPr>
            <a:r>
              <a:rPr lang="cs-CZ" dirty="0"/>
              <a:t>SZIF vyzývá k odstranění opravitelných nedostatků, a to do </a:t>
            </a:r>
            <a:r>
              <a:rPr lang="cs-CZ" b="1" i="1" dirty="0">
                <a:solidFill>
                  <a:srgbClr val="FF0000"/>
                </a:solidFill>
              </a:rPr>
              <a:t>56 KD</a:t>
            </a:r>
            <a:r>
              <a:rPr lang="cs-CZ" dirty="0"/>
              <a:t>, popř. do </a:t>
            </a:r>
            <a:r>
              <a:rPr lang="cs-CZ" b="1" i="1" dirty="0">
                <a:solidFill>
                  <a:srgbClr val="FF0000"/>
                </a:solidFill>
              </a:rPr>
              <a:t>126 KD (u žádostí s VŘ) </a:t>
            </a:r>
            <a:r>
              <a:rPr lang="cs-CZ" dirty="0"/>
              <a:t>od finálního data registrace ŽOD na RO SZIF uvedeného ve výzvě MAS,</a:t>
            </a:r>
          </a:p>
          <a:p>
            <a:pPr marL="285750" indent="-285750" algn="just">
              <a:spcAft>
                <a:spcPts val="600"/>
              </a:spcAft>
              <a:buFontTx/>
              <a:buChar char="-"/>
            </a:pPr>
            <a:r>
              <a:rPr lang="cs-CZ" dirty="0"/>
              <a:t>odstranění zjištěných nedostatků musí být provedeno dle Žádosti o doplnění neúplné dokumentace  v termínu  </a:t>
            </a:r>
            <a:r>
              <a:rPr lang="cs-CZ" b="1" i="1" dirty="0"/>
              <a:t>do  14  kalendářních  dnů</a:t>
            </a:r>
            <a:r>
              <a:rPr lang="cs-CZ" dirty="0"/>
              <a:t>  od zveřejnění Žádosti  o  doplnění neúplné dokumentace na Portálu farmáře.</a:t>
            </a:r>
          </a:p>
          <a:p>
            <a:pPr marL="285750" indent="-285750" algn="just">
              <a:spcAft>
                <a:spcPts val="600"/>
              </a:spcAft>
              <a:buFontTx/>
              <a:buChar char="-"/>
            </a:pPr>
            <a:r>
              <a:rPr lang="cs-CZ" dirty="0"/>
              <a:t>nedoložení = ukončení administrace žádosti.</a:t>
            </a:r>
          </a:p>
          <a:p>
            <a:pPr marL="285750" indent="-285750" algn="just">
              <a:spcAft>
                <a:spcPts val="600"/>
              </a:spcAft>
              <a:buFontTx/>
              <a:buChar char="-"/>
            </a:pPr>
            <a:r>
              <a:rPr lang="cs-CZ" dirty="0"/>
              <a:t>V případě,  že  je  projekt  schválen  k poskytnutí  dotace  z PRV,  je  žadatel  vyzván prostřednictvím Portálu  farmáře k podpisu  Dohody  a  je  povinen  se  dostavit  k podpisu Dohody ve lhůtě stanovené výzvou.</a:t>
            </a:r>
          </a:p>
          <a:p>
            <a:pPr marL="285750" indent="-285750" algn="just">
              <a:buFontTx/>
              <a:buChar char="-"/>
            </a:pPr>
            <a:endParaRPr lang="cs-CZ" dirty="0"/>
          </a:p>
          <a:p>
            <a:pPr marL="285750" indent="-285750">
              <a:buFontTx/>
              <a:buChar char="-"/>
            </a:pPr>
            <a:endParaRPr lang="cs-CZ" dirty="0"/>
          </a:p>
          <a:p>
            <a:pPr marL="285750" indent="-285750">
              <a:buFontTx/>
              <a:buChar char="-"/>
            </a:pPr>
            <a:endParaRPr lang="cs-CZ" dirty="0"/>
          </a:p>
          <a:p>
            <a:pPr marL="285750" indent="-285750"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70877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69817" y="169817"/>
            <a:ext cx="93939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all" dirty="0"/>
              <a:t>SPOLEČNÉ PODMÍNKY PRO VŠECHNY FICHE: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69817" y="634163"/>
            <a:ext cx="11793352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300"/>
              </a:spcAft>
              <a:buFontTx/>
              <a:buChar char="-"/>
            </a:pPr>
            <a:r>
              <a:rPr lang="cs-CZ" b="1" dirty="0"/>
              <a:t>max</a:t>
            </a:r>
            <a:r>
              <a:rPr lang="cs-CZ" dirty="0"/>
              <a:t>. výše způsobilých nákladů: </a:t>
            </a:r>
            <a:r>
              <a:rPr lang="cs-CZ" b="1" dirty="0">
                <a:solidFill>
                  <a:srgbClr val="FF0000"/>
                </a:solidFill>
              </a:rPr>
              <a:t>5.000.000 Kč</a:t>
            </a:r>
            <a:r>
              <a:rPr lang="cs-CZ" dirty="0"/>
              <a:t>, žadatel zároveň není oprávněn předložit projekt s vyšší dotací než je stanovená alokace dané Fiche,</a:t>
            </a:r>
          </a:p>
          <a:p>
            <a:pPr marL="285750" indent="-285750" algn="just">
              <a:spcAft>
                <a:spcPts val="300"/>
              </a:spcAft>
              <a:buFontTx/>
              <a:buChar char="-"/>
            </a:pPr>
            <a:r>
              <a:rPr lang="cs-CZ" b="1" dirty="0"/>
              <a:t>min</a:t>
            </a:r>
            <a:r>
              <a:rPr lang="cs-CZ" dirty="0"/>
              <a:t>. výše způsobilých výdajů:</a:t>
            </a:r>
            <a:r>
              <a:rPr lang="cs-CZ" b="1" dirty="0"/>
              <a:t> </a:t>
            </a:r>
            <a:r>
              <a:rPr lang="cs-CZ" b="1" dirty="0">
                <a:solidFill>
                  <a:srgbClr val="FF0000"/>
                </a:solidFill>
              </a:rPr>
              <a:t>50.000 Kč</a:t>
            </a:r>
            <a:r>
              <a:rPr lang="cs-CZ" dirty="0"/>
              <a:t>,</a:t>
            </a:r>
            <a:endParaRPr lang="cs-CZ" b="1" dirty="0">
              <a:solidFill>
                <a:srgbClr val="FF0000"/>
              </a:solidFill>
            </a:endParaRPr>
          </a:p>
          <a:p>
            <a:pPr marL="285750" indent="-285750" algn="just">
              <a:spcAft>
                <a:spcPts val="300"/>
              </a:spcAft>
              <a:buFontTx/>
              <a:buChar char="-"/>
            </a:pPr>
            <a:r>
              <a:rPr lang="cs-CZ" dirty="0"/>
              <a:t>projekt lze </a:t>
            </a:r>
            <a:r>
              <a:rPr lang="cs-CZ" b="1" dirty="0"/>
              <a:t>realizovat na území</a:t>
            </a:r>
            <a:r>
              <a:rPr lang="cs-CZ" dirty="0"/>
              <a:t> příslušné </a:t>
            </a:r>
            <a:r>
              <a:rPr lang="cs-CZ" b="1" dirty="0"/>
              <a:t>MAS</a:t>
            </a:r>
            <a:r>
              <a:rPr lang="cs-CZ" dirty="0"/>
              <a:t>,</a:t>
            </a:r>
          </a:p>
          <a:p>
            <a:pPr marL="285750" indent="-285750" algn="just">
              <a:spcAft>
                <a:spcPts val="300"/>
              </a:spcAft>
              <a:buFontTx/>
              <a:buChar char="-"/>
            </a:pPr>
            <a:r>
              <a:rPr lang="cs-CZ" dirty="0"/>
              <a:t>projekt je v </a:t>
            </a:r>
            <a:r>
              <a:rPr lang="cs-CZ" b="1" dirty="0"/>
              <a:t>souladu s SCLLD </a:t>
            </a:r>
            <a:r>
              <a:rPr lang="cs-CZ" dirty="0"/>
              <a:t>MAS Střední Haná (dokládá se formou přílohy k ŽOD),</a:t>
            </a:r>
          </a:p>
          <a:p>
            <a:pPr marL="285750" indent="-285750" algn="just">
              <a:spcAft>
                <a:spcPts val="300"/>
              </a:spcAft>
              <a:buFontTx/>
              <a:buChar char="-"/>
            </a:pPr>
            <a:r>
              <a:rPr lang="cs-CZ" b="1" dirty="0"/>
              <a:t>lhůta vázanosti projektu na účel</a:t>
            </a:r>
            <a:r>
              <a:rPr lang="cs-CZ" dirty="0"/>
              <a:t> – </a:t>
            </a:r>
            <a:r>
              <a:rPr lang="cs-CZ" b="1" dirty="0">
                <a:solidFill>
                  <a:srgbClr val="FF0000"/>
                </a:solidFill>
              </a:rPr>
              <a:t>5 let od převedení dotace na účet příjemce</a:t>
            </a:r>
            <a:r>
              <a:rPr lang="cs-CZ" dirty="0"/>
              <a:t>,</a:t>
            </a:r>
          </a:p>
          <a:p>
            <a:pPr marL="285750" indent="-285750" algn="just">
              <a:spcAft>
                <a:spcPts val="300"/>
              </a:spcAft>
              <a:buFontTx/>
              <a:buChar char="-"/>
            </a:pPr>
            <a:r>
              <a:rPr lang="cs-CZ" dirty="0"/>
              <a:t>v případě, že se žadatel zavázal vytvořit </a:t>
            </a:r>
            <a:r>
              <a:rPr lang="cs-CZ" b="1" dirty="0"/>
              <a:t>pracovní místo</a:t>
            </a:r>
            <a:r>
              <a:rPr lang="cs-CZ" dirty="0"/>
              <a:t> (případně pokud získal body za preferenční kritérium tvorba nových pracovních míst)</a:t>
            </a:r>
            <a:r>
              <a:rPr lang="cs-CZ" b="1" dirty="0"/>
              <a:t> musí vytvořit nové pracovní místo nejpozději do 6 měsíců od data převedení dotace na jeho účet</a:t>
            </a:r>
            <a:r>
              <a:rPr lang="cs-CZ" dirty="0"/>
              <a:t>. Závazek počtu nově vytvořených pracovních míst běží ve lhůtě </a:t>
            </a:r>
            <a:r>
              <a:rPr lang="cs-CZ" b="1" dirty="0">
                <a:solidFill>
                  <a:srgbClr val="FF0000"/>
                </a:solidFill>
              </a:rPr>
              <a:t>3 roky </a:t>
            </a:r>
            <a:r>
              <a:rPr lang="cs-CZ" dirty="0"/>
              <a:t>od data převedení dotace na účet žadatele v případě, že ke dni podání Žádosti o platbu je příjemce </a:t>
            </a:r>
            <a:r>
              <a:rPr lang="cs-CZ" b="1" dirty="0">
                <a:solidFill>
                  <a:srgbClr val="FF0000"/>
                </a:solidFill>
              </a:rPr>
              <a:t>malý nebo střední podnik </a:t>
            </a:r>
            <a:r>
              <a:rPr lang="cs-CZ" dirty="0"/>
              <a:t>nebo ve lhůtě </a:t>
            </a:r>
            <a:r>
              <a:rPr lang="cs-CZ" b="1" dirty="0">
                <a:solidFill>
                  <a:srgbClr val="FF0000"/>
                </a:solidFill>
              </a:rPr>
              <a:t>5 let</a:t>
            </a:r>
            <a:r>
              <a:rPr lang="cs-CZ" dirty="0"/>
              <a:t> od data převedení dotace na účet příjemce v případě, že ke dni podání Žádosti o platbu je příjemce dotace </a:t>
            </a:r>
            <a:r>
              <a:rPr lang="cs-CZ" b="1" dirty="0">
                <a:solidFill>
                  <a:srgbClr val="FF0000"/>
                </a:solidFill>
              </a:rPr>
              <a:t>velký podnik</a:t>
            </a:r>
            <a:r>
              <a:rPr lang="cs-CZ" dirty="0"/>
              <a:t>.</a:t>
            </a:r>
          </a:p>
          <a:p>
            <a:pPr marL="285750" indent="-285750" algn="just">
              <a:spcAft>
                <a:spcPts val="300"/>
              </a:spcAft>
              <a:buFontTx/>
              <a:buChar char="-"/>
            </a:pPr>
            <a:r>
              <a:rPr lang="cs-CZ" b="1" dirty="0">
                <a:solidFill>
                  <a:srgbClr val="FF0000"/>
                </a:solidFill>
              </a:rPr>
              <a:t>finanční zdraví</a:t>
            </a:r>
            <a:r>
              <a:rPr lang="cs-CZ" dirty="0"/>
              <a:t>: žadatel musí splnit podmínku finančního zdraví u projektů, jejichž způsobilé výdaje, ze kterých je stanovena dotace, přesahují 1 000 000 Kč (podmínky hodnocení, definice a výpočet finančního zdraví jsou uvedeny v Metodice výpočtu finančního zdraví).</a:t>
            </a:r>
          </a:p>
          <a:p>
            <a:pPr marL="285750" indent="-285750" algn="just">
              <a:spcAft>
                <a:spcPts val="300"/>
              </a:spcAft>
              <a:buFontTx/>
              <a:buChar char="-"/>
            </a:pPr>
            <a:r>
              <a:rPr lang="cs-CZ" b="1" dirty="0"/>
              <a:t>po udělení bodů ze strany MAS/SZIF jsou preferenční kritéria závazná po dobu udržitelnosti projektu.</a:t>
            </a:r>
          </a:p>
          <a:p>
            <a:pPr marL="285750" indent="-285750" algn="just">
              <a:spcAft>
                <a:spcPts val="300"/>
              </a:spcAft>
              <a:buFontTx/>
              <a:buChar char="-"/>
            </a:pPr>
            <a:r>
              <a:rPr lang="cs-CZ" b="1" dirty="0">
                <a:solidFill>
                  <a:srgbClr val="FF0000"/>
                </a:solidFill>
              </a:rPr>
              <a:t>motivační účinek</a:t>
            </a:r>
            <a:r>
              <a:rPr lang="cs-CZ" dirty="0"/>
              <a:t>:</a:t>
            </a:r>
            <a:r>
              <a:rPr lang="cs-CZ" b="1" dirty="0"/>
              <a:t> </a:t>
            </a:r>
            <a:r>
              <a:rPr lang="cs-CZ" dirty="0"/>
              <a:t>nesmí být zahájeny práce před podáním Žádosti o dotaci. Zahájením prací na projektu se rozumí buď zahájení činnosti, nebo stavebních prací v rámci investice nebo první právně vymahatelný závazek objednat zařízení nebo služby či jiný závazek, v jehož důsledku se projekt nebo činnost stává nezvratnou.</a:t>
            </a:r>
          </a:p>
          <a:p>
            <a:pPr marL="285750" indent="-285750" algn="just">
              <a:spcAft>
                <a:spcPts val="300"/>
              </a:spcAft>
              <a:buFontTx/>
              <a:buChar char="-"/>
            </a:pPr>
            <a:endParaRPr lang="cs-CZ" dirty="0"/>
          </a:p>
          <a:p>
            <a:pPr marL="285750" indent="-285750" algn="just">
              <a:spcAft>
                <a:spcPts val="300"/>
              </a:spcAft>
              <a:buFontTx/>
              <a:buChar char="-"/>
            </a:pPr>
            <a:endParaRPr lang="cs-CZ" dirty="0"/>
          </a:p>
          <a:p>
            <a:pPr marL="285750" indent="-285750"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93252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69817" y="169817"/>
            <a:ext cx="93939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all" dirty="0"/>
              <a:t>SPOLEČNÉ PODMÍNKY PRO VŠECHNY FICHE: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69817" y="634163"/>
            <a:ext cx="11793352" cy="4881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300"/>
              </a:spcAft>
              <a:buFontTx/>
              <a:buChar char="-"/>
            </a:pPr>
            <a:r>
              <a:rPr lang="cs-CZ" dirty="0"/>
              <a:t>min. bodová hranice pro Fiche 1,2,3: </a:t>
            </a:r>
            <a:r>
              <a:rPr lang="cs-CZ" b="1" i="1" dirty="0"/>
              <a:t>50 bodů</a:t>
            </a:r>
          </a:p>
          <a:p>
            <a:pPr marL="285750" indent="-285750" algn="just">
              <a:spcAft>
                <a:spcPts val="1500"/>
              </a:spcAft>
              <a:buFontTx/>
              <a:buChar char="-"/>
            </a:pPr>
            <a:r>
              <a:rPr lang="cs-CZ" dirty="0"/>
              <a:t>min. bodová hranice pro </a:t>
            </a:r>
            <a:r>
              <a:rPr lang="cs-CZ" dirty="0" err="1"/>
              <a:t>Fichi</a:t>
            </a:r>
            <a:r>
              <a:rPr lang="cs-CZ" dirty="0"/>
              <a:t> 4: </a:t>
            </a:r>
            <a:r>
              <a:rPr lang="cs-CZ" b="1" i="1" dirty="0"/>
              <a:t>30 bodů</a:t>
            </a:r>
            <a:endParaRPr lang="cs-CZ" dirty="0"/>
          </a:p>
          <a:p>
            <a:pPr algn="just">
              <a:lnSpc>
                <a:spcPct val="150000"/>
              </a:lnSpc>
              <a:spcAft>
                <a:spcPts val="1200"/>
              </a:spcAft>
            </a:pPr>
            <a:r>
              <a:rPr lang="cs-CZ" b="1" i="1" u="sng" dirty="0"/>
              <a:t>VÝBĚROVÉ ŘÍZENÍ</a:t>
            </a:r>
            <a:r>
              <a:rPr lang="cs-CZ" dirty="0"/>
              <a:t>: Pokud předpokládaná hodnota zakázky přesáhne nebo je rovna 400 000,-Kč bez DPH, nebo 500 000,-Kč bez DPH v případě, že je zakázka zadávána žadatelem/příjemcem dotace, který není zadavatelem podle §4 odst. 1 až 3 ZZVZ, je žadatel/příjemce dotace povinen uskutečnit výběrové řízení. Řídí se přitom Příručkou pro zadávání veřejných zakázek, která je pro něj závazná. </a:t>
            </a:r>
          </a:p>
          <a:p>
            <a:pPr algn="just">
              <a:lnSpc>
                <a:spcPct val="150000"/>
              </a:lnSpc>
              <a:spcAft>
                <a:spcPts val="1200"/>
              </a:spcAft>
            </a:pPr>
            <a:r>
              <a:rPr lang="cs-CZ" b="1" i="1" u="sng" dirty="0"/>
              <a:t>CENOVÝ MARKETING</a:t>
            </a:r>
            <a:r>
              <a:rPr lang="cs-CZ" dirty="0"/>
              <a:t>: Pokud předpokládaná hodnota zakázky nedosáhne 400 000,-Kč bez DPH, nebo 500 000,-Kč bez DPH v případě, že je zakázka zadávána žadatelem/příjemcem dotace, který není zadavatelem podle §4 odst. 1 až 3 ZZVZ, je žadatel povinen postupovat transparentně a nediskriminačně. Za průkazný způsob lze považovat záznam -tabulku s uvedením alespoň 3 dodavatelů, která srozumitelně poskytne srovnatelný cenový přehled (tzv. cenový marketing).</a:t>
            </a:r>
          </a:p>
          <a:p>
            <a:pPr algn="just">
              <a:lnSpc>
                <a:spcPct val="150000"/>
              </a:lnSpc>
            </a:pPr>
            <a:r>
              <a:rPr lang="cs-CZ" b="1" i="1" dirty="0"/>
              <a:t>Cenový marketing se dodává až současně s Žádostí o platbu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469273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69817" y="169817"/>
            <a:ext cx="11793352" cy="5339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all" dirty="0"/>
              <a:t>PŘÍLOHY PŘEDKLÁDANÉ PŘI PODÁNÍ ŽÁDOSTI O DOTACI NA MAS:</a:t>
            </a:r>
          </a:p>
          <a:p>
            <a:endParaRPr lang="cs-CZ" b="1" cap="all" dirty="0"/>
          </a:p>
          <a:p>
            <a:pPr algn="just">
              <a:spcAft>
                <a:spcPts val="600"/>
              </a:spcAft>
            </a:pPr>
            <a:r>
              <a:rPr lang="cs-CZ" dirty="0"/>
              <a:t>- </a:t>
            </a:r>
            <a:r>
              <a:rPr lang="cs-CZ" i="1" dirty="0"/>
              <a:t>V případě, že projekt/část projektu podléhá řízení stavebního úřadu, pak pravomocné a platné (v případě veřejnoprávní smlouvy platné a účinné) odpovídající </a:t>
            </a:r>
            <a:r>
              <a:rPr lang="cs-CZ" b="1" i="1" dirty="0"/>
              <a:t>povolení stavebního úřadu</a:t>
            </a:r>
            <a:r>
              <a:rPr lang="cs-CZ" i="1" dirty="0"/>
              <a:t>. </a:t>
            </a:r>
          </a:p>
          <a:p>
            <a:pPr algn="just">
              <a:spcAft>
                <a:spcPts val="600"/>
              </a:spcAft>
            </a:pPr>
            <a:r>
              <a:rPr lang="cs-CZ" dirty="0"/>
              <a:t>- V případě, že projekt/část projektu podléhá řízení stavebního úřadu, pak stavebním úřadem </a:t>
            </a:r>
            <a:r>
              <a:rPr lang="cs-CZ" b="1" i="1" dirty="0"/>
              <a:t>ověřená projektová dokumentace </a:t>
            </a:r>
            <a:r>
              <a:rPr lang="cs-CZ" dirty="0"/>
              <a:t>předkládaná k řízení stavebního úřadu.</a:t>
            </a:r>
          </a:p>
          <a:p>
            <a:pPr algn="just">
              <a:spcAft>
                <a:spcPts val="600"/>
              </a:spcAft>
            </a:pPr>
            <a:r>
              <a:rPr lang="cs-CZ" dirty="0"/>
              <a:t>- </a:t>
            </a:r>
            <a:r>
              <a:rPr lang="cs-CZ" b="1" i="1" dirty="0"/>
              <a:t>Půdorys</a:t>
            </a:r>
            <a:r>
              <a:rPr lang="cs-CZ" i="1" dirty="0"/>
              <a:t> stavby/půdorys dispozice technologie v odpovídajícím měřítku s vyznačením rozměrů stavby/technologie k projektu/části projektu.</a:t>
            </a:r>
          </a:p>
          <a:p>
            <a:pPr algn="just">
              <a:spcAft>
                <a:spcPts val="600"/>
              </a:spcAft>
            </a:pPr>
            <a:r>
              <a:rPr lang="cs-CZ" dirty="0"/>
              <a:t>- </a:t>
            </a:r>
            <a:r>
              <a:rPr lang="cs-CZ" b="1" i="1" dirty="0"/>
              <a:t>Katastrální mapa </a:t>
            </a:r>
            <a:r>
              <a:rPr lang="cs-CZ" dirty="0"/>
              <a:t>s vyznačením lokalizace předmětu projektu (netýká se mobilních strojů) v odpovídajícím měřítku, ze které budou patrná čísla pozemků, hranice pozemků, název katastrálního území a měřítko mapy.</a:t>
            </a:r>
          </a:p>
          <a:p>
            <a:pPr algn="just">
              <a:spcAft>
                <a:spcPts val="600"/>
              </a:spcAft>
            </a:pPr>
            <a:r>
              <a:rPr lang="cs-CZ" dirty="0"/>
              <a:t>- </a:t>
            </a:r>
            <a:r>
              <a:rPr lang="cs-CZ" i="1" dirty="0"/>
              <a:t>Formuláře pro posouzení finančního zdraví žadatele, u něhož je prokázání vyžadováno.</a:t>
            </a:r>
          </a:p>
          <a:p>
            <a:pPr algn="just">
              <a:spcAft>
                <a:spcPts val="600"/>
              </a:spcAft>
            </a:pPr>
            <a:r>
              <a:rPr lang="cs-CZ" dirty="0"/>
              <a:t>- Pokud žadatel uplatňuje nárok na vyšší míru dotace nebo se jedná o žadatele, který musí pro splnění definice spadat do určité kategorie podniku podle velikosti nebo žádá v režimu de </a:t>
            </a:r>
            <a:r>
              <a:rPr lang="cs-CZ" dirty="0" err="1"/>
              <a:t>minimis</a:t>
            </a:r>
            <a:r>
              <a:rPr lang="cs-CZ" dirty="0"/>
              <a:t> – Prohlášení o zařazení podniku do kategorie mikropodniků, malých a středních podniků podle velikosti dle Přílohy 5 Pravidel.</a:t>
            </a:r>
          </a:p>
          <a:p>
            <a:pPr algn="just">
              <a:spcAft>
                <a:spcPts val="600"/>
              </a:spcAft>
            </a:pPr>
            <a:r>
              <a:rPr lang="cs-CZ" dirty="0"/>
              <a:t>- </a:t>
            </a:r>
            <a:r>
              <a:rPr lang="cs-CZ" i="1" dirty="0"/>
              <a:t>V případě nákupu nemovitosti jako výdaje, ze kterého je stanovena dotace, znalecký posudek, ne starší než 6 měsíců před podáním Žádosti o dotaci na MAS.</a:t>
            </a:r>
          </a:p>
          <a:p>
            <a:pPr algn="just">
              <a:spcAft>
                <a:spcPts val="600"/>
              </a:spcAft>
            </a:pPr>
            <a:r>
              <a:rPr lang="cs-CZ" dirty="0"/>
              <a:t>- </a:t>
            </a:r>
            <a:r>
              <a:rPr lang="pt-BR" dirty="0"/>
              <a:t>Další přílohy stanovené MAS a SZIF.</a:t>
            </a:r>
            <a:endParaRPr lang="cs-CZ" b="1" cap="all" dirty="0"/>
          </a:p>
        </p:txBody>
      </p:sp>
    </p:spTree>
    <p:extLst>
      <p:ext uri="{BB962C8B-B14F-4D97-AF65-F5344CB8AC3E}">
        <p14:creationId xmlns:p14="http://schemas.microsoft.com/office/powerpoint/2010/main" val="29357204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14846" t="72031" r="64828" b="10143"/>
          <a:stretch/>
        </p:blipFill>
        <p:spPr>
          <a:xfrm>
            <a:off x="179615" y="1583873"/>
            <a:ext cx="11849246" cy="2922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8541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95944" y="1100156"/>
            <a:ext cx="11767226" cy="44525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  <a:spcAft>
                <a:spcPts val="1200"/>
              </a:spcAft>
            </a:pPr>
            <a:r>
              <a:rPr lang="cs-CZ" sz="2000" dirty="0">
                <a:sym typeface="Symbol" panose="05050102010706020507" pitchFamily="18" charset="2"/>
              </a:rPr>
              <a:t> </a:t>
            </a:r>
            <a:r>
              <a:rPr lang="cs-CZ" sz="2000" b="1" i="1" dirty="0"/>
              <a:t>Oblast podpory</a:t>
            </a:r>
            <a:r>
              <a:rPr lang="cs-CZ" sz="2000" dirty="0"/>
              <a:t>: Podpora zahrnuje hmotné a nehmotné investice v živočišné a rostlinné výrobě, je určena na investice do zemědělských staveb a technologií pro živočišnou a rostlinnou výrobu a pro školkařskou produkci. Podporovány budou též investice na pořízení mobilních strojů pro zemědělskou výrobu a investice do pořízení </a:t>
            </a:r>
            <a:r>
              <a:rPr lang="cs-CZ" sz="2000" dirty="0" err="1"/>
              <a:t>peletovacích</a:t>
            </a:r>
            <a:r>
              <a:rPr lang="cs-CZ" sz="2000" dirty="0"/>
              <a:t> zařízení pro vlastní spotřebu v zemědělském podniku.</a:t>
            </a:r>
          </a:p>
          <a:p>
            <a:pPr>
              <a:lnSpc>
                <a:spcPts val="2000"/>
              </a:lnSpc>
              <a:spcAft>
                <a:spcPts val="1200"/>
              </a:spcAft>
            </a:pPr>
            <a:r>
              <a:rPr lang="cs-CZ" sz="2000" dirty="0">
                <a:sym typeface="Symbol" panose="05050102010706020507" pitchFamily="18" charset="2"/>
              </a:rPr>
              <a:t> </a:t>
            </a:r>
            <a:r>
              <a:rPr lang="cs-CZ" sz="2000" b="1" i="1" dirty="0"/>
              <a:t>Definice žadatele/příjemce dotace</a:t>
            </a:r>
            <a:r>
              <a:rPr lang="cs-CZ" sz="2000" dirty="0"/>
              <a:t>: zemědělský podnikatel</a:t>
            </a:r>
          </a:p>
          <a:p>
            <a:pPr algn="just">
              <a:lnSpc>
                <a:spcPts val="2000"/>
              </a:lnSpc>
              <a:spcAft>
                <a:spcPts val="1200"/>
              </a:spcAft>
            </a:pPr>
            <a:r>
              <a:rPr lang="cs-CZ" sz="2000" dirty="0">
                <a:sym typeface="Symbol" panose="05050102010706020507" pitchFamily="18" charset="2"/>
              </a:rPr>
              <a:t> </a:t>
            </a:r>
            <a:r>
              <a:rPr lang="cs-CZ" sz="2000" b="1" i="1" dirty="0"/>
              <a:t>Druh a výše dotace</a:t>
            </a:r>
            <a:r>
              <a:rPr lang="cs-CZ" sz="2000" dirty="0"/>
              <a:t>: 50 % výdajů, ze kterých je stanovena dotace (může být navýšeno o 10 % pro mladé začínající zemědělce a o 10 % pro LFA oblasti</a:t>
            </a:r>
          </a:p>
          <a:p>
            <a:pPr>
              <a:lnSpc>
                <a:spcPts val="2000"/>
              </a:lnSpc>
              <a:spcAft>
                <a:spcPts val="1200"/>
              </a:spcAft>
            </a:pPr>
            <a:r>
              <a:rPr lang="cs-CZ" sz="2000" dirty="0">
                <a:sym typeface="Symbol" panose="05050102010706020507" pitchFamily="18" charset="2"/>
              </a:rPr>
              <a:t> </a:t>
            </a:r>
            <a:r>
              <a:rPr lang="cs-CZ" sz="2000" b="1" i="1" dirty="0"/>
              <a:t>Způsobilé výdaje</a:t>
            </a:r>
            <a:r>
              <a:rPr lang="cs-CZ" sz="2000" dirty="0"/>
              <a:t>:</a:t>
            </a:r>
          </a:p>
          <a:p>
            <a:pPr>
              <a:lnSpc>
                <a:spcPts val="2000"/>
              </a:lnSpc>
              <a:spcAft>
                <a:spcPts val="800"/>
              </a:spcAft>
            </a:pPr>
            <a:r>
              <a:rPr lang="cs-CZ" sz="2000" dirty="0"/>
              <a:t>1) stavby, stroje a technologie v živočišné výrobě</a:t>
            </a:r>
          </a:p>
          <a:p>
            <a:pPr>
              <a:lnSpc>
                <a:spcPts val="2000"/>
              </a:lnSpc>
              <a:spcAft>
                <a:spcPts val="800"/>
              </a:spcAft>
            </a:pPr>
            <a:r>
              <a:rPr lang="cs-CZ" sz="2000" dirty="0"/>
              <a:t>2) stavby, stroje a technologie pro rostlinnou a školkařskou výrobu</a:t>
            </a:r>
          </a:p>
          <a:p>
            <a:pPr algn="just">
              <a:lnSpc>
                <a:spcPts val="2000"/>
              </a:lnSpc>
              <a:spcAft>
                <a:spcPts val="800"/>
              </a:spcAft>
            </a:pPr>
            <a:r>
              <a:rPr lang="cs-CZ" sz="2000" dirty="0"/>
              <a:t>3) </a:t>
            </a:r>
            <a:r>
              <a:rPr lang="cs-CZ" sz="2000" dirty="0" err="1"/>
              <a:t>peletárny</a:t>
            </a:r>
            <a:r>
              <a:rPr lang="cs-CZ" sz="2000" dirty="0"/>
              <a:t>, jejichž veškerá produkce bude spotřebována přímo v zemědělském podniku</a:t>
            </a:r>
          </a:p>
          <a:p>
            <a:pPr>
              <a:lnSpc>
                <a:spcPts val="2000"/>
              </a:lnSpc>
              <a:spcAft>
                <a:spcPts val="800"/>
              </a:spcAft>
            </a:pPr>
            <a:r>
              <a:rPr lang="cs-CZ" sz="2000" dirty="0"/>
              <a:t>4) nákup nemovitosti </a:t>
            </a:r>
          </a:p>
          <a:p>
            <a:pPr>
              <a:lnSpc>
                <a:spcPts val="2000"/>
              </a:lnSpc>
              <a:spcAft>
                <a:spcPts val="1200"/>
              </a:spcAft>
            </a:pP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0" y="256554"/>
            <a:ext cx="12178184" cy="46067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95944" y="286338"/>
            <a:ext cx="6858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FICHE 1: Investice do zemědělských podniků</a:t>
            </a:r>
          </a:p>
        </p:txBody>
      </p:sp>
    </p:spTree>
    <p:extLst>
      <p:ext uri="{BB962C8B-B14F-4D97-AF65-F5344CB8AC3E}">
        <p14:creationId xmlns:p14="http://schemas.microsoft.com/office/powerpoint/2010/main" val="3746773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0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grpSp>
        <p:nvGrpSpPr>
          <p:cNvPr id="3" name="Skupina 2"/>
          <p:cNvGrpSpPr/>
          <p:nvPr/>
        </p:nvGrpSpPr>
        <p:grpSpPr>
          <a:xfrm>
            <a:off x="0" y="256554"/>
            <a:ext cx="12178184" cy="799225"/>
            <a:chOff x="0" y="256554"/>
            <a:chExt cx="12178184" cy="799225"/>
          </a:xfrm>
        </p:grpSpPr>
        <p:sp>
          <p:nvSpPr>
            <p:cNvPr id="9" name="Obdélník 8"/>
            <p:cNvSpPr/>
            <p:nvPr/>
          </p:nvSpPr>
          <p:spPr>
            <a:xfrm>
              <a:off x="0" y="256554"/>
              <a:ext cx="12178184" cy="460671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195944" y="286338"/>
              <a:ext cx="6858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200" dirty="0"/>
                <a:t>Preferenční kritéria FICHE 1 (minimální počet bodů: 50)</a:t>
              </a:r>
            </a:p>
            <a:p>
              <a:r>
                <a:rPr lang="cs-CZ" sz="2200" dirty="0"/>
                <a:t> </a:t>
              </a:r>
            </a:p>
          </p:txBody>
        </p:sp>
      </p:grpSp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2351"/>
              </p:ext>
            </p:extLst>
          </p:nvPr>
        </p:nvGraphicFramePr>
        <p:xfrm>
          <a:off x="195943" y="973778"/>
          <a:ext cx="11767226" cy="21846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448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2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6935">
                <a:tc>
                  <a:txBody>
                    <a:bodyPr/>
                    <a:lstStyle/>
                    <a:p>
                      <a:r>
                        <a:rPr lang="cs-CZ" dirty="0"/>
                        <a:t>1. Počet vytvořených míst v rámci projektu</a:t>
                      </a: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Počet bodů</a:t>
                      </a: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6935">
                <a:tc>
                  <a:txBody>
                    <a:bodyPr/>
                    <a:lstStyle/>
                    <a:p>
                      <a:r>
                        <a:rPr lang="cs-CZ" dirty="0"/>
                        <a:t>Projekt vytvoří pracovní místo</a:t>
                      </a:r>
                      <a:r>
                        <a:rPr lang="cs-CZ" baseline="0" dirty="0"/>
                        <a:t> s úvazkem 1,0 a více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80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6935">
                <a:tc>
                  <a:txBody>
                    <a:bodyPr/>
                    <a:lstStyle/>
                    <a:p>
                      <a:r>
                        <a:rPr lang="cs-CZ" dirty="0"/>
                        <a:t>Projekt vytvoří pracovní místo</a:t>
                      </a:r>
                      <a:r>
                        <a:rPr lang="cs-CZ" baseline="0" dirty="0"/>
                        <a:t> s úvazkem 0,5 – 0,99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60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6935">
                <a:tc>
                  <a:txBody>
                    <a:bodyPr/>
                    <a:lstStyle/>
                    <a:p>
                      <a:r>
                        <a:rPr lang="cs-CZ" dirty="0"/>
                        <a:t>Projekt vytvoří pracovní místo</a:t>
                      </a:r>
                      <a:r>
                        <a:rPr lang="cs-CZ" baseline="0" dirty="0"/>
                        <a:t> s úvazkem 0,3 – 0,49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40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6935">
                <a:tc>
                  <a:txBody>
                    <a:bodyPr/>
                    <a:lstStyle/>
                    <a:p>
                      <a:r>
                        <a:rPr lang="cs-CZ" dirty="0"/>
                        <a:t>Projekt vytvoří pracovní místo</a:t>
                      </a:r>
                      <a:r>
                        <a:rPr lang="cs-CZ" baseline="0" dirty="0"/>
                        <a:t> s úvazkem 0 – 0,29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0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8181321"/>
              </p:ext>
            </p:extLst>
          </p:nvPr>
        </p:nvGraphicFramePr>
        <p:xfrm>
          <a:off x="205478" y="3429000"/>
          <a:ext cx="11767226" cy="21796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484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88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921">
                <a:tc>
                  <a:txBody>
                    <a:bodyPr/>
                    <a:lstStyle/>
                    <a:p>
                      <a:r>
                        <a:rPr lang="cs-CZ" dirty="0"/>
                        <a:t>2. Velikost obce</a:t>
                      </a: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Počet bodů</a:t>
                      </a: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5921">
                <a:tc>
                  <a:txBody>
                    <a:bodyPr/>
                    <a:lstStyle/>
                    <a:p>
                      <a:r>
                        <a:rPr lang="cs-CZ" dirty="0"/>
                        <a:t>Obec má do</a:t>
                      </a:r>
                      <a:r>
                        <a:rPr lang="cs-CZ" baseline="0" dirty="0"/>
                        <a:t> 400 obyvatel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40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5921">
                <a:tc>
                  <a:txBody>
                    <a:bodyPr/>
                    <a:lstStyle/>
                    <a:p>
                      <a:r>
                        <a:rPr lang="cs-CZ" dirty="0"/>
                        <a:t>Obec má 401 – 800</a:t>
                      </a:r>
                      <a:r>
                        <a:rPr lang="cs-CZ" baseline="0" dirty="0"/>
                        <a:t> obyvatel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30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5921">
                <a:tc>
                  <a:txBody>
                    <a:bodyPr/>
                    <a:lstStyle/>
                    <a:p>
                      <a:r>
                        <a:rPr lang="cs-CZ" dirty="0"/>
                        <a:t>Obec má 801 – 3000 obyvatel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20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5921">
                <a:tc>
                  <a:txBody>
                    <a:bodyPr/>
                    <a:lstStyle/>
                    <a:p>
                      <a:r>
                        <a:rPr lang="cs-CZ" dirty="0"/>
                        <a:t>Obec má 3001 a více obyvatel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5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402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0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grpSp>
        <p:nvGrpSpPr>
          <p:cNvPr id="3" name="Skupina 2"/>
          <p:cNvGrpSpPr/>
          <p:nvPr/>
        </p:nvGrpSpPr>
        <p:grpSpPr>
          <a:xfrm>
            <a:off x="0" y="256554"/>
            <a:ext cx="12178184" cy="460671"/>
            <a:chOff x="0" y="256554"/>
            <a:chExt cx="12178184" cy="460671"/>
          </a:xfrm>
        </p:grpSpPr>
        <p:sp>
          <p:nvSpPr>
            <p:cNvPr id="9" name="Obdélník 8"/>
            <p:cNvSpPr/>
            <p:nvPr/>
          </p:nvSpPr>
          <p:spPr>
            <a:xfrm>
              <a:off x="0" y="256554"/>
              <a:ext cx="12178184" cy="460671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195944" y="286338"/>
              <a:ext cx="685800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200" dirty="0"/>
                <a:t>Preferenční kritéria FICHE 1</a:t>
              </a:r>
            </a:p>
          </p:txBody>
        </p:sp>
      </p:grpSp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1303261"/>
              </p:ext>
            </p:extLst>
          </p:nvPr>
        </p:nvGraphicFramePr>
        <p:xfrm>
          <a:off x="195943" y="1192390"/>
          <a:ext cx="11767226" cy="16779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885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86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9327">
                <a:tc>
                  <a:txBody>
                    <a:bodyPr/>
                    <a:lstStyle/>
                    <a:p>
                      <a:r>
                        <a:rPr lang="cs-CZ" dirty="0"/>
                        <a:t>3. Zkrácená realizace</a:t>
                      </a:r>
                      <a:r>
                        <a:rPr lang="cs-CZ" baseline="0" dirty="0"/>
                        <a:t> projektu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Počet bodů</a:t>
                      </a: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9327">
                <a:tc>
                  <a:txBody>
                    <a:bodyPr/>
                    <a:lstStyle/>
                    <a:p>
                      <a:r>
                        <a:rPr lang="cs-CZ" dirty="0"/>
                        <a:t>Projekty se zkrácenou dobou realizace do 12 měsíců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20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9327">
                <a:tc>
                  <a:txBody>
                    <a:bodyPr/>
                    <a:lstStyle/>
                    <a:p>
                      <a:r>
                        <a:rPr lang="cs-CZ" dirty="0"/>
                        <a:t>Projekty s realizací delší než 12 měsíců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0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381070"/>
              </p:ext>
            </p:extLst>
          </p:nvPr>
        </p:nvGraphicFramePr>
        <p:xfrm>
          <a:off x="205478" y="3429000"/>
          <a:ext cx="11767226" cy="22447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182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89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86644">
                <a:tc>
                  <a:txBody>
                    <a:bodyPr/>
                    <a:lstStyle/>
                    <a:p>
                      <a:pPr algn="just"/>
                      <a:r>
                        <a:rPr lang="cs-CZ" dirty="0"/>
                        <a:t>4. Předmětem projektu je výstavba a/nebo rekonstrukce stavby/staveb a zároveň nedošlo v souvislosti s projektem k odnětí pozemků dotčených</a:t>
                      </a:r>
                      <a:r>
                        <a:rPr lang="cs-CZ" baseline="0" dirty="0"/>
                        <a:t> touto stavbou/stavbami ze zemědělského půdního fondu (ZPF)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Počet bodů</a:t>
                      </a: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035">
                <a:tc>
                  <a:txBody>
                    <a:bodyPr/>
                    <a:lstStyle/>
                    <a:p>
                      <a:r>
                        <a:rPr lang="cs-CZ" dirty="0"/>
                        <a:t>Realizací projektu</a:t>
                      </a:r>
                      <a:r>
                        <a:rPr lang="cs-CZ" baseline="0" dirty="0"/>
                        <a:t> nedošlo k záboru ZPF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10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035">
                <a:tc>
                  <a:txBody>
                    <a:bodyPr/>
                    <a:lstStyle/>
                    <a:p>
                      <a:pPr algn="l"/>
                      <a:r>
                        <a:rPr lang="cs-CZ" dirty="0"/>
                        <a:t>Realizací projektu došlo k záboru</a:t>
                      </a:r>
                      <a:r>
                        <a:rPr lang="cs-CZ" baseline="0" dirty="0"/>
                        <a:t> ZPF (nebo v případě, že předmětem projektu není výstavba/rekonstrukce stavby/staveb)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0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05843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0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grpSp>
        <p:nvGrpSpPr>
          <p:cNvPr id="3" name="Skupina 2"/>
          <p:cNvGrpSpPr/>
          <p:nvPr/>
        </p:nvGrpSpPr>
        <p:grpSpPr>
          <a:xfrm>
            <a:off x="0" y="256554"/>
            <a:ext cx="12178184" cy="460671"/>
            <a:chOff x="0" y="256554"/>
            <a:chExt cx="12178184" cy="460671"/>
          </a:xfrm>
        </p:grpSpPr>
        <p:sp>
          <p:nvSpPr>
            <p:cNvPr id="9" name="Obdélník 8"/>
            <p:cNvSpPr/>
            <p:nvPr/>
          </p:nvSpPr>
          <p:spPr>
            <a:xfrm>
              <a:off x="0" y="256554"/>
              <a:ext cx="12178184" cy="460671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195944" y="286338"/>
              <a:ext cx="685800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200" dirty="0"/>
                <a:t>Preferenční kritéria FICHE 1</a:t>
              </a:r>
            </a:p>
          </p:txBody>
        </p:sp>
      </p:grpSp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9252413"/>
              </p:ext>
            </p:extLst>
          </p:nvPr>
        </p:nvGraphicFramePr>
        <p:xfrm>
          <a:off x="195943" y="973778"/>
          <a:ext cx="11767226" cy="25270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367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304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5414">
                <a:tc>
                  <a:txBody>
                    <a:bodyPr/>
                    <a:lstStyle/>
                    <a:p>
                      <a:r>
                        <a:rPr lang="cs-CZ" dirty="0"/>
                        <a:t>5. Výše výdajů, ze kterých je stanovena dotace</a:t>
                      </a: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Počet bodů</a:t>
                      </a: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5414">
                <a:tc>
                  <a:txBody>
                    <a:bodyPr/>
                    <a:lstStyle/>
                    <a:p>
                      <a:r>
                        <a:rPr lang="cs-CZ" dirty="0"/>
                        <a:t>Do 500.000 Kč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30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5414">
                <a:tc>
                  <a:txBody>
                    <a:bodyPr/>
                    <a:lstStyle/>
                    <a:p>
                      <a:r>
                        <a:rPr lang="cs-CZ" dirty="0"/>
                        <a:t>Od 500.001</a:t>
                      </a:r>
                      <a:r>
                        <a:rPr lang="cs-CZ" baseline="0" dirty="0"/>
                        <a:t> do 1.000.000 Kč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20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5414">
                <a:tc>
                  <a:txBody>
                    <a:bodyPr/>
                    <a:lstStyle/>
                    <a:p>
                      <a:r>
                        <a:rPr lang="cs-CZ" dirty="0"/>
                        <a:t>Od 1.000.001 do 1.500.000 Kč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5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5414">
                <a:tc>
                  <a:txBody>
                    <a:bodyPr/>
                    <a:lstStyle/>
                    <a:p>
                      <a:r>
                        <a:rPr lang="cs-CZ" dirty="0"/>
                        <a:t>Od 1.500.001 Kč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0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5790891"/>
              </p:ext>
            </p:extLst>
          </p:nvPr>
        </p:nvGraphicFramePr>
        <p:xfrm>
          <a:off x="205478" y="3757401"/>
          <a:ext cx="11767226" cy="1611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72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399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6734">
                <a:tc>
                  <a:txBody>
                    <a:bodyPr/>
                    <a:lstStyle/>
                    <a:p>
                      <a:r>
                        <a:rPr lang="cs-CZ" dirty="0"/>
                        <a:t>6. Podpora začínajících zemědělských podnikatelů</a:t>
                      </a: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Počet bodů</a:t>
                      </a: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2349">
                <a:tc>
                  <a:txBody>
                    <a:bodyPr/>
                    <a:lstStyle/>
                    <a:p>
                      <a:r>
                        <a:rPr lang="cs-CZ" dirty="0"/>
                        <a:t>ANO (žadatel je evidován v RES méně než 24 měsíců)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20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2349">
                <a:tc>
                  <a:txBody>
                    <a:bodyPr/>
                    <a:lstStyle/>
                    <a:p>
                      <a:r>
                        <a:rPr lang="cs-CZ" dirty="0"/>
                        <a:t>NE (žadatel je evidován v RES 24 měsíců a více. Žadatel není FO živnostník)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0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55750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95943" y="973780"/>
            <a:ext cx="11767226" cy="46576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b="1" i="1" dirty="0">
                <a:sym typeface="Symbol" panose="05050102010706020507" pitchFamily="18" charset="2"/>
              </a:rPr>
              <a:t> </a:t>
            </a:r>
            <a:r>
              <a:rPr lang="cs-CZ" sz="2000" b="1" i="1" dirty="0"/>
              <a:t>Oblast podpory</a:t>
            </a:r>
            <a:r>
              <a:rPr lang="cs-CZ" sz="2000" dirty="0"/>
              <a:t>: Podpora zahrnuje hmotné a nehmotné investice, které se týkají zpracování zemědělských produktů a jejich uvádění na trh. Způsobilé výdaje jsou investice do výstavby a rekonstrukce budov včetně nezbytných manipulačních ploch, pořízení strojů, nástrojů a zařízení pro zpracování zemědělských produktů, finální úpravu, balení, značení výrobků (včetně technologií souvisejících s dohledatelností produktů) a investic souvisejících se skladováním zpracovávané suroviny, výrobků a druhotných surovin vznikajících při zpracování. Způsobilé jsou rovněž investice vedoucí ke zvyšování a monitorovaní kvality produktů, investice související s uváděním zemědělských a potravinářských produktů na trh (včetně investic do marketingu) a investice do zařízení na čištění odpadních vod ve zpracovatelském provozu.</a:t>
            </a:r>
          </a:p>
          <a:p>
            <a:endParaRPr lang="cs-CZ" sz="2000" dirty="0">
              <a:sym typeface="Symbol" panose="05050102010706020507" pitchFamily="18" charset="2"/>
            </a:endParaRPr>
          </a:p>
          <a:p>
            <a:pPr indent="-342900" algn="just">
              <a:lnSpc>
                <a:spcPts val="2000"/>
              </a:lnSpc>
              <a:spcAft>
                <a:spcPts val="1200"/>
              </a:spcAft>
              <a:buFont typeface="Symbol" panose="05050102010706020507" pitchFamily="18" charset="2"/>
              <a:buChar char="·"/>
            </a:pPr>
            <a:r>
              <a:rPr lang="cs-CZ" sz="2000" b="1" i="1" dirty="0"/>
              <a:t>Definice žadatele/příjemce dotace</a:t>
            </a:r>
            <a:r>
              <a:rPr lang="cs-CZ" sz="2000" dirty="0"/>
              <a:t>: </a:t>
            </a:r>
            <a:r>
              <a:rPr lang="cs-CZ" sz="2000" b="1" dirty="0"/>
              <a:t>zemědělský podnikatel </a:t>
            </a:r>
            <a:r>
              <a:rPr lang="cs-CZ" sz="2000" dirty="0"/>
              <a:t>dle zákona č. 252/1997 Sb., o zemědělství, ve znění pozdějších předpisů (dle Evidence zemědělského podnikatele), nebo </a:t>
            </a:r>
            <a:r>
              <a:rPr lang="cs-CZ" sz="2000" b="1" dirty="0"/>
              <a:t>výrobce potravin nebo surovin určených pro lidskou spotřebu</a:t>
            </a:r>
            <a:r>
              <a:rPr lang="cs-CZ" sz="2000" dirty="0"/>
              <a:t>, které definuje zákon č.110/1997 Sb., o potravinách a tabákových výrobcích, ve znění pozdějších předpisů, nebo </a:t>
            </a:r>
            <a:r>
              <a:rPr lang="cs-CZ" sz="2000" b="1" dirty="0"/>
              <a:t>výrobce krmiv</a:t>
            </a:r>
            <a:r>
              <a:rPr lang="cs-CZ" sz="2000" dirty="0"/>
              <a:t>, které definuje zákon č. 91/1996 Sb., o krmivech, ve znění pozdějších předpisů, nebo </a:t>
            </a:r>
            <a:r>
              <a:rPr lang="cs-CZ" sz="2000" b="1" dirty="0"/>
              <a:t>jiný subjekt aktivní ve zpracování, uvádění na trh a vývoji zemědělských produktů </a:t>
            </a:r>
            <a:r>
              <a:rPr lang="cs-CZ" sz="2000" dirty="0"/>
              <a:t>uvedených v příloze I Smlouvy o fungování EU jako vstupní produkt. Žadatel/příjemce dotace má Živnostenský list/výpis z obchodního rejstříku na činnost odpovídající předmětu dotace.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0" y="256554"/>
            <a:ext cx="12178184" cy="46067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95944" y="286338"/>
            <a:ext cx="830797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FICHE 2: Zpracování a uvádění na trh zemědělských produktů</a:t>
            </a:r>
          </a:p>
        </p:txBody>
      </p:sp>
    </p:spTree>
    <p:extLst>
      <p:ext uri="{BB962C8B-B14F-4D97-AF65-F5344CB8AC3E}">
        <p14:creationId xmlns:p14="http://schemas.microsoft.com/office/powerpoint/2010/main" val="37188749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95943" y="973780"/>
            <a:ext cx="1176722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ts val="2000"/>
              </a:lnSpc>
              <a:spcAft>
                <a:spcPts val="1200"/>
              </a:spcAft>
              <a:buFont typeface="Symbol" panose="05050102010706020507" pitchFamily="18" charset="2"/>
              <a:buChar char="·"/>
            </a:pPr>
            <a:r>
              <a:rPr lang="cs-CZ" sz="2000" b="1" i="1" dirty="0"/>
              <a:t>Druh a výše dotace</a:t>
            </a:r>
            <a:r>
              <a:rPr lang="cs-CZ" sz="2000" dirty="0"/>
              <a:t>: </a:t>
            </a:r>
          </a:p>
          <a:p>
            <a:pPr algn="just"/>
            <a:r>
              <a:rPr lang="cs-CZ" sz="2000" dirty="0"/>
              <a:t>V případě zpracování zemědělských produktů, kdy výstupním produktem je produkt </a:t>
            </a:r>
            <a:r>
              <a:rPr lang="cs-CZ" sz="2000" b="1" dirty="0">
                <a:solidFill>
                  <a:srgbClr val="FF0000"/>
                </a:solidFill>
              </a:rPr>
              <a:t>nespadající</a:t>
            </a:r>
            <a:r>
              <a:rPr lang="cs-CZ" sz="2000" dirty="0">
                <a:solidFill>
                  <a:srgbClr val="FF0000"/>
                </a:solidFill>
              </a:rPr>
              <a:t> </a:t>
            </a:r>
            <a:r>
              <a:rPr lang="cs-CZ" sz="2000" dirty="0"/>
              <a:t>pod přílohu I Smlouvy o fungování EU, činí výše dotace pro střední podniky 35 % výdajů, ze kterých je stanovena dotace, a pro mikro a malé podniky 45 % výdajů, ze kterých je stanovena dotace, a podpora je poskytována v souladu s podmínkami čl. 44 Nařízení Komise (EU) č. 702/2014.</a:t>
            </a:r>
          </a:p>
          <a:p>
            <a:pPr algn="just"/>
            <a:r>
              <a:rPr lang="cs-CZ" sz="2000" dirty="0"/>
              <a:t>V případě zpracování zemědělských produktů, kdy výstupním produktem je produkt </a:t>
            </a:r>
            <a:r>
              <a:rPr lang="cs-CZ" sz="2000" b="1" dirty="0">
                <a:solidFill>
                  <a:srgbClr val="FF0000"/>
                </a:solidFill>
              </a:rPr>
              <a:t>spadající</a:t>
            </a:r>
            <a:r>
              <a:rPr lang="cs-CZ" sz="2000" dirty="0">
                <a:solidFill>
                  <a:srgbClr val="FF0000"/>
                </a:solidFill>
              </a:rPr>
              <a:t> </a:t>
            </a:r>
            <a:r>
              <a:rPr lang="cs-CZ" sz="2000" dirty="0"/>
              <a:t>pod přílohu I Smlouvy o fungování EU, a uvádění zemědělských produktů na trh činí výše dotace 50 % výdajů, ze kterých je stanovena dotace, a podpora je poskytována v souladu s podmínkami článku 17 nařízení PRV.</a:t>
            </a:r>
          </a:p>
          <a:p>
            <a:pPr algn="just">
              <a:lnSpc>
                <a:spcPts val="2000"/>
              </a:lnSpc>
              <a:spcAft>
                <a:spcPts val="1200"/>
              </a:spcAft>
            </a:pPr>
            <a:endParaRPr lang="cs-CZ" sz="2000" dirty="0">
              <a:sym typeface="Symbol" panose="05050102010706020507" pitchFamily="18" charset="2"/>
            </a:endParaRPr>
          </a:p>
          <a:p>
            <a:pPr algn="just">
              <a:lnSpc>
                <a:spcPts val="2000"/>
              </a:lnSpc>
              <a:spcAft>
                <a:spcPts val="1200"/>
              </a:spcAft>
            </a:pPr>
            <a:r>
              <a:rPr lang="cs-CZ" sz="2000" dirty="0">
                <a:sym typeface="Symbol" panose="05050102010706020507" pitchFamily="18" charset="2"/>
              </a:rPr>
              <a:t> </a:t>
            </a:r>
            <a:r>
              <a:rPr lang="cs-CZ" sz="2000" b="1" i="1" dirty="0"/>
              <a:t>Způsobilé výdaje</a:t>
            </a:r>
            <a:r>
              <a:rPr lang="cs-CZ" sz="2000" dirty="0"/>
              <a:t>: Dotaci lze poskytnout pouze na investiční výdaje, jak jsou definovány v kapitole 1 obecných podmínek Pravidel.</a:t>
            </a:r>
          </a:p>
          <a:p>
            <a:r>
              <a:rPr lang="cs-CZ" sz="2000" dirty="0"/>
              <a:t>1) pořízení strojů, nástrojů a zařízení pro zpracování zemědělských produktů, finální úpravu, balení, značení výrobků (včetně technologií souvisejících s dohledatelností produktů) </a:t>
            </a:r>
          </a:p>
          <a:p>
            <a:r>
              <a:rPr lang="cs-CZ" sz="2000" dirty="0"/>
              <a:t>2) výstavba, modernizace a rekonstrukce budov (včetně manipulačních ploch a bouracích prací nezbytně nutných pro realizaci projektu) </a:t>
            </a:r>
          </a:p>
        </p:txBody>
      </p:sp>
      <p:sp>
        <p:nvSpPr>
          <p:cNvPr id="10" name="Obdélník 9"/>
          <p:cNvSpPr/>
          <p:nvPr/>
        </p:nvSpPr>
        <p:spPr>
          <a:xfrm>
            <a:off x="0" y="256554"/>
            <a:ext cx="12178184" cy="46067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95944" y="286338"/>
            <a:ext cx="830797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FICHE 2: Zpracování a uvádění na trh zemědělských produktů</a:t>
            </a:r>
          </a:p>
        </p:txBody>
      </p:sp>
    </p:spTree>
    <p:extLst>
      <p:ext uri="{BB962C8B-B14F-4D97-AF65-F5344CB8AC3E}">
        <p14:creationId xmlns:p14="http://schemas.microsoft.com/office/powerpoint/2010/main" val="5420779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95943" y="973780"/>
            <a:ext cx="11767226" cy="37087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  <a:spcAft>
                <a:spcPts val="1200"/>
              </a:spcAft>
            </a:pPr>
            <a:r>
              <a:rPr lang="cs-CZ" sz="2000" dirty="0">
                <a:sym typeface="Symbol" panose="05050102010706020507" pitchFamily="18" charset="2"/>
              </a:rPr>
              <a:t> </a:t>
            </a:r>
            <a:r>
              <a:rPr lang="cs-CZ" sz="2000" b="1" i="1" dirty="0"/>
              <a:t>Způsobilé výdaje</a:t>
            </a:r>
            <a:r>
              <a:rPr lang="cs-CZ" sz="2000" dirty="0"/>
              <a:t>:</a:t>
            </a:r>
          </a:p>
          <a:p>
            <a:pPr>
              <a:spcAft>
                <a:spcPts val="200"/>
              </a:spcAft>
            </a:pPr>
            <a:r>
              <a:rPr lang="cs-CZ" sz="2000" dirty="0"/>
              <a:t>Dotaci lze poskytnout pouze na investiční výdaje, jak jsou definovány v kapitole 1 obecných podmínek Pravidel.</a:t>
            </a:r>
          </a:p>
          <a:p>
            <a:pPr>
              <a:spcAft>
                <a:spcPts val="200"/>
              </a:spcAft>
            </a:pPr>
            <a:r>
              <a:rPr lang="cs-CZ" sz="2000" dirty="0"/>
              <a:t>3) investice související se skladováním zpracovávané suroviny, výrobků a druhotných surovin vznikajících při zpracování s výjimkou odpadních vod</a:t>
            </a:r>
          </a:p>
          <a:p>
            <a:pPr>
              <a:spcAft>
                <a:spcPts val="200"/>
              </a:spcAft>
            </a:pPr>
            <a:r>
              <a:rPr lang="cs-CZ" sz="2000" dirty="0"/>
              <a:t>4) investice vedoucí ke zvyšování a monitorování kvality produktů</a:t>
            </a:r>
          </a:p>
          <a:p>
            <a:pPr>
              <a:spcAft>
                <a:spcPts val="200"/>
              </a:spcAft>
            </a:pPr>
            <a:r>
              <a:rPr lang="cs-CZ" sz="2000" dirty="0"/>
              <a:t>5) investice související s uváděním vlastních produktů na trh včetně marketingu (např. výstavba a rekonstrukce prodejen, pojízdné prodejny, stánky, prodej ze dvora, vybavení prodejen apod.)</a:t>
            </a:r>
          </a:p>
          <a:p>
            <a:pPr>
              <a:spcAft>
                <a:spcPts val="200"/>
              </a:spcAft>
            </a:pPr>
            <a:r>
              <a:rPr lang="cs-CZ" sz="2000" dirty="0"/>
              <a:t>6) pořízení užitkových vozů kategorie N1 a N2</a:t>
            </a:r>
          </a:p>
          <a:p>
            <a:pPr>
              <a:spcAft>
                <a:spcPts val="200"/>
              </a:spcAft>
            </a:pPr>
            <a:r>
              <a:rPr lang="cs-CZ" sz="2000" dirty="0"/>
              <a:t>7) investice do zařízení na čištění odpadních vod ve zpracovatelském provozu</a:t>
            </a:r>
          </a:p>
          <a:p>
            <a:pPr>
              <a:spcAft>
                <a:spcPts val="200"/>
              </a:spcAft>
            </a:pPr>
            <a:r>
              <a:rPr lang="cs-CZ" sz="2000" dirty="0"/>
              <a:t>8) nákup nemovitosti</a:t>
            </a:r>
          </a:p>
          <a:p>
            <a:pPr>
              <a:lnSpc>
                <a:spcPts val="2000"/>
              </a:lnSpc>
              <a:spcAft>
                <a:spcPts val="1200"/>
              </a:spcAft>
            </a:pP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0" y="256554"/>
            <a:ext cx="12178184" cy="46067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95944" y="286338"/>
            <a:ext cx="830797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FICHE 2: Zpracování a uvádění na trh zemědělských produktů</a:t>
            </a:r>
          </a:p>
        </p:txBody>
      </p:sp>
    </p:spTree>
    <p:extLst>
      <p:ext uri="{BB962C8B-B14F-4D97-AF65-F5344CB8AC3E}">
        <p14:creationId xmlns:p14="http://schemas.microsoft.com/office/powerpoint/2010/main" val="22111649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grpSp>
        <p:nvGrpSpPr>
          <p:cNvPr id="3" name="Skupina 2"/>
          <p:cNvGrpSpPr/>
          <p:nvPr/>
        </p:nvGrpSpPr>
        <p:grpSpPr>
          <a:xfrm>
            <a:off x="0" y="256554"/>
            <a:ext cx="12178184" cy="799225"/>
            <a:chOff x="0" y="256554"/>
            <a:chExt cx="12178184" cy="799225"/>
          </a:xfrm>
        </p:grpSpPr>
        <p:sp>
          <p:nvSpPr>
            <p:cNvPr id="9" name="Obdélník 8"/>
            <p:cNvSpPr/>
            <p:nvPr/>
          </p:nvSpPr>
          <p:spPr>
            <a:xfrm>
              <a:off x="0" y="256554"/>
              <a:ext cx="12178184" cy="460671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195944" y="286338"/>
              <a:ext cx="6858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200" dirty="0"/>
                <a:t>Preferenční kritéria FICHE 2 (minimální počet bodů: 50)</a:t>
              </a:r>
            </a:p>
            <a:p>
              <a:r>
                <a:rPr lang="cs-CZ" sz="2200" dirty="0"/>
                <a:t> </a:t>
              </a:r>
            </a:p>
          </p:txBody>
        </p:sp>
      </p:grpSp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2555358"/>
              </p:ext>
            </p:extLst>
          </p:nvPr>
        </p:nvGraphicFramePr>
        <p:xfrm>
          <a:off x="195943" y="973778"/>
          <a:ext cx="11767226" cy="21846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448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2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6935">
                <a:tc>
                  <a:txBody>
                    <a:bodyPr/>
                    <a:lstStyle/>
                    <a:p>
                      <a:r>
                        <a:rPr lang="cs-CZ" dirty="0"/>
                        <a:t>1. Počet vytvořených míst v rámci projektu</a:t>
                      </a: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Počet bodů</a:t>
                      </a: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6935">
                <a:tc>
                  <a:txBody>
                    <a:bodyPr/>
                    <a:lstStyle/>
                    <a:p>
                      <a:r>
                        <a:rPr lang="cs-CZ" dirty="0"/>
                        <a:t>Projekt vytvoří pracovní místo</a:t>
                      </a:r>
                      <a:r>
                        <a:rPr lang="cs-CZ" baseline="0" dirty="0"/>
                        <a:t> s úvazkem 1,0 a více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40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6935">
                <a:tc>
                  <a:txBody>
                    <a:bodyPr/>
                    <a:lstStyle/>
                    <a:p>
                      <a:r>
                        <a:rPr lang="cs-CZ" dirty="0"/>
                        <a:t>Projekt vytvoří pracovní místo</a:t>
                      </a:r>
                      <a:r>
                        <a:rPr lang="cs-CZ" baseline="0" dirty="0"/>
                        <a:t> s úvazkem 0,5 – 0,99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30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6935">
                <a:tc>
                  <a:txBody>
                    <a:bodyPr/>
                    <a:lstStyle/>
                    <a:p>
                      <a:r>
                        <a:rPr lang="cs-CZ" dirty="0"/>
                        <a:t>Projekt vytvoří pracovní místo</a:t>
                      </a:r>
                      <a:r>
                        <a:rPr lang="cs-CZ" baseline="0" dirty="0"/>
                        <a:t> s úvazkem 0,3 – 0,49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20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6935">
                <a:tc>
                  <a:txBody>
                    <a:bodyPr/>
                    <a:lstStyle/>
                    <a:p>
                      <a:r>
                        <a:rPr lang="cs-CZ" dirty="0"/>
                        <a:t>Projekt vytvoří pracovní místo</a:t>
                      </a:r>
                      <a:r>
                        <a:rPr lang="cs-CZ" baseline="0" dirty="0"/>
                        <a:t> s úvazkem 0 – 0,29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0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1989814"/>
              </p:ext>
            </p:extLst>
          </p:nvPr>
        </p:nvGraphicFramePr>
        <p:xfrm>
          <a:off x="205478" y="3429000"/>
          <a:ext cx="11767226" cy="21796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484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88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921">
                <a:tc>
                  <a:txBody>
                    <a:bodyPr/>
                    <a:lstStyle/>
                    <a:p>
                      <a:r>
                        <a:rPr lang="cs-CZ" dirty="0"/>
                        <a:t>2. Velikost obce</a:t>
                      </a: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Počet bodů</a:t>
                      </a: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5921">
                <a:tc>
                  <a:txBody>
                    <a:bodyPr/>
                    <a:lstStyle/>
                    <a:p>
                      <a:r>
                        <a:rPr lang="cs-CZ" dirty="0"/>
                        <a:t>Obec má do</a:t>
                      </a:r>
                      <a:r>
                        <a:rPr lang="cs-CZ" baseline="0" dirty="0"/>
                        <a:t> 400 obyvatel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40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5921">
                <a:tc>
                  <a:txBody>
                    <a:bodyPr/>
                    <a:lstStyle/>
                    <a:p>
                      <a:r>
                        <a:rPr lang="cs-CZ" dirty="0"/>
                        <a:t>Obec má 401 – 800</a:t>
                      </a:r>
                      <a:r>
                        <a:rPr lang="cs-CZ" baseline="0" dirty="0"/>
                        <a:t> obyvatel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30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5921">
                <a:tc>
                  <a:txBody>
                    <a:bodyPr/>
                    <a:lstStyle/>
                    <a:p>
                      <a:r>
                        <a:rPr lang="cs-CZ" dirty="0"/>
                        <a:t>Obec má 801 – 3000 obyvatel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20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5921">
                <a:tc>
                  <a:txBody>
                    <a:bodyPr/>
                    <a:lstStyle/>
                    <a:p>
                      <a:r>
                        <a:rPr lang="cs-CZ" dirty="0"/>
                        <a:t>Obec má 3001 a více obyvatel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5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20990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5769980"/>
              </p:ext>
            </p:extLst>
          </p:nvPr>
        </p:nvGraphicFramePr>
        <p:xfrm>
          <a:off x="195943" y="1192390"/>
          <a:ext cx="11767226" cy="16779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885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86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9327">
                <a:tc>
                  <a:txBody>
                    <a:bodyPr/>
                    <a:lstStyle/>
                    <a:p>
                      <a:r>
                        <a:rPr lang="cs-CZ" dirty="0"/>
                        <a:t>3. Zkrácená realizace</a:t>
                      </a:r>
                      <a:r>
                        <a:rPr lang="cs-CZ" baseline="0" dirty="0"/>
                        <a:t> projektu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Počet bodů</a:t>
                      </a: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9327">
                <a:tc>
                  <a:txBody>
                    <a:bodyPr/>
                    <a:lstStyle/>
                    <a:p>
                      <a:r>
                        <a:rPr lang="cs-CZ" dirty="0"/>
                        <a:t>Projekty se zkrácenou dobou realizace do 12 měsíců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20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9327">
                <a:tc>
                  <a:txBody>
                    <a:bodyPr/>
                    <a:lstStyle/>
                    <a:p>
                      <a:r>
                        <a:rPr lang="cs-CZ" dirty="0"/>
                        <a:t>Projekty s realizací delší než 12 měsíců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0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10" name="Skupina 9"/>
          <p:cNvGrpSpPr/>
          <p:nvPr/>
        </p:nvGrpSpPr>
        <p:grpSpPr>
          <a:xfrm>
            <a:off x="0" y="256554"/>
            <a:ext cx="12178184" cy="799225"/>
            <a:chOff x="0" y="256554"/>
            <a:chExt cx="12178184" cy="799225"/>
          </a:xfrm>
        </p:grpSpPr>
        <p:sp>
          <p:nvSpPr>
            <p:cNvPr id="11" name="Obdélník 10"/>
            <p:cNvSpPr/>
            <p:nvPr/>
          </p:nvSpPr>
          <p:spPr>
            <a:xfrm>
              <a:off x="0" y="256554"/>
              <a:ext cx="12178184" cy="460671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195944" y="286338"/>
              <a:ext cx="6858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200" dirty="0"/>
                <a:t>Preferenční kritéria FICHE 2</a:t>
              </a:r>
            </a:p>
            <a:p>
              <a:r>
                <a:rPr lang="cs-CZ" sz="2200" dirty="0"/>
                <a:t> </a:t>
              </a:r>
            </a:p>
          </p:txBody>
        </p:sp>
      </p:grpSp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0520378"/>
              </p:ext>
            </p:extLst>
          </p:nvPr>
        </p:nvGraphicFramePr>
        <p:xfrm>
          <a:off x="195943" y="3108910"/>
          <a:ext cx="11767226" cy="15162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367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304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5414">
                <a:tc>
                  <a:txBody>
                    <a:bodyPr/>
                    <a:lstStyle/>
                    <a:p>
                      <a:r>
                        <a:rPr lang="cs-CZ" dirty="0"/>
                        <a:t>5. Výše výdajů, ze kterých je stanovena dotace</a:t>
                      </a: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Počet bodů</a:t>
                      </a: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5414">
                <a:tc>
                  <a:txBody>
                    <a:bodyPr/>
                    <a:lstStyle/>
                    <a:p>
                      <a:r>
                        <a:rPr lang="cs-CZ" dirty="0"/>
                        <a:t>Do 300.000 Kč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30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5414">
                <a:tc>
                  <a:txBody>
                    <a:bodyPr/>
                    <a:lstStyle/>
                    <a:p>
                      <a:r>
                        <a:rPr lang="cs-CZ" dirty="0"/>
                        <a:t>Od 300.001 Kč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10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65088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13815" y="0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3680057"/>
              </p:ext>
            </p:extLst>
          </p:nvPr>
        </p:nvGraphicFramePr>
        <p:xfrm>
          <a:off x="205478" y="1055779"/>
          <a:ext cx="11767226" cy="1611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72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399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6734">
                <a:tc>
                  <a:txBody>
                    <a:bodyPr/>
                    <a:lstStyle/>
                    <a:p>
                      <a:r>
                        <a:rPr lang="cs-CZ" dirty="0"/>
                        <a:t>6. Podpora začínajících podnikatelů</a:t>
                      </a: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Počet bodů</a:t>
                      </a: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2349">
                <a:tc>
                  <a:txBody>
                    <a:bodyPr/>
                    <a:lstStyle/>
                    <a:p>
                      <a:r>
                        <a:rPr lang="cs-CZ" dirty="0"/>
                        <a:t>ANO (žadatel je evidován v RES méně než 24 měsíců)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20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2349">
                <a:tc>
                  <a:txBody>
                    <a:bodyPr/>
                    <a:lstStyle/>
                    <a:p>
                      <a:r>
                        <a:rPr lang="cs-CZ" dirty="0"/>
                        <a:t>NE (žadatel je evidován v RES 24 měsíců a více. Žadatel není FO živnostník)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0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Obdélník 11"/>
          <p:cNvSpPr/>
          <p:nvPr/>
        </p:nvSpPr>
        <p:spPr>
          <a:xfrm>
            <a:off x="0" y="256554"/>
            <a:ext cx="12178184" cy="46067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195944" y="286338"/>
            <a:ext cx="6858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Preferenční kritéria FICHE 2</a:t>
            </a:r>
          </a:p>
          <a:p>
            <a:r>
              <a:rPr lang="cs-CZ" sz="2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840846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95944" y="1100156"/>
            <a:ext cx="11767226" cy="56964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00"/>
              </a:spcAft>
            </a:pPr>
            <a:r>
              <a:rPr lang="cs-CZ" sz="2000" b="1" i="1" dirty="0">
                <a:sym typeface="Symbol" panose="05050102010706020507" pitchFamily="18" charset="2"/>
              </a:rPr>
              <a:t> </a:t>
            </a:r>
            <a:r>
              <a:rPr lang="cs-CZ" sz="2000" b="1" i="1" dirty="0"/>
              <a:t>Oblast podpory</a:t>
            </a:r>
            <a:r>
              <a:rPr lang="cs-CZ" sz="2000" dirty="0"/>
              <a:t>: Podporovány budou investice do vybraných nezemědělských činností dle Klasifikace ekonomických činností (CZ-NACE)</a:t>
            </a:r>
            <a:endParaRPr lang="cs-CZ" sz="2000" dirty="0">
              <a:sym typeface="Symbol" panose="05050102010706020507" pitchFamily="18" charset="2"/>
            </a:endParaRPr>
          </a:p>
          <a:p>
            <a:pPr algn="just">
              <a:spcAft>
                <a:spcPts val="100"/>
              </a:spcAft>
            </a:pPr>
            <a:r>
              <a:rPr lang="cs-CZ" sz="2000" dirty="0">
                <a:sym typeface="Symbol" panose="05050102010706020507" pitchFamily="18" charset="2"/>
              </a:rPr>
              <a:t> </a:t>
            </a:r>
            <a:r>
              <a:rPr lang="cs-CZ" sz="2000" b="1" i="1" dirty="0"/>
              <a:t>Definice žadatele/příjemce dotace</a:t>
            </a:r>
            <a:r>
              <a:rPr lang="cs-CZ" sz="2000" dirty="0"/>
              <a:t>: Podnikatelské subjekty (FO a PO) - mikropodniky a malé podniky ve venkovských oblastech, jakož i zemědělci. </a:t>
            </a:r>
          </a:p>
          <a:p>
            <a:pPr marL="342900" indent="-342900" algn="just">
              <a:spcAft>
                <a:spcPts val="100"/>
              </a:spcAft>
              <a:buFont typeface="Symbol" panose="05050102010706020507" pitchFamily="18" charset="2"/>
              <a:buChar char="·"/>
            </a:pPr>
            <a:r>
              <a:rPr lang="cs-CZ" sz="2000" b="1" i="1" dirty="0"/>
              <a:t>Druh a výše dotace</a:t>
            </a:r>
            <a:r>
              <a:rPr lang="cs-CZ" sz="2000" dirty="0"/>
              <a:t>: </a:t>
            </a:r>
            <a:r>
              <a:rPr lang="pl-PL" sz="2000" dirty="0"/>
              <a:t>45 % výdajů, ze kterých je stanovena dotace, pro malé podniky</a:t>
            </a:r>
          </a:p>
          <a:p>
            <a:pPr algn="just">
              <a:spcAft>
                <a:spcPts val="100"/>
              </a:spcAft>
            </a:pPr>
            <a:r>
              <a:rPr lang="pl-PL" sz="2000" dirty="0"/>
              <a:t>		           35 % výdajů, ze kerých je stanovena dotace pro střední podniky</a:t>
            </a:r>
          </a:p>
          <a:p>
            <a:pPr algn="just"/>
            <a:r>
              <a:rPr lang="pl-PL" sz="2000" dirty="0"/>
              <a:t>		           25 % výdajů, ze kterých je stanovena dotace pro velké podniky</a:t>
            </a:r>
          </a:p>
          <a:p>
            <a:pPr algn="just">
              <a:spcAft>
                <a:spcPts val="100"/>
              </a:spcAft>
            </a:pPr>
            <a:r>
              <a:rPr lang="cs-CZ" sz="2000" dirty="0">
                <a:sym typeface="Symbol" panose="05050102010706020507" pitchFamily="18" charset="2"/>
              </a:rPr>
              <a:t> </a:t>
            </a:r>
            <a:r>
              <a:rPr lang="cs-CZ" sz="2000" b="1" i="1" dirty="0"/>
              <a:t>Způsobilé výdaje</a:t>
            </a:r>
            <a:r>
              <a:rPr lang="cs-CZ" sz="2000" dirty="0"/>
              <a:t>:</a:t>
            </a:r>
          </a:p>
          <a:p>
            <a:pPr>
              <a:spcAft>
                <a:spcPts val="100"/>
              </a:spcAft>
            </a:pPr>
            <a:r>
              <a:rPr lang="cs-CZ" sz="2000" dirty="0"/>
              <a:t>1</a:t>
            </a:r>
            <a:r>
              <a:rPr lang="cs-CZ" sz="2000" b="1" i="1" dirty="0"/>
              <a:t>) stavební obnova </a:t>
            </a:r>
            <a:r>
              <a:rPr lang="cs-CZ" sz="2000" dirty="0"/>
              <a:t>(přestavba, modernizace, statické zabezpečení) či nová výstavba provozovny, kanceláře (včetně nezbytného zázemí pro zaměstnance) či malokapacitního ubytovacího zařízení (včetně stravování a dalších budov a ploch v rámci turistické infrastruktury, sportoviště a příslušné zázemí) </a:t>
            </a:r>
          </a:p>
          <a:p>
            <a:pPr>
              <a:spcAft>
                <a:spcPts val="100"/>
              </a:spcAft>
            </a:pPr>
            <a:r>
              <a:rPr lang="cs-CZ" sz="2000" dirty="0"/>
              <a:t>2) </a:t>
            </a:r>
            <a:r>
              <a:rPr lang="cs-CZ" sz="2000" b="1" i="1" dirty="0"/>
              <a:t>pořízení strojů, technologií a dalšího vybavení sloužícího pro nezemědělskou činnost</a:t>
            </a:r>
            <a:r>
              <a:rPr lang="cs-CZ" sz="2000" dirty="0"/>
              <a:t> (nákup zařízení, užitkových vozů kategorie N1, vybavení, hardware, software) v souvislosti s projektem (včetně montáže a zkoušky před uvedením pořizovaného majetku do stavu způsobilého k užívání) </a:t>
            </a:r>
          </a:p>
          <a:p>
            <a:pPr>
              <a:spcAft>
                <a:spcPts val="100"/>
              </a:spcAft>
            </a:pPr>
            <a:r>
              <a:rPr lang="cs-CZ" sz="2000" dirty="0"/>
              <a:t>3) </a:t>
            </a:r>
            <a:r>
              <a:rPr lang="cs-CZ" sz="2000" b="1" i="1" dirty="0"/>
              <a:t>doplňující výdaje jako součást projektu </a:t>
            </a:r>
            <a:r>
              <a:rPr lang="cs-CZ" sz="2000" dirty="0"/>
              <a:t>(úprava povrchů, náklady na výstavbu odstavných a parkovacích stání, oplocení, nákup a výsadba doprovodné zeleně)  - max. 30 % projektu</a:t>
            </a:r>
          </a:p>
          <a:p>
            <a:r>
              <a:rPr lang="cs-CZ" sz="2000" dirty="0"/>
              <a:t>4) </a:t>
            </a:r>
            <a:r>
              <a:rPr lang="cs-CZ" sz="2000" b="1" i="1" dirty="0"/>
              <a:t>nákup nemovitostí</a:t>
            </a:r>
          </a:p>
          <a:p>
            <a:pPr>
              <a:lnSpc>
                <a:spcPts val="2000"/>
              </a:lnSpc>
              <a:spcAft>
                <a:spcPts val="1200"/>
              </a:spcAft>
            </a:pP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0" y="256554"/>
            <a:ext cx="12178184" cy="46067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95944" y="286338"/>
            <a:ext cx="119822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FICHE 3: Podpora investic na založení nebo rozvoj nezemědělských činností</a:t>
            </a:r>
          </a:p>
        </p:txBody>
      </p:sp>
    </p:spTree>
    <p:extLst>
      <p:ext uri="{BB962C8B-B14F-4D97-AF65-F5344CB8AC3E}">
        <p14:creationId xmlns:p14="http://schemas.microsoft.com/office/powerpoint/2010/main" val="33474144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grpSp>
        <p:nvGrpSpPr>
          <p:cNvPr id="3" name="Skupina 2"/>
          <p:cNvGrpSpPr/>
          <p:nvPr/>
        </p:nvGrpSpPr>
        <p:grpSpPr>
          <a:xfrm>
            <a:off x="0" y="256554"/>
            <a:ext cx="12178184" cy="799225"/>
            <a:chOff x="0" y="256554"/>
            <a:chExt cx="12178184" cy="799225"/>
          </a:xfrm>
        </p:grpSpPr>
        <p:sp>
          <p:nvSpPr>
            <p:cNvPr id="9" name="Obdélník 8"/>
            <p:cNvSpPr/>
            <p:nvPr/>
          </p:nvSpPr>
          <p:spPr>
            <a:xfrm>
              <a:off x="0" y="256554"/>
              <a:ext cx="12178184" cy="460671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195944" y="286338"/>
              <a:ext cx="6858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200" dirty="0"/>
                <a:t>Preferenční kritéria FICHE 3 (minimální počet bodů: 50)</a:t>
              </a:r>
            </a:p>
            <a:p>
              <a:r>
                <a:rPr lang="cs-CZ" sz="2200" dirty="0"/>
                <a:t> </a:t>
              </a:r>
            </a:p>
          </p:txBody>
        </p:sp>
      </p:grpSp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2555358"/>
              </p:ext>
            </p:extLst>
          </p:nvPr>
        </p:nvGraphicFramePr>
        <p:xfrm>
          <a:off x="195943" y="973778"/>
          <a:ext cx="11767226" cy="21846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448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2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6935">
                <a:tc>
                  <a:txBody>
                    <a:bodyPr/>
                    <a:lstStyle/>
                    <a:p>
                      <a:r>
                        <a:rPr lang="cs-CZ" dirty="0"/>
                        <a:t>1. Počet vytvořených míst v rámci projektu</a:t>
                      </a: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Počet bodů</a:t>
                      </a: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6935">
                <a:tc>
                  <a:txBody>
                    <a:bodyPr/>
                    <a:lstStyle/>
                    <a:p>
                      <a:r>
                        <a:rPr lang="cs-CZ" dirty="0"/>
                        <a:t>Projekt vytvoří pracovní místo</a:t>
                      </a:r>
                      <a:r>
                        <a:rPr lang="cs-CZ" baseline="0" dirty="0"/>
                        <a:t> s úvazkem 1,0 a více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40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6935">
                <a:tc>
                  <a:txBody>
                    <a:bodyPr/>
                    <a:lstStyle/>
                    <a:p>
                      <a:r>
                        <a:rPr lang="cs-CZ" dirty="0"/>
                        <a:t>Projekt vytvoří pracovní místo</a:t>
                      </a:r>
                      <a:r>
                        <a:rPr lang="cs-CZ" baseline="0" dirty="0"/>
                        <a:t> s úvazkem 0,5 – 0,99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30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6935">
                <a:tc>
                  <a:txBody>
                    <a:bodyPr/>
                    <a:lstStyle/>
                    <a:p>
                      <a:r>
                        <a:rPr lang="cs-CZ" dirty="0"/>
                        <a:t>Projekt vytvoří pracovní místo</a:t>
                      </a:r>
                      <a:r>
                        <a:rPr lang="cs-CZ" baseline="0" dirty="0"/>
                        <a:t> s úvazkem 0,3 – 0,49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20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6935">
                <a:tc>
                  <a:txBody>
                    <a:bodyPr/>
                    <a:lstStyle/>
                    <a:p>
                      <a:r>
                        <a:rPr lang="cs-CZ" dirty="0"/>
                        <a:t>Projekt vytvoří pracovní místo</a:t>
                      </a:r>
                      <a:r>
                        <a:rPr lang="cs-CZ" baseline="0" dirty="0"/>
                        <a:t> s úvazkem 0 – 0,29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0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1989814"/>
              </p:ext>
            </p:extLst>
          </p:nvPr>
        </p:nvGraphicFramePr>
        <p:xfrm>
          <a:off x="205478" y="3429000"/>
          <a:ext cx="11767226" cy="21796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484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88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921">
                <a:tc>
                  <a:txBody>
                    <a:bodyPr/>
                    <a:lstStyle/>
                    <a:p>
                      <a:r>
                        <a:rPr lang="cs-CZ" dirty="0"/>
                        <a:t>2. Velikost obce</a:t>
                      </a: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Počet bodů</a:t>
                      </a: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5921">
                <a:tc>
                  <a:txBody>
                    <a:bodyPr/>
                    <a:lstStyle/>
                    <a:p>
                      <a:r>
                        <a:rPr lang="cs-CZ" dirty="0"/>
                        <a:t>Obec má do</a:t>
                      </a:r>
                      <a:r>
                        <a:rPr lang="cs-CZ" baseline="0" dirty="0"/>
                        <a:t> 400 obyvatel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40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5921">
                <a:tc>
                  <a:txBody>
                    <a:bodyPr/>
                    <a:lstStyle/>
                    <a:p>
                      <a:r>
                        <a:rPr lang="cs-CZ" dirty="0"/>
                        <a:t>Obec má 401 – 800</a:t>
                      </a:r>
                      <a:r>
                        <a:rPr lang="cs-CZ" baseline="0" dirty="0"/>
                        <a:t> obyvatel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30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5921">
                <a:tc>
                  <a:txBody>
                    <a:bodyPr/>
                    <a:lstStyle/>
                    <a:p>
                      <a:r>
                        <a:rPr lang="cs-CZ" dirty="0"/>
                        <a:t>Obec má 801 – 3000 obyvatel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20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5921">
                <a:tc>
                  <a:txBody>
                    <a:bodyPr/>
                    <a:lstStyle/>
                    <a:p>
                      <a:r>
                        <a:rPr lang="cs-CZ" dirty="0"/>
                        <a:t>Obec má 3001 a více obyvatel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5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87796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5769980"/>
              </p:ext>
            </p:extLst>
          </p:nvPr>
        </p:nvGraphicFramePr>
        <p:xfrm>
          <a:off x="195943" y="1192390"/>
          <a:ext cx="11767226" cy="16779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885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86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9327">
                <a:tc>
                  <a:txBody>
                    <a:bodyPr/>
                    <a:lstStyle/>
                    <a:p>
                      <a:r>
                        <a:rPr lang="cs-CZ" dirty="0"/>
                        <a:t>3. Zkrácená realizace</a:t>
                      </a:r>
                      <a:r>
                        <a:rPr lang="cs-CZ" baseline="0" dirty="0"/>
                        <a:t> projektu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Počet bodů</a:t>
                      </a: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9327">
                <a:tc>
                  <a:txBody>
                    <a:bodyPr/>
                    <a:lstStyle/>
                    <a:p>
                      <a:r>
                        <a:rPr lang="cs-CZ" dirty="0"/>
                        <a:t>Projekty se zkrácenou dobou realizace do 12 měsíců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20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9327">
                <a:tc>
                  <a:txBody>
                    <a:bodyPr/>
                    <a:lstStyle/>
                    <a:p>
                      <a:r>
                        <a:rPr lang="cs-CZ" dirty="0"/>
                        <a:t>Projekty s realizací delší než 12 měsíců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0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10" name="Skupina 9"/>
          <p:cNvGrpSpPr/>
          <p:nvPr/>
        </p:nvGrpSpPr>
        <p:grpSpPr>
          <a:xfrm>
            <a:off x="0" y="256554"/>
            <a:ext cx="12178184" cy="799225"/>
            <a:chOff x="0" y="256554"/>
            <a:chExt cx="12178184" cy="799225"/>
          </a:xfrm>
        </p:grpSpPr>
        <p:sp>
          <p:nvSpPr>
            <p:cNvPr id="11" name="Obdélník 10"/>
            <p:cNvSpPr/>
            <p:nvPr/>
          </p:nvSpPr>
          <p:spPr>
            <a:xfrm>
              <a:off x="0" y="256554"/>
              <a:ext cx="12178184" cy="460671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195944" y="286338"/>
              <a:ext cx="6858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200" dirty="0"/>
                <a:t>Preferenční kritéria FICHE 3</a:t>
              </a:r>
            </a:p>
            <a:p>
              <a:r>
                <a:rPr lang="cs-CZ" sz="2200" dirty="0"/>
                <a:t> </a:t>
              </a:r>
            </a:p>
          </p:txBody>
        </p:sp>
      </p:grpSp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4420549"/>
              </p:ext>
            </p:extLst>
          </p:nvPr>
        </p:nvGraphicFramePr>
        <p:xfrm>
          <a:off x="195943" y="3236672"/>
          <a:ext cx="11767226" cy="25270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367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304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5414">
                <a:tc>
                  <a:txBody>
                    <a:bodyPr/>
                    <a:lstStyle/>
                    <a:p>
                      <a:r>
                        <a:rPr lang="cs-CZ" dirty="0"/>
                        <a:t>4. Výše výdajů, ze kterých je stanovena dotace</a:t>
                      </a: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Počet bodů</a:t>
                      </a: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5414">
                <a:tc>
                  <a:txBody>
                    <a:bodyPr/>
                    <a:lstStyle/>
                    <a:p>
                      <a:r>
                        <a:rPr lang="cs-CZ" dirty="0"/>
                        <a:t>Do 500.000 Kč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30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5414">
                <a:tc>
                  <a:txBody>
                    <a:bodyPr/>
                    <a:lstStyle/>
                    <a:p>
                      <a:r>
                        <a:rPr lang="cs-CZ" dirty="0"/>
                        <a:t>Od 500.001</a:t>
                      </a:r>
                      <a:r>
                        <a:rPr lang="cs-CZ" baseline="0" dirty="0"/>
                        <a:t> do 1.000.000 Kč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20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5414">
                <a:tc>
                  <a:txBody>
                    <a:bodyPr/>
                    <a:lstStyle/>
                    <a:p>
                      <a:r>
                        <a:rPr lang="cs-CZ" dirty="0"/>
                        <a:t>Od 1.000.001 do 1.500.000 Kč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5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5414">
                <a:tc>
                  <a:txBody>
                    <a:bodyPr/>
                    <a:lstStyle/>
                    <a:p>
                      <a:r>
                        <a:rPr lang="cs-CZ" dirty="0"/>
                        <a:t>Od 1.500.001 Kč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0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02750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13815" y="0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1779653"/>
              </p:ext>
            </p:extLst>
          </p:nvPr>
        </p:nvGraphicFramePr>
        <p:xfrm>
          <a:off x="205478" y="1055779"/>
          <a:ext cx="11767226" cy="1611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72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399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6734">
                <a:tc>
                  <a:txBody>
                    <a:bodyPr/>
                    <a:lstStyle/>
                    <a:p>
                      <a:r>
                        <a:rPr lang="cs-CZ" dirty="0"/>
                        <a:t>5. Podpora začínajících podnikatelů</a:t>
                      </a: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Počet bodů</a:t>
                      </a: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2349">
                <a:tc>
                  <a:txBody>
                    <a:bodyPr/>
                    <a:lstStyle/>
                    <a:p>
                      <a:r>
                        <a:rPr lang="cs-CZ" dirty="0"/>
                        <a:t>ANO (žadatel je evidován v RES méně než 24 měsíců)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20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2349">
                <a:tc>
                  <a:txBody>
                    <a:bodyPr/>
                    <a:lstStyle/>
                    <a:p>
                      <a:r>
                        <a:rPr lang="cs-CZ" dirty="0"/>
                        <a:t>NE (žadatel je evidován v RES 24 měsíců a více. Žadatel není FO živnostník)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0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Obdélník 11"/>
          <p:cNvSpPr/>
          <p:nvPr/>
        </p:nvSpPr>
        <p:spPr>
          <a:xfrm>
            <a:off x="0" y="256554"/>
            <a:ext cx="12178184" cy="46067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195944" y="286338"/>
            <a:ext cx="6858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Preferenční kritéria FICHE 3</a:t>
            </a:r>
          </a:p>
          <a:p>
            <a:r>
              <a:rPr lang="cs-CZ" sz="2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788209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95944" y="1100156"/>
            <a:ext cx="11767226" cy="5657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cs-CZ" sz="2000" b="1" i="1" dirty="0">
                <a:sym typeface="Symbol" panose="05050102010706020507" pitchFamily="18" charset="2"/>
              </a:rPr>
              <a:t> </a:t>
            </a:r>
            <a:r>
              <a:rPr lang="cs-CZ" sz="2000" b="1" i="1" dirty="0"/>
              <a:t>Oblast podpory</a:t>
            </a:r>
            <a:r>
              <a:rPr lang="cs-CZ" sz="2000" dirty="0"/>
              <a:t>: Podpora je zaměřena na hromadnou mechanickou ochranu melioračních a zpevňujících dřevin při založení porostu, a to od doby výsadby do stádia zajištění - oplocenky. Projekty lze realizovat na lesních pozemcích. Žadatel na lesních pozemcích, na které žádá o podporu, hospodaří podle platného lesního hospodářského plánu, nebo podle převzaté platné lesní hospodářské osnovy. </a:t>
            </a:r>
          </a:p>
          <a:p>
            <a:pPr marL="342900" indent="-342900" algn="just">
              <a:spcAft>
                <a:spcPts val="600"/>
              </a:spcAft>
              <a:buFont typeface="Symbol" panose="05050102010706020507" pitchFamily="18" charset="2"/>
              <a:buChar char="·"/>
            </a:pPr>
            <a:r>
              <a:rPr lang="cs-CZ" sz="2000" b="1" i="1" dirty="0"/>
              <a:t>Definice žadatele/příjemce dotace</a:t>
            </a:r>
            <a:r>
              <a:rPr lang="cs-CZ" sz="2000" dirty="0"/>
              <a:t>: </a:t>
            </a:r>
          </a:p>
          <a:p>
            <a:r>
              <a:rPr lang="cs-CZ" sz="2000" dirty="0"/>
              <a:t>- Vlastník, nájemce, pachtýř nebo vypůjčitel lesních pozemků, </a:t>
            </a:r>
          </a:p>
          <a:p>
            <a:pPr marL="342900" indent="-342900">
              <a:spcAft>
                <a:spcPts val="1200"/>
              </a:spcAft>
              <a:buFontTx/>
              <a:buChar char="-"/>
            </a:pPr>
            <a:r>
              <a:rPr lang="cs-CZ" sz="2000" dirty="0"/>
              <a:t>Sdružení s právní subjektivitou a spolek vlastníků, nájemců, pachtýřů nebo vypůjčitelů lesních pozemků. </a:t>
            </a:r>
          </a:p>
          <a:p>
            <a:pPr marL="342900" indent="-342900" algn="just">
              <a:spcAft>
                <a:spcPts val="1200"/>
              </a:spcAft>
              <a:buFont typeface="Symbol" panose="05050102010706020507" pitchFamily="18" charset="2"/>
              <a:buChar char="·"/>
            </a:pPr>
            <a:r>
              <a:rPr lang="cs-CZ" sz="2000" b="1" i="1" dirty="0"/>
              <a:t>Druh a výše dotace</a:t>
            </a:r>
            <a:r>
              <a:rPr lang="cs-CZ" sz="2000" dirty="0"/>
              <a:t>: Podpora je poskytována jako příspěvek na vynaložené způsobilé výdaje, a to ve výši 100 % výdajů, ze kterých je stanovena dotace. </a:t>
            </a:r>
          </a:p>
          <a:p>
            <a:pPr algn="just"/>
            <a:r>
              <a:rPr lang="cs-CZ" sz="2000" dirty="0">
                <a:sym typeface="Symbol" panose="05050102010706020507" pitchFamily="18" charset="2"/>
              </a:rPr>
              <a:t> </a:t>
            </a:r>
            <a:r>
              <a:rPr lang="cs-CZ" sz="2000" b="1" i="1" dirty="0"/>
              <a:t>Způsobilé výdaje</a:t>
            </a:r>
            <a:r>
              <a:rPr lang="cs-CZ" sz="2000" dirty="0"/>
              <a:t>: Úhrada nákladů na pořízení a instalaci hromadné mechanické ochrany (</a:t>
            </a:r>
            <a:r>
              <a:rPr lang="cs-CZ" sz="2000" b="1" i="1" dirty="0"/>
              <a:t>oplocenek</a:t>
            </a:r>
            <a:r>
              <a:rPr lang="cs-CZ" sz="2000" dirty="0"/>
              <a:t>) melioračních a zpevňujících dřevin při založení porostu, které byly vysazené v souladu s projektem obnovy; meliorační a zpevňující dřeviny jsou určeny podle vyhlášky č. 83/1996, Sb. o zpracování oblastních plánů rozvoje lesů a o vymezení hospodářských souborů. </a:t>
            </a:r>
            <a:r>
              <a:rPr lang="cs-CZ" sz="2000" b="1" i="1" dirty="0"/>
              <a:t>Minimální výška oplocenek musí být 1,6 metru</a:t>
            </a:r>
            <a:r>
              <a:rPr lang="cs-CZ" sz="2000" dirty="0"/>
              <a:t>. Součástí projektu mohou být zařízení umožňující vstup do oplocenky. </a:t>
            </a:r>
          </a:p>
          <a:p>
            <a:pPr algn="just">
              <a:spcAft>
                <a:spcPts val="1200"/>
              </a:spcAft>
            </a:pPr>
            <a:endParaRPr lang="cs-CZ" sz="2000" dirty="0"/>
          </a:p>
          <a:p>
            <a:pPr>
              <a:lnSpc>
                <a:spcPts val="2000"/>
              </a:lnSpc>
              <a:spcAft>
                <a:spcPts val="1200"/>
              </a:spcAft>
            </a:pP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0" y="256554"/>
            <a:ext cx="12178184" cy="46067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95944" y="286338"/>
            <a:ext cx="119822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/>
              <a:t>FICHE 4: Investice do ochrany melioračních a zpevňujících dřevin</a:t>
            </a:r>
          </a:p>
        </p:txBody>
      </p:sp>
    </p:spTree>
    <p:extLst>
      <p:ext uri="{BB962C8B-B14F-4D97-AF65-F5344CB8AC3E}">
        <p14:creationId xmlns:p14="http://schemas.microsoft.com/office/powerpoint/2010/main" val="31492216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603935"/>
              </p:ext>
            </p:extLst>
          </p:nvPr>
        </p:nvGraphicFramePr>
        <p:xfrm>
          <a:off x="205478" y="1053023"/>
          <a:ext cx="11767226" cy="25270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367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304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5414">
                <a:tc>
                  <a:txBody>
                    <a:bodyPr/>
                    <a:lstStyle/>
                    <a:p>
                      <a:r>
                        <a:rPr lang="cs-CZ" dirty="0"/>
                        <a:t>1. Výše výdajů, ze kterých je stanovena dotace</a:t>
                      </a: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Počet bodů</a:t>
                      </a: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5414">
                <a:tc>
                  <a:txBody>
                    <a:bodyPr/>
                    <a:lstStyle/>
                    <a:p>
                      <a:r>
                        <a:rPr lang="cs-CZ" dirty="0"/>
                        <a:t>Do 100.000 Kč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30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5414">
                <a:tc>
                  <a:txBody>
                    <a:bodyPr/>
                    <a:lstStyle/>
                    <a:p>
                      <a:r>
                        <a:rPr lang="cs-CZ" dirty="0"/>
                        <a:t>Od 100.001</a:t>
                      </a:r>
                      <a:r>
                        <a:rPr lang="cs-CZ" baseline="0" dirty="0"/>
                        <a:t> do 200.000 Kč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15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5414">
                <a:tc>
                  <a:txBody>
                    <a:bodyPr/>
                    <a:lstStyle/>
                    <a:p>
                      <a:r>
                        <a:rPr lang="cs-CZ" dirty="0"/>
                        <a:t>Od 200.001 do 300.000 Kč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5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5414">
                <a:tc>
                  <a:txBody>
                    <a:bodyPr/>
                    <a:lstStyle/>
                    <a:p>
                      <a:r>
                        <a:rPr lang="cs-CZ" dirty="0"/>
                        <a:t>Od 300.001 Kč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0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11" name="Skupina 10"/>
          <p:cNvGrpSpPr/>
          <p:nvPr/>
        </p:nvGrpSpPr>
        <p:grpSpPr>
          <a:xfrm>
            <a:off x="0" y="256554"/>
            <a:ext cx="12178184" cy="799225"/>
            <a:chOff x="0" y="256554"/>
            <a:chExt cx="12178184" cy="799225"/>
          </a:xfrm>
        </p:grpSpPr>
        <p:sp>
          <p:nvSpPr>
            <p:cNvPr id="12" name="Obdélník 11"/>
            <p:cNvSpPr/>
            <p:nvPr/>
          </p:nvSpPr>
          <p:spPr>
            <a:xfrm>
              <a:off x="0" y="256554"/>
              <a:ext cx="12178184" cy="460671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195944" y="286338"/>
              <a:ext cx="6858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200" dirty="0"/>
                <a:t>Preferenční kritéria FICHE 4 (minimální počet bodů: 30)</a:t>
              </a:r>
            </a:p>
            <a:p>
              <a:r>
                <a:rPr lang="cs-CZ" sz="2200" dirty="0"/>
                <a:t> </a:t>
              </a:r>
            </a:p>
          </p:txBody>
        </p:sp>
      </p:grpSp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1427029"/>
              </p:ext>
            </p:extLst>
          </p:nvPr>
        </p:nvGraphicFramePr>
        <p:xfrm>
          <a:off x="195943" y="3915891"/>
          <a:ext cx="11767226" cy="16779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885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86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9327">
                <a:tc>
                  <a:txBody>
                    <a:bodyPr/>
                    <a:lstStyle/>
                    <a:p>
                      <a:r>
                        <a:rPr lang="cs-CZ" dirty="0"/>
                        <a:t>2. Zkrácená realizace</a:t>
                      </a:r>
                      <a:r>
                        <a:rPr lang="cs-CZ" baseline="0" dirty="0"/>
                        <a:t> projektu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Počet bodů</a:t>
                      </a: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9327">
                <a:tc>
                  <a:txBody>
                    <a:bodyPr/>
                    <a:lstStyle/>
                    <a:p>
                      <a:r>
                        <a:rPr lang="cs-CZ" dirty="0"/>
                        <a:t>Projekty se zkrácenou dobou realizace do 12 měsíců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20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9327">
                <a:tc>
                  <a:txBody>
                    <a:bodyPr/>
                    <a:lstStyle/>
                    <a:p>
                      <a:r>
                        <a:rPr lang="cs-CZ" dirty="0"/>
                        <a:t>Projekty s realizací delší než 12 měsíců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0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60839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3783" t="10058" r="54217" b="2290"/>
          <a:stretch/>
        </p:blipFill>
        <p:spPr>
          <a:xfrm>
            <a:off x="254442" y="0"/>
            <a:ext cx="1168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0121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7956" t="8203" r="58326" b="3913"/>
          <a:stretch/>
        </p:blipFill>
        <p:spPr>
          <a:xfrm>
            <a:off x="1486892" y="0"/>
            <a:ext cx="9199661" cy="674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2767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1701580" y="174929"/>
            <a:ext cx="8603311" cy="6571973"/>
            <a:chOff x="1701580" y="174929"/>
            <a:chExt cx="8603311" cy="6571973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 rotWithShape="1">
            <a:blip r:embed="rId2"/>
            <a:srcRect l="8087" t="9131" r="58457"/>
            <a:stretch/>
          </p:blipFill>
          <p:spPr>
            <a:xfrm>
              <a:off x="1701580" y="174929"/>
              <a:ext cx="8603311" cy="6571973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  <p:sp>
          <p:nvSpPr>
            <p:cNvPr id="2" name="Zaoblený obdélník 1"/>
            <p:cNvSpPr/>
            <p:nvPr/>
          </p:nvSpPr>
          <p:spPr>
            <a:xfrm>
              <a:off x="1828800" y="2242268"/>
              <a:ext cx="707666" cy="246490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Zaoblený obdélník 4"/>
            <p:cNvSpPr/>
            <p:nvPr/>
          </p:nvSpPr>
          <p:spPr>
            <a:xfrm>
              <a:off x="1910861" y="2876989"/>
              <a:ext cx="1606061" cy="246490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Zaoblený obdélník 5"/>
            <p:cNvSpPr/>
            <p:nvPr/>
          </p:nvSpPr>
          <p:spPr>
            <a:xfrm>
              <a:off x="2006224" y="3337670"/>
              <a:ext cx="1249441" cy="246490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6216761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22109" t="15391" r="64587" b="4377"/>
          <a:stretch/>
        </p:blipFill>
        <p:spPr>
          <a:xfrm>
            <a:off x="4269849" y="166978"/>
            <a:ext cx="3745065" cy="6351924"/>
          </a:xfrm>
          <a:prstGeom prst="rect">
            <a:avLst/>
          </a:prstGeom>
        </p:spPr>
      </p:pic>
      <p:sp>
        <p:nvSpPr>
          <p:cNvPr id="5" name="Zaoblený obdélník 4"/>
          <p:cNvSpPr/>
          <p:nvPr/>
        </p:nvSpPr>
        <p:spPr>
          <a:xfrm>
            <a:off x="3768918" y="2600077"/>
            <a:ext cx="4770783" cy="1025718"/>
          </a:xfrm>
          <a:prstGeom prst="roundRect">
            <a:avLst/>
          </a:prstGeom>
          <a:solidFill>
            <a:schemeClr val="bg1">
              <a:alpha val="0"/>
            </a:schemeClr>
          </a:solidFill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rgbClr val="FF0000"/>
                </a:solidFill>
              </a:ln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6605741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8077" t="9780" r="58132" b="2601"/>
          <a:stretch/>
        </p:blipFill>
        <p:spPr>
          <a:xfrm>
            <a:off x="1778558" y="211556"/>
            <a:ext cx="9113855" cy="6646444"/>
          </a:xfrm>
          <a:prstGeom prst="rect">
            <a:avLst/>
          </a:prstGeom>
        </p:spPr>
      </p:pic>
      <p:sp>
        <p:nvSpPr>
          <p:cNvPr id="3" name="Zaoblený obdélník 2"/>
          <p:cNvSpPr/>
          <p:nvPr/>
        </p:nvSpPr>
        <p:spPr>
          <a:xfrm>
            <a:off x="4180113" y="5156289"/>
            <a:ext cx="5064371" cy="29996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7516167" y="4059533"/>
            <a:ext cx="4119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Výběr Fiche, v rámci které bude žadatel připravovat svou žádost o dotaci</a:t>
            </a:r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9164097" y="4742822"/>
            <a:ext cx="0" cy="33159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05745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31595" y="506401"/>
            <a:ext cx="7223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ym typeface="Symbol" panose="05050102010706020507" pitchFamily="18" charset="2"/>
              </a:rPr>
              <a:t> </a:t>
            </a:r>
            <a:r>
              <a:rPr lang="cs-CZ" sz="2800" b="1" dirty="0"/>
              <a:t>DŮLEŽITÉ ODKAZY: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331595" y="1617821"/>
            <a:ext cx="11701911" cy="2903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2000"/>
              </a:spcAft>
              <a:buFontTx/>
              <a:buChar char="-"/>
            </a:pPr>
            <a:r>
              <a:rPr lang="cs-CZ" sz="2200" b="1" dirty="0"/>
              <a:t>výzva č. 2 PRV: </a:t>
            </a:r>
            <a:r>
              <a:rPr lang="cs-CZ" sz="2200" dirty="0">
                <a:hlinkClick r:id="rId7"/>
              </a:rPr>
              <a:t>http://masstrednihana.cz/program-rozvoje-venkova_vyzva-c-1-2-2/</a:t>
            </a:r>
            <a:endParaRPr lang="cs-CZ" sz="2200" dirty="0"/>
          </a:p>
          <a:p>
            <a:pPr marL="285750" indent="-285750">
              <a:spcAft>
                <a:spcPts val="2000"/>
              </a:spcAft>
              <a:buFontTx/>
              <a:buChar char="-"/>
            </a:pPr>
            <a:r>
              <a:rPr lang="cs-CZ" sz="2200" b="1" dirty="0"/>
              <a:t>Příručka (veřejné zakázky): </a:t>
            </a:r>
            <a:r>
              <a:rPr lang="cs-CZ" sz="2200" dirty="0">
                <a:hlinkClick r:id="rId8"/>
              </a:rPr>
              <a:t>https://www.szif.cz/cs/prv2014-verejne-zakazky</a:t>
            </a:r>
            <a:endParaRPr lang="cs-CZ" sz="2200" dirty="0"/>
          </a:p>
          <a:p>
            <a:pPr marL="285750" indent="-285750">
              <a:spcAft>
                <a:spcPts val="2000"/>
              </a:spcAft>
              <a:buFontTx/>
              <a:buChar char="-"/>
            </a:pPr>
            <a:r>
              <a:rPr lang="cs-CZ" sz="2200" b="1" dirty="0"/>
              <a:t>Odkaz na Portál farmáře: </a:t>
            </a:r>
            <a:r>
              <a:rPr lang="cs-CZ" sz="2200" dirty="0">
                <a:hlinkClick r:id="rId9"/>
              </a:rPr>
              <a:t>https://www.szif.cz/irj/portal/pf/pf-uvod</a:t>
            </a:r>
            <a:endParaRPr lang="cs-CZ" sz="2200" dirty="0"/>
          </a:p>
          <a:p>
            <a:pPr marL="285750" indent="-285750">
              <a:spcAft>
                <a:spcPts val="2000"/>
              </a:spcAft>
              <a:buFontTx/>
              <a:buChar char="-"/>
            </a:pPr>
            <a:endParaRPr lang="cs-CZ" sz="2200" b="1" dirty="0"/>
          </a:p>
          <a:p>
            <a:pPr marL="285750" indent="-285750">
              <a:spcAft>
                <a:spcPts val="600"/>
              </a:spcAft>
              <a:buFontTx/>
              <a:buChar char="-"/>
            </a:pPr>
            <a:endParaRPr lang="cs-CZ" sz="2200" b="1" dirty="0"/>
          </a:p>
        </p:txBody>
      </p:sp>
    </p:spTree>
    <p:extLst>
      <p:ext uri="{BB962C8B-B14F-4D97-AF65-F5344CB8AC3E}">
        <p14:creationId xmlns:p14="http://schemas.microsoft.com/office/powerpoint/2010/main" val="186241520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5079</TotalTime>
  <Words>3233</Words>
  <Application>Microsoft Office PowerPoint</Application>
  <PresentationFormat>Širokoúhlá obrazovka</PresentationFormat>
  <Paragraphs>296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7" baseType="lpstr">
      <vt:lpstr>Arial</vt:lpstr>
      <vt:lpstr>Calibri</vt:lpstr>
      <vt:lpstr>Calibri Light</vt:lpstr>
      <vt:lpstr>Symbol</vt:lpstr>
      <vt:lpstr>Times New Roman</vt:lpstr>
      <vt:lpstr>Wingdings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 systému Windows</dc:creator>
  <cp:lastModifiedBy>Iva Dokoupilová</cp:lastModifiedBy>
  <cp:revision>79</cp:revision>
  <dcterms:created xsi:type="dcterms:W3CDTF">2018-04-04T14:19:42Z</dcterms:created>
  <dcterms:modified xsi:type="dcterms:W3CDTF">2019-04-30T14:17:47Z</dcterms:modified>
</cp:coreProperties>
</file>