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69" r:id="rId1"/>
  </p:sldMasterIdLst>
  <p:handoutMasterIdLst>
    <p:handoutMasterId r:id="rId32"/>
  </p:handoutMasterIdLst>
  <p:sldIdLst>
    <p:sldId id="256" r:id="rId2"/>
    <p:sldId id="257" r:id="rId3"/>
    <p:sldId id="258" r:id="rId4"/>
    <p:sldId id="259" r:id="rId5"/>
    <p:sldId id="303" r:id="rId6"/>
    <p:sldId id="260" r:id="rId7"/>
    <p:sldId id="304" r:id="rId8"/>
    <p:sldId id="308" r:id="rId9"/>
    <p:sldId id="305" r:id="rId10"/>
    <p:sldId id="262" r:id="rId11"/>
    <p:sldId id="292" r:id="rId12"/>
    <p:sldId id="270" r:id="rId13"/>
    <p:sldId id="306" r:id="rId14"/>
    <p:sldId id="293" r:id="rId15"/>
    <p:sldId id="264" r:id="rId16"/>
    <p:sldId id="307" r:id="rId17"/>
    <p:sldId id="294" r:id="rId18"/>
    <p:sldId id="275" r:id="rId19"/>
    <p:sldId id="276" r:id="rId20"/>
    <p:sldId id="277" r:id="rId21"/>
    <p:sldId id="297" r:id="rId22"/>
    <p:sldId id="278" r:id="rId23"/>
    <p:sldId id="279" r:id="rId24"/>
    <p:sldId id="284" r:id="rId25"/>
    <p:sldId id="302" r:id="rId26"/>
    <p:sldId id="285" r:id="rId27"/>
    <p:sldId id="286" r:id="rId28"/>
    <p:sldId id="289" r:id="rId29"/>
    <p:sldId id="288" r:id="rId30"/>
    <p:sldId id="296" r:id="rId31"/>
  </p:sldIdLst>
  <p:sldSz cx="12192000" cy="6858000"/>
  <p:notesSz cx="6797675" cy="9928225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277" autoAdjust="0"/>
    <p:restoredTop sz="94660"/>
  </p:normalViewPr>
  <p:slideViewPr>
    <p:cSldViewPr snapToGrid="0">
      <p:cViewPr varScale="1">
        <p:scale>
          <a:sx n="113" d="100"/>
          <a:sy n="113" d="100"/>
        </p:scale>
        <p:origin x="186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13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813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1846EE2-8D94-440E-B9AA-D7540B29FC05}" type="datetimeFigureOut">
              <a:rPr lang="cs-CZ" smtClean="0"/>
              <a:t>14.05.2019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9430091"/>
            <a:ext cx="2945659" cy="49813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50443" y="9430091"/>
            <a:ext cx="2945659" cy="49813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4047441-8C53-4D25-B178-3F61C1BD4B9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5183133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rgbClr val="FFFF00">
                <a:alpha val="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00">
                <a:alpha val="20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rgbClr val="52F42C">
                <a:alpha val="72000"/>
              </a:srgbClr>
            </a:solidFill>
            <a:ln>
              <a:solidFill>
                <a:srgbClr val="92D050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00">
                <a:alpha val="70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6">
                <a:lumMod val="50000"/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rgbClr val="52F42C">
                <a:alpha val="80000"/>
              </a:srgbClr>
            </a:solidFill>
            <a:ln>
              <a:solidFill>
                <a:srgbClr val="92D050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50000"/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5/14/2019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993270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smtClean="0"/>
              <a:t>5/14/2019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711193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5/14/2019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857867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smtClean="0"/>
              <a:t>5/14/2019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124904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5/14/2019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564702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5/14/2019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623304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5/14/2019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363620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smtClean="0"/>
              <a:t>5/14/2019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955031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5/14/2019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374214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ázev a popis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5/14/2019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40515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ce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5/14/2019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90861441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5/14/2019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4798483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 s citac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5/14/2019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62954020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ravda nebo neprav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5/14/2019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9328533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smtClean="0"/>
              <a:t>5/14/2019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7863117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5/14/2019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774942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rgbClr val="52F42C">
                <a:alpha val="72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00">
                <a:alpha val="70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50000"/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rgbClr val="52F42C">
                <a:alpha val="80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2">
                <a:lumMod val="50000"/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5/14/2019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484630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71" r:id="rId2"/>
    <p:sldLayoutId id="2147483672" r:id="rId3"/>
    <p:sldLayoutId id="2147483673" r:id="rId4"/>
    <p:sldLayoutId id="2147483674" r:id="rId5"/>
    <p:sldLayoutId id="2147483675" r:id="rId6"/>
    <p:sldLayoutId id="2147483676" r:id="rId7"/>
    <p:sldLayoutId id="2147483677" r:id="rId8"/>
    <p:sldLayoutId id="2147483678" r:id="rId9"/>
    <p:sldLayoutId id="2147483679" r:id="rId10"/>
    <p:sldLayoutId id="2147483680" r:id="rId11"/>
    <p:sldLayoutId id="2147483681" r:id="rId12"/>
    <p:sldLayoutId id="2147483682" r:id="rId13"/>
    <p:sldLayoutId id="2147483683" r:id="rId14"/>
    <p:sldLayoutId id="2147483684" r:id="rId15"/>
    <p:sldLayoutId id="2147483685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irop.mmr.cz/cs/Vyzvy/Seznam/Vyzva-c-62-Socialni-infrastruktura-integrovane-pro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irop.mmr.cz/getmedia/5f04e0a7-ef68-4d59-9c1d-e1db4804f419/Specificka-pravidla-v-62-2_1-CLLD_v-1-2.pdf.aspx?ext=.pdf" TargetMode="External"/><Relationship Id="rId2" Type="http://schemas.openxmlformats.org/officeDocument/2006/relationships/hyperlink" Target="http://irop.mmr.cz/cs/Zadatele-a-prijemci/Dokumenty/Dokumenty/Obecna-Pravidla-pro-zadatele-a-prijemce/Obecna-Pravidla-pro-zadatele-a-prijemce-aktualne-p/Obecna-pravidla-pro-zadatele-a-prijemce-k-15-5-2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masstrednihana.cz/irop-4-vyzva-mas-stredni-hana-rozvoj-socialnich-sluzeb-a-rozvoj-komunitnich-center/" TargetMode="Externa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hyperlink" Target="https://mseu.mssf.cz/" TargetMode="Externa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202267" y="951664"/>
            <a:ext cx="7766936" cy="2869811"/>
          </a:xfrm>
        </p:spPr>
        <p:txBody>
          <a:bodyPr/>
          <a:lstStyle/>
          <a:p>
            <a:pPr algn="ctr">
              <a:spcBef>
                <a:spcPts val="600"/>
              </a:spcBef>
            </a:pPr>
            <a:r>
              <a:rPr lang="cs-CZ" sz="3600" b="1" dirty="0">
                <a:solidFill>
                  <a:srgbClr val="0070C0"/>
                </a:solidFill>
                <a:latin typeface="Arial Black" panose="020B0A04020102020204" pitchFamily="34" charset="0"/>
              </a:rPr>
              <a:t>4</a:t>
            </a:r>
            <a:r>
              <a:rPr lang="cs-CZ" sz="3600" b="1" dirty="0" smtClean="0">
                <a:solidFill>
                  <a:srgbClr val="0070C0"/>
                </a:solidFill>
                <a:latin typeface="Arial Black" panose="020B0A04020102020204" pitchFamily="34" charset="0"/>
              </a:rPr>
              <a:t>. Výzva MAS Střední Haná</a:t>
            </a:r>
            <a:br>
              <a:rPr lang="cs-CZ" sz="3600" b="1" dirty="0" smtClean="0">
                <a:solidFill>
                  <a:srgbClr val="0070C0"/>
                </a:solidFill>
                <a:latin typeface="Arial Black" panose="020B0A04020102020204" pitchFamily="34" charset="0"/>
              </a:rPr>
            </a:br>
            <a:r>
              <a:rPr lang="cs-CZ" sz="3600" b="1" dirty="0" smtClean="0">
                <a:solidFill>
                  <a:srgbClr val="0070C0"/>
                </a:solidFill>
                <a:latin typeface="Arial Black" panose="020B0A04020102020204" pitchFamily="34" charset="0"/>
              </a:rPr>
              <a:t>IROP</a:t>
            </a:r>
            <a:br>
              <a:rPr lang="cs-CZ" sz="3600" b="1" dirty="0" smtClean="0">
                <a:solidFill>
                  <a:srgbClr val="0070C0"/>
                </a:solidFill>
                <a:latin typeface="Arial Black" panose="020B0A04020102020204" pitchFamily="34" charset="0"/>
              </a:rPr>
            </a:br>
            <a:r>
              <a:rPr lang="cs-CZ" sz="3600" b="1" dirty="0" smtClean="0">
                <a:solidFill>
                  <a:srgbClr val="0070C0"/>
                </a:solidFill>
                <a:latin typeface="Arial Black" panose="020B0A04020102020204" pitchFamily="34" charset="0"/>
              </a:rPr>
              <a:t>Rozvoj Sociálních služeb a rozvoj komunitních center</a:t>
            </a:r>
            <a:r>
              <a:rPr lang="cs-CZ" sz="4000" b="1" dirty="0" smtClean="0">
                <a:latin typeface="Arial Black" panose="020B0A04020102020204" pitchFamily="34" charset="0"/>
              </a:rPr>
              <a:t/>
            </a:r>
            <a:br>
              <a:rPr lang="cs-CZ" sz="4000" b="1" dirty="0" smtClean="0">
                <a:latin typeface="Arial Black" panose="020B0A04020102020204" pitchFamily="34" charset="0"/>
              </a:rPr>
            </a:br>
            <a:r>
              <a:rPr lang="cs-CZ" sz="1600" dirty="0" smtClean="0">
                <a:solidFill>
                  <a:schemeClr val="tx2">
                    <a:lumMod val="75000"/>
                    <a:lumOff val="25000"/>
                  </a:schemeClr>
                </a:solidFill>
                <a:latin typeface="Arial Black" panose="020B0A04020102020204" pitchFamily="34" charset="0"/>
              </a:rPr>
              <a:t>č. výzvy: 211/06_16_072/CLLD_16_01_074</a:t>
            </a:r>
            <a:endParaRPr lang="cs-CZ" sz="1600" dirty="0">
              <a:solidFill>
                <a:schemeClr val="tx2">
                  <a:lumMod val="75000"/>
                  <a:lumOff val="25000"/>
                </a:schemeClr>
              </a:solidFill>
              <a:latin typeface="Arial Black" panose="020B0A04020102020204" pitchFamily="34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423476" y="3987128"/>
            <a:ext cx="7766936" cy="1602428"/>
          </a:xfrm>
        </p:spPr>
        <p:txBody>
          <a:bodyPr/>
          <a:lstStyle/>
          <a:p>
            <a:pPr algn="ctr"/>
            <a:r>
              <a:rPr lang="cs-CZ" sz="2000" dirty="0" smtClean="0">
                <a:solidFill>
                  <a:schemeClr val="tx2">
                    <a:lumMod val="75000"/>
                    <a:lumOff val="25000"/>
                  </a:schemeClr>
                </a:solidFill>
              </a:rPr>
              <a:t>Seminář pro žadatele </a:t>
            </a:r>
          </a:p>
          <a:p>
            <a:pPr algn="ctr"/>
            <a:r>
              <a:rPr lang="cs-CZ" sz="2000" dirty="0" smtClean="0">
                <a:solidFill>
                  <a:schemeClr val="tx2">
                    <a:lumMod val="75000"/>
                    <a:lumOff val="25000"/>
                  </a:schemeClr>
                </a:solidFill>
              </a:rPr>
              <a:t>14. </a:t>
            </a:r>
            <a:r>
              <a:rPr lang="cs-CZ" sz="20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5</a:t>
            </a:r>
            <a:r>
              <a:rPr lang="cs-CZ" sz="2000" dirty="0" smtClean="0">
                <a:solidFill>
                  <a:schemeClr val="tx2">
                    <a:lumMod val="75000"/>
                    <a:lumOff val="25000"/>
                  </a:schemeClr>
                </a:solidFill>
              </a:rPr>
              <a:t>. 2019, 14:00</a:t>
            </a:r>
          </a:p>
          <a:p>
            <a:endParaRPr lang="cs-CZ" dirty="0"/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0079" y="5755208"/>
            <a:ext cx="6689124" cy="1102792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3483" y="0"/>
            <a:ext cx="2917997" cy="9516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43481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77334" y="592015"/>
            <a:ext cx="8596668" cy="1320800"/>
          </a:xfrm>
        </p:spPr>
        <p:txBody>
          <a:bodyPr/>
          <a:lstStyle/>
          <a:p>
            <a:r>
              <a:rPr lang="cs-CZ" dirty="0" smtClean="0">
                <a:solidFill>
                  <a:srgbClr val="0070C0"/>
                </a:solidFill>
              </a:rPr>
              <a:t>Program semináře</a:t>
            </a:r>
            <a:endParaRPr lang="cs-CZ" dirty="0">
              <a:solidFill>
                <a:srgbClr val="0070C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77334" y="1608653"/>
            <a:ext cx="9958582" cy="4663810"/>
          </a:xfrm>
        </p:spPr>
        <p:txBody>
          <a:bodyPr>
            <a:normAutofit/>
          </a:bodyPr>
          <a:lstStyle/>
          <a:p>
            <a:pPr>
              <a:buClr>
                <a:srgbClr val="0070C0"/>
              </a:buClr>
            </a:pPr>
            <a:r>
              <a:rPr lang="cs-CZ" sz="2000" dirty="0" smtClean="0"/>
              <a:t>Základní informace k výzvě</a:t>
            </a:r>
          </a:p>
          <a:p>
            <a:pPr>
              <a:buClr>
                <a:srgbClr val="0070C0"/>
              </a:buClr>
            </a:pPr>
            <a:r>
              <a:rPr lang="cs-CZ" sz="2000" dirty="0" smtClean="0">
                <a:solidFill>
                  <a:schemeClr val="tx2">
                    <a:lumMod val="75000"/>
                    <a:lumOff val="25000"/>
                  </a:schemeClr>
                </a:solidFill>
              </a:rPr>
              <a:t>Představení podporovaných aktivit</a:t>
            </a:r>
          </a:p>
          <a:p>
            <a:pPr>
              <a:buClr>
                <a:srgbClr val="0070C0"/>
              </a:buClr>
            </a:pPr>
            <a:r>
              <a:rPr lang="cs-CZ" sz="2000" dirty="0" smtClean="0">
                <a:solidFill>
                  <a:schemeClr val="tx2">
                    <a:lumMod val="75000"/>
                    <a:lumOff val="25000"/>
                  </a:schemeClr>
                </a:solidFill>
              </a:rPr>
              <a:t>Povinné přílohy žádosti o podporu</a:t>
            </a:r>
          </a:p>
          <a:p>
            <a:pPr>
              <a:buClr>
                <a:srgbClr val="0070C0"/>
              </a:buClr>
            </a:pPr>
            <a:r>
              <a:rPr lang="cs-CZ" sz="2000" dirty="0" smtClean="0">
                <a:solidFill>
                  <a:schemeClr val="tx2">
                    <a:lumMod val="75000"/>
                    <a:lumOff val="25000"/>
                  </a:schemeClr>
                </a:solidFill>
              </a:rPr>
              <a:t>Způsobilost výdajů</a:t>
            </a:r>
          </a:p>
          <a:p>
            <a:pPr>
              <a:buClr>
                <a:srgbClr val="0070C0"/>
              </a:buClr>
            </a:pPr>
            <a:r>
              <a:rPr lang="cs-CZ" sz="20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Kritéria hodnocení a závěrečného </a:t>
            </a:r>
            <a:r>
              <a:rPr lang="cs-CZ" sz="2000" dirty="0" smtClean="0">
                <a:solidFill>
                  <a:schemeClr val="tx2">
                    <a:lumMod val="75000"/>
                    <a:lumOff val="25000"/>
                  </a:schemeClr>
                </a:solidFill>
              </a:rPr>
              <a:t>ověření</a:t>
            </a:r>
          </a:p>
          <a:p>
            <a:pPr>
              <a:buClr>
                <a:srgbClr val="0070C0"/>
              </a:buClr>
            </a:pPr>
            <a:r>
              <a:rPr lang="cs-CZ" sz="2000" dirty="0" smtClean="0">
                <a:solidFill>
                  <a:schemeClr val="tx2">
                    <a:lumMod val="75000"/>
                    <a:lumOff val="25000"/>
                  </a:schemeClr>
                </a:solidFill>
              </a:rPr>
              <a:t>Webová aplikace IS KP14+</a:t>
            </a:r>
            <a:endParaRPr lang="cs-CZ" sz="2000" dirty="0">
              <a:solidFill>
                <a:schemeClr val="tx2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13577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77334" y="430696"/>
            <a:ext cx="8596668" cy="1320800"/>
          </a:xfrm>
        </p:spPr>
        <p:txBody>
          <a:bodyPr/>
          <a:lstStyle/>
          <a:p>
            <a:r>
              <a:rPr lang="cs-CZ" dirty="0" smtClean="0">
                <a:solidFill>
                  <a:srgbClr val="0070C0"/>
                </a:solidFill>
              </a:rPr>
              <a:t>Základní informace k výzvě</a:t>
            </a:r>
            <a:endParaRPr lang="cs-CZ" dirty="0">
              <a:solidFill>
                <a:srgbClr val="0070C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77334" y="1358773"/>
            <a:ext cx="10030423" cy="3403175"/>
          </a:xfrm>
        </p:spPr>
        <p:txBody>
          <a:bodyPr numCol="2"/>
          <a:lstStyle/>
          <a:p>
            <a:pPr marL="0" indent="0">
              <a:buNone/>
            </a:pPr>
            <a:r>
              <a:rPr lang="cs-CZ" b="1" dirty="0" smtClean="0">
                <a:solidFill>
                  <a:schemeClr val="tx1"/>
                </a:solidFill>
              </a:rPr>
              <a:t>Typ výzvy:</a:t>
            </a:r>
          </a:p>
          <a:p>
            <a:pPr marL="0" indent="0">
              <a:buNone/>
            </a:pPr>
            <a:r>
              <a:rPr lang="cs-CZ" b="1" dirty="0" smtClean="0">
                <a:solidFill>
                  <a:schemeClr val="tx1"/>
                </a:solidFill>
              </a:rPr>
              <a:t>Podpora pro danou výzvu (CZV):</a:t>
            </a:r>
          </a:p>
          <a:p>
            <a:pPr marL="0" indent="0">
              <a:buNone/>
            </a:pPr>
            <a:r>
              <a:rPr lang="cs-CZ" b="1" dirty="0" smtClean="0">
                <a:solidFill>
                  <a:schemeClr val="tx1"/>
                </a:solidFill>
              </a:rPr>
              <a:t>Míra podpory:</a:t>
            </a:r>
          </a:p>
          <a:p>
            <a:pPr marL="0" indent="0">
              <a:buNone/>
            </a:pPr>
            <a:r>
              <a:rPr lang="cs-CZ" b="1" dirty="0" smtClean="0">
                <a:solidFill>
                  <a:schemeClr val="tx1"/>
                </a:solidFill>
              </a:rPr>
              <a:t>Forma podpory:</a:t>
            </a:r>
          </a:p>
          <a:p>
            <a:pPr marL="0" indent="0">
              <a:buNone/>
            </a:pPr>
            <a:r>
              <a:rPr lang="cs-CZ" b="1" dirty="0" smtClean="0">
                <a:solidFill>
                  <a:schemeClr val="tx1"/>
                </a:solidFill>
              </a:rPr>
              <a:t>Území realizace:</a:t>
            </a:r>
          </a:p>
          <a:p>
            <a:pPr marL="0" indent="0">
              <a:buNone/>
            </a:pPr>
            <a:r>
              <a:rPr lang="cs-CZ" b="1" dirty="0" smtClean="0">
                <a:solidFill>
                  <a:schemeClr val="tx1"/>
                </a:solidFill>
              </a:rPr>
              <a:t>Časová způsobilost:</a:t>
            </a:r>
          </a:p>
          <a:p>
            <a:pPr marL="0" indent="0">
              <a:buNone/>
            </a:pPr>
            <a:r>
              <a:rPr lang="cs-CZ" b="1" dirty="0" smtClean="0">
                <a:solidFill>
                  <a:schemeClr val="tx1"/>
                </a:solidFill>
              </a:rPr>
              <a:t>Udržitelnost: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kolová výzva – jednokolový systém hodnocení</a:t>
            </a:r>
          </a:p>
          <a:p>
            <a:pPr marL="0" indent="0">
              <a:buNone/>
            </a:pPr>
            <a:r>
              <a:rPr lang="cs-CZ" b="1" dirty="0"/>
              <a:t>4</a:t>
            </a:r>
            <a:r>
              <a:rPr lang="cs-CZ" b="1" dirty="0" smtClean="0"/>
              <a:t> 210 530 Kč</a:t>
            </a:r>
          </a:p>
          <a:p>
            <a:pPr marL="0" indent="0">
              <a:buNone/>
            </a:pPr>
            <a:r>
              <a:rPr lang="cs-CZ" dirty="0" smtClean="0"/>
              <a:t>95 %</a:t>
            </a:r>
          </a:p>
          <a:p>
            <a:pPr marL="0" indent="0">
              <a:buNone/>
            </a:pPr>
            <a:r>
              <a:rPr lang="cs-CZ" dirty="0"/>
              <a:t>e</a:t>
            </a:r>
            <a:r>
              <a:rPr lang="cs-CZ" dirty="0" smtClean="0"/>
              <a:t>x-post financování (možnost etap)</a:t>
            </a:r>
          </a:p>
          <a:p>
            <a:pPr marL="0" indent="0">
              <a:buNone/>
            </a:pPr>
            <a:r>
              <a:rPr lang="cs-CZ" dirty="0" smtClean="0"/>
              <a:t>území MAS Střední Haná </a:t>
            </a:r>
          </a:p>
          <a:p>
            <a:pPr marL="0" indent="0">
              <a:buNone/>
            </a:pPr>
            <a:r>
              <a:rPr lang="cs-CZ" dirty="0" smtClean="0"/>
              <a:t>1. 1. 2014 – </a:t>
            </a:r>
            <a:r>
              <a:rPr lang="cs-CZ" b="1" dirty="0" smtClean="0"/>
              <a:t>31. 12. 2021</a:t>
            </a:r>
          </a:p>
          <a:p>
            <a:pPr marL="0" indent="0">
              <a:buNone/>
            </a:pPr>
            <a:r>
              <a:rPr lang="cs-CZ" dirty="0" smtClean="0"/>
              <a:t>5 let od proplacení poslední platby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677334" y="5041557"/>
            <a:ext cx="1008878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Výzva navazuje na Průběžnou výzvu IROP č. 62: </a:t>
            </a:r>
            <a:r>
              <a:rPr lang="cs-CZ" dirty="0" smtClean="0">
                <a:hlinkClick r:id="rId2"/>
              </a:rPr>
              <a:t>https</a:t>
            </a:r>
            <a:r>
              <a:rPr lang="cs-CZ" dirty="0">
                <a:hlinkClick r:id="rId2"/>
              </a:rPr>
              <a:t>://</a:t>
            </a:r>
            <a:r>
              <a:rPr lang="cs-CZ" dirty="0" smtClean="0">
                <a:hlinkClick r:id="rId2"/>
              </a:rPr>
              <a:t>www.irop.mmr.cz/cs/Vyzvy/Seznam/Vyzva-c-62-Socialni-infrastruktura-integrovane-pro</a:t>
            </a:r>
            <a:r>
              <a:rPr lang="cs-CZ" dirty="0" smtClean="0"/>
              <a:t> 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471183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77334" y="3013406"/>
            <a:ext cx="9838266" cy="1644733"/>
          </a:xfrm>
        </p:spPr>
        <p:txBody>
          <a:bodyPr>
            <a:normAutofit fontScale="90000"/>
          </a:bodyPr>
          <a:lstStyle/>
          <a:p>
            <a:pPr>
              <a:spcBef>
                <a:spcPts val="1200"/>
              </a:spcBef>
              <a:spcAft>
                <a:spcPts val="1200"/>
              </a:spcAft>
            </a:pPr>
            <a:r>
              <a:rPr lang="cs-CZ" sz="1800" b="1" dirty="0" smtClean="0">
                <a:solidFill>
                  <a:schemeClr val="tx2"/>
                </a:solidFill>
                <a:latin typeface="+mn-lt"/>
              </a:rPr>
              <a:t>Oprávnění žadatelé: </a:t>
            </a:r>
            <a:r>
              <a:rPr lang="cs-CZ" sz="1800" dirty="0" smtClean="0">
                <a:solidFill>
                  <a:schemeClr val="tx2"/>
                </a:solidFill>
                <a:latin typeface="+mn-lt"/>
              </a:rPr>
              <a:t/>
            </a:r>
            <a:br>
              <a:rPr lang="cs-CZ" sz="1800" dirty="0" smtClean="0">
                <a:solidFill>
                  <a:schemeClr val="tx2"/>
                </a:solidFill>
                <a:latin typeface="+mn-lt"/>
              </a:rPr>
            </a:br>
            <a:r>
              <a:rPr lang="cs-CZ" sz="1800" dirty="0">
                <a:solidFill>
                  <a:schemeClr val="tx1"/>
                </a:solidFill>
              </a:rPr>
              <a:t>Nestátní neziskové organizace, kraje, organizace zřizované a zakládané kraji, obce, organizace zřizované a zakládané obcemi, dobrovolné svazky obcí, organizace zřizované a zakládané dobrovolnými svazky obcí, organizační složky státu a jejich příspěvkové organizace, církve, církevní organizace. </a:t>
            </a:r>
            <a:r>
              <a:rPr lang="cs-CZ" sz="1800" dirty="0" smtClean="0">
                <a:solidFill>
                  <a:schemeClr val="tx1"/>
                </a:solidFill>
              </a:rPr>
              <a:t/>
            </a:r>
            <a:br>
              <a:rPr lang="cs-CZ" sz="1800" dirty="0" smtClean="0">
                <a:solidFill>
                  <a:schemeClr val="tx1"/>
                </a:solidFill>
              </a:rPr>
            </a:br>
            <a:r>
              <a:rPr lang="cs-CZ" sz="1800" dirty="0" smtClean="0">
                <a:solidFill>
                  <a:schemeClr val="tx1"/>
                </a:solidFill>
              </a:rPr>
              <a:t/>
            </a:r>
            <a:br>
              <a:rPr lang="cs-CZ" sz="1800" dirty="0" smtClean="0">
                <a:solidFill>
                  <a:schemeClr val="tx1"/>
                </a:solidFill>
              </a:rPr>
            </a:br>
            <a:r>
              <a:rPr lang="cs-CZ" sz="1800" i="1" dirty="0" smtClean="0">
                <a:solidFill>
                  <a:schemeClr val="tx1"/>
                </a:solidFill>
              </a:rPr>
              <a:t>Pro </a:t>
            </a:r>
            <a:r>
              <a:rPr lang="cs-CZ" sz="1800" i="1" dirty="0">
                <a:solidFill>
                  <a:schemeClr val="tx1"/>
                </a:solidFill>
              </a:rPr>
              <a:t>aktivitu komunitní centra: nejsou oprávněným žadatelem organizační složky státu a jejich příspěvkové organizace.</a:t>
            </a:r>
            <a:r>
              <a:rPr lang="cs-CZ" sz="1800" dirty="0"/>
              <a:t>	</a:t>
            </a:r>
            <a:br>
              <a:rPr lang="cs-CZ" sz="1800" dirty="0"/>
            </a:br>
            <a:endParaRPr lang="cs-CZ" sz="1800" dirty="0">
              <a:solidFill>
                <a:schemeClr val="tx2"/>
              </a:solidFill>
              <a:latin typeface="+mn-lt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77333" y="4605129"/>
            <a:ext cx="9753599" cy="1609511"/>
          </a:xfrm>
        </p:spPr>
        <p:txBody>
          <a:bodyPr>
            <a:noAutofit/>
          </a:bodyPr>
          <a:lstStyle/>
          <a:p>
            <a:pPr marL="0" indent="0">
              <a:buClr>
                <a:srgbClr val="0070C0"/>
              </a:buClr>
              <a:buNone/>
            </a:pPr>
            <a:endParaRPr lang="cs-CZ" sz="1600" b="1" dirty="0" smtClean="0">
              <a:solidFill>
                <a:schemeClr val="tx1"/>
              </a:solidFill>
            </a:endParaRPr>
          </a:p>
          <a:p>
            <a:pPr marL="0" indent="0">
              <a:buClr>
                <a:srgbClr val="0070C0"/>
              </a:buClr>
              <a:buNone/>
            </a:pPr>
            <a:r>
              <a:rPr lang="cs-CZ" sz="1600" b="1" dirty="0" smtClean="0">
                <a:solidFill>
                  <a:schemeClr val="tx1"/>
                </a:solidFill>
              </a:rPr>
              <a:t>Cílové skupiny:</a:t>
            </a:r>
          </a:p>
          <a:p>
            <a:pPr marL="0" indent="0">
              <a:spcBef>
                <a:spcPts val="600"/>
              </a:spcBef>
              <a:buClr>
                <a:srgbClr val="0070C0"/>
              </a:buClr>
              <a:buNone/>
            </a:pPr>
            <a:r>
              <a:rPr lang="cs-CZ" sz="1600" dirty="0">
                <a:solidFill>
                  <a:schemeClr val="tx1"/>
                </a:solidFill>
              </a:rPr>
              <a:t>Osoby sociálně vyloučené, osoby ohrožené sociálním vyloučením a osoby se zdravotním postižením</a:t>
            </a:r>
            <a:r>
              <a:rPr lang="cs-CZ" dirty="0"/>
              <a:t>	</a:t>
            </a:r>
          </a:p>
          <a:p>
            <a:pPr marL="0" indent="0">
              <a:buClr>
                <a:srgbClr val="0070C0"/>
              </a:buClr>
              <a:buNone/>
            </a:pPr>
            <a:endParaRPr lang="cs-CZ" b="1" dirty="0" smtClean="0">
              <a:solidFill>
                <a:schemeClr val="tx1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677334" y="407240"/>
            <a:ext cx="9222429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sz="2000" dirty="0" smtClean="0"/>
              <a:t>Datum a čas vyhlášení výzvy: </a:t>
            </a:r>
            <a:r>
              <a:rPr lang="cs-CZ" sz="2000" dirty="0"/>
              <a:t>9</a:t>
            </a:r>
            <a:r>
              <a:rPr lang="cs-CZ" sz="2000" dirty="0" smtClean="0"/>
              <a:t>. </a:t>
            </a:r>
            <a:r>
              <a:rPr lang="cs-CZ" sz="2000" dirty="0"/>
              <a:t>5</a:t>
            </a:r>
            <a:r>
              <a:rPr lang="cs-CZ" sz="2000" dirty="0" smtClean="0"/>
              <a:t>. 2019, 12:00</a:t>
            </a:r>
          </a:p>
          <a:p>
            <a:pPr>
              <a:lnSpc>
                <a:spcPct val="150000"/>
              </a:lnSpc>
            </a:pPr>
            <a:r>
              <a:rPr lang="cs-CZ" sz="2000" dirty="0" smtClean="0"/>
              <a:t>Datum a čas ukončení příjmu žádostí o podporu: </a:t>
            </a:r>
            <a:r>
              <a:rPr lang="cs-CZ" sz="2000" b="1" dirty="0" smtClean="0"/>
              <a:t>10. </a:t>
            </a:r>
            <a:r>
              <a:rPr lang="cs-CZ" sz="2000" b="1" dirty="0"/>
              <a:t>6</a:t>
            </a:r>
            <a:r>
              <a:rPr lang="cs-CZ" sz="2000" b="1" dirty="0" smtClean="0"/>
              <a:t>. 2019, 12:00</a:t>
            </a:r>
          </a:p>
          <a:p>
            <a:pPr>
              <a:lnSpc>
                <a:spcPct val="150000"/>
              </a:lnSpc>
            </a:pPr>
            <a:r>
              <a:rPr lang="cs-CZ" sz="2000" dirty="0" smtClean="0"/>
              <a:t>Datum ukončení realizace projektu: 31. 12. 2021</a:t>
            </a:r>
          </a:p>
          <a:p>
            <a:pPr>
              <a:lnSpc>
                <a:spcPct val="150000"/>
              </a:lnSpc>
            </a:pPr>
            <a:r>
              <a:rPr lang="cs-CZ" sz="2000" dirty="0" smtClean="0"/>
              <a:t>Maximální výše celkových způsobilých výdajů na jeden projekt: </a:t>
            </a:r>
            <a:r>
              <a:rPr lang="cs-CZ" sz="2000" b="1" dirty="0" smtClean="0"/>
              <a:t>3 000 000 Kč</a:t>
            </a:r>
          </a:p>
          <a:p>
            <a:pPr>
              <a:lnSpc>
                <a:spcPct val="150000"/>
              </a:lnSpc>
            </a:pPr>
            <a:r>
              <a:rPr lang="cs-CZ" sz="2000" dirty="0" smtClean="0"/>
              <a:t>Minimální výše celkových způsobilých výdajů</a:t>
            </a:r>
            <a:r>
              <a:rPr lang="cs-CZ" sz="2000" b="1" dirty="0" smtClean="0"/>
              <a:t>: 100 000 Kč</a:t>
            </a:r>
            <a:endParaRPr lang="cs-CZ" sz="2000" b="1" dirty="0"/>
          </a:p>
        </p:txBody>
      </p:sp>
    </p:spTree>
    <p:extLst>
      <p:ext uri="{BB962C8B-B14F-4D97-AF65-F5344CB8AC3E}">
        <p14:creationId xmlns:p14="http://schemas.microsoft.com/office/powerpoint/2010/main" val="37230143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0070C0"/>
                </a:solidFill>
              </a:rPr>
              <a:t>Další specifika výzvy</a:t>
            </a:r>
            <a:endParaRPr lang="cs-CZ" dirty="0">
              <a:solidFill>
                <a:srgbClr val="0070C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77334" y="1413933"/>
            <a:ext cx="9321800" cy="462742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000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MAS nad rámec specifických pravidel pro výzvu MAS stanovila limity pro způsobilé výdaje vedlejších aktivit projektů, a to:</a:t>
            </a:r>
          </a:p>
          <a:p>
            <a:endParaRPr lang="cs-CZ" sz="2000" dirty="0">
              <a:solidFill>
                <a:schemeClr val="tx2">
                  <a:lumMod val="85000"/>
                  <a:lumOff val="15000"/>
                </a:schemeClr>
              </a:solidFill>
            </a:endParaRPr>
          </a:p>
          <a:p>
            <a:pPr marL="0" indent="0">
              <a:buNone/>
            </a:pPr>
            <a:r>
              <a:rPr lang="cs-CZ" sz="2000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Zpracování studie proveditelnosti – max. 50.tis. Kč</a:t>
            </a:r>
          </a:p>
          <a:p>
            <a:pPr marL="0" indent="0">
              <a:buNone/>
            </a:pPr>
            <a:r>
              <a:rPr lang="cs-CZ" sz="2000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Příprava a realizace zadávacích a výběrových řízení – max. 30 tis. Kč</a:t>
            </a:r>
          </a:p>
        </p:txBody>
      </p:sp>
    </p:spTree>
    <p:extLst>
      <p:ext uri="{BB962C8B-B14F-4D97-AF65-F5344CB8AC3E}">
        <p14:creationId xmlns:p14="http://schemas.microsoft.com/office/powerpoint/2010/main" val="14011643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77334" y="138499"/>
            <a:ext cx="8596668" cy="1320800"/>
          </a:xfrm>
        </p:spPr>
        <p:txBody>
          <a:bodyPr/>
          <a:lstStyle/>
          <a:p>
            <a:r>
              <a:rPr lang="cs-CZ" dirty="0" smtClean="0">
                <a:solidFill>
                  <a:srgbClr val="0070C0"/>
                </a:solidFill>
              </a:rPr>
              <a:t>Dokumenty závazné pro žadatele</a:t>
            </a:r>
            <a:endParaRPr lang="cs-CZ" dirty="0">
              <a:solidFill>
                <a:srgbClr val="0070C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99534" y="914401"/>
            <a:ext cx="9819216" cy="5943599"/>
          </a:xfrm>
        </p:spPr>
        <p:txBody>
          <a:bodyPr>
            <a:normAutofit fontScale="92500" lnSpcReduction="10000"/>
          </a:bodyPr>
          <a:lstStyle/>
          <a:p>
            <a:pPr>
              <a:buClr>
                <a:srgbClr val="0070C0"/>
              </a:buClr>
              <a:buFont typeface="Wingdings" panose="05000000000000000000" pitchFamily="2" charset="2"/>
              <a:buChar char="Ø"/>
            </a:pPr>
            <a:r>
              <a:rPr lang="cs-CZ" b="1" dirty="0" smtClean="0">
                <a:solidFill>
                  <a:schemeClr val="tx1"/>
                </a:solidFill>
              </a:rPr>
              <a:t>Obecná pravidla</a:t>
            </a:r>
          </a:p>
          <a:p>
            <a:pPr marL="0" indent="0">
              <a:buClr>
                <a:srgbClr val="0070C0"/>
              </a:buClr>
              <a:buNone/>
            </a:pPr>
            <a:r>
              <a:rPr lang="cs-CZ" b="1" dirty="0" smtClean="0">
                <a:solidFill>
                  <a:schemeClr val="tx1"/>
                </a:solidFill>
              </a:rPr>
              <a:t>- </a:t>
            </a:r>
            <a:r>
              <a:rPr lang="cs-CZ" dirty="0" smtClean="0">
                <a:solidFill>
                  <a:schemeClr val="tx1"/>
                </a:solidFill>
              </a:rPr>
              <a:t>závazná pro všechny specifické cíle a výzvy</a:t>
            </a:r>
          </a:p>
          <a:p>
            <a:pPr marL="0" indent="0">
              <a:buClr>
                <a:srgbClr val="0070C0"/>
              </a:buClr>
              <a:buNone/>
            </a:pPr>
            <a:r>
              <a:rPr lang="cs-CZ" dirty="0" smtClean="0">
                <a:solidFill>
                  <a:schemeClr val="tx1"/>
                </a:solidFill>
              </a:rPr>
              <a:t>- zadávání zakázek, změna projektu, povinná publicita</a:t>
            </a:r>
          </a:p>
          <a:p>
            <a:pPr marL="0" indent="0">
              <a:buClr>
                <a:srgbClr val="0070C0"/>
              </a:buClr>
              <a:buNone/>
            </a:pPr>
            <a:r>
              <a:rPr lang="cs-CZ" dirty="0" smtClean="0">
                <a:solidFill>
                  <a:schemeClr val="tx1"/>
                </a:solidFill>
              </a:rPr>
              <a:t>- ODKAZ</a:t>
            </a:r>
            <a:r>
              <a:rPr lang="cs-CZ" dirty="0">
                <a:solidFill>
                  <a:schemeClr val="tx1"/>
                </a:solidFill>
              </a:rPr>
              <a:t>: </a:t>
            </a:r>
            <a:r>
              <a:rPr lang="cs-CZ" dirty="0">
                <a:solidFill>
                  <a:schemeClr val="tx1"/>
                </a:solidFill>
                <a:hlinkClick r:id="rId2"/>
              </a:rPr>
              <a:t>http://</a:t>
            </a:r>
            <a:r>
              <a:rPr lang="cs-CZ" dirty="0" smtClean="0">
                <a:solidFill>
                  <a:schemeClr val="tx1"/>
                </a:solidFill>
                <a:hlinkClick r:id="rId2"/>
              </a:rPr>
              <a:t>irop.mmr.cz/cs/Zadatele-a-prijemci/Dokumenty/Dokumenty/Obecna-Pravidla-pro-zadatele-a-prijemce/Obecna-Pravidla-pro-zadatele-a-prijemce-aktualne-p/Obecna-pravidla-pro-zadatele-a-prijemce-k-15-5-2</a:t>
            </a:r>
            <a:r>
              <a:rPr lang="cs-CZ" dirty="0" smtClean="0">
                <a:solidFill>
                  <a:schemeClr val="tx1"/>
                </a:solidFill>
              </a:rPr>
              <a:t> </a:t>
            </a:r>
            <a:endParaRPr lang="cs-CZ" dirty="0">
              <a:solidFill>
                <a:schemeClr val="tx1"/>
              </a:solidFill>
            </a:endParaRPr>
          </a:p>
          <a:p>
            <a:pPr>
              <a:buClr>
                <a:srgbClr val="0070C0"/>
              </a:buClr>
              <a:buFont typeface="Wingdings" panose="05000000000000000000" pitchFamily="2" charset="2"/>
              <a:buChar char="Ø"/>
            </a:pPr>
            <a:r>
              <a:rPr lang="cs-CZ" b="1" dirty="0" smtClean="0">
                <a:solidFill>
                  <a:schemeClr val="tx1"/>
                </a:solidFill>
              </a:rPr>
              <a:t>Specifická pravidla</a:t>
            </a:r>
          </a:p>
          <a:p>
            <a:pPr marL="0" indent="0">
              <a:buClr>
                <a:srgbClr val="0070C0"/>
              </a:buClr>
              <a:buNone/>
            </a:pPr>
            <a:r>
              <a:rPr lang="cs-CZ" dirty="0" smtClean="0">
                <a:solidFill>
                  <a:schemeClr val="tx1"/>
                </a:solidFill>
              </a:rPr>
              <a:t>- pro každou výzvu samostatný dokument</a:t>
            </a:r>
          </a:p>
          <a:p>
            <a:pPr marL="0" indent="0">
              <a:buClr>
                <a:srgbClr val="0070C0"/>
              </a:buClr>
              <a:buNone/>
            </a:pPr>
            <a:r>
              <a:rPr lang="cs-CZ" dirty="0" smtClean="0">
                <a:solidFill>
                  <a:schemeClr val="tx1"/>
                </a:solidFill>
              </a:rPr>
              <a:t>- podporované aktivity, způsobilé výdaje, hodnotící kritéria (CRR), povinné přílohy, vzory..</a:t>
            </a:r>
          </a:p>
          <a:p>
            <a:pPr marL="0" indent="0">
              <a:buClr>
                <a:srgbClr val="0070C0"/>
              </a:buClr>
              <a:buNone/>
            </a:pPr>
            <a:r>
              <a:rPr lang="cs-CZ" dirty="0" smtClean="0">
                <a:solidFill>
                  <a:schemeClr val="tx1"/>
                </a:solidFill>
              </a:rPr>
              <a:t>- </a:t>
            </a:r>
            <a:r>
              <a:rPr lang="cs-CZ" dirty="0">
                <a:solidFill>
                  <a:schemeClr val="tx1"/>
                </a:solidFill>
              </a:rPr>
              <a:t>ODKAZ: </a:t>
            </a:r>
            <a:r>
              <a:rPr lang="cs-CZ" dirty="0">
                <a:solidFill>
                  <a:schemeClr val="tx1"/>
                </a:solidFill>
                <a:hlinkClick r:id="rId3"/>
              </a:rPr>
              <a:t>https://www.irop.mmr.cz/getmedia/5f04e0a7-ef68-4d59-9c1d-e1db4804f419/Specificka-pravidla-v-62-2_1-CLLD_v-1-2.pdf.aspx?ext=.</a:t>
            </a:r>
            <a:r>
              <a:rPr lang="cs-CZ" dirty="0" smtClean="0">
                <a:solidFill>
                  <a:schemeClr val="tx1"/>
                </a:solidFill>
                <a:hlinkClick r:id="rId3"/>
              </a:rPr>
              <a:t>pdf</a:t>
            </a:r>
            <a:r>
              <a:rPr lang="cs-CZ" dirty="0" smtClean="0">
                <a:solidFill>
                  <a:schemeClr val="tx1"/>
                </a:solidFill>
              </a:rPr>
              <a:t> </a:t>
            </a:r>
            <a:endParaRPr lang="cs-CZ" dirty="0" smtClean="0">
              <a:solidFill>
                <a:schemeClr val="bg1">
                  <a:lumMod val="65000"/>
                </a:schemeClr>
              </a:solidFill>
            </a:endParaRPr>
          </a:p>
          <a:p>
            <a:pPr>
              <a:buClr>
                <a:srgbClr val="0070C0"/>
              </a:buClr>
              <a:buFont typeface="Wingdings" panose="05000000000000000000" pitchFamily="2" charset="2"/>
              <a:buChar char="Ø"/>
            </a:pPr>
            <a:r>
              <a:rPr lang="cs-CZ" b="1" dirty="0" smtClean="0">
                <a:solidFill>
                  <a:schemeClr val="tx1"/>
                </a:solidFill>
              </a:rPr>
              <a:t>Výzva MAS</a:t>
            </a:r>
          </a:p>
          <a:p>
            <a:pPr marL="0" indent="0">
              <a:buClr>
                <a:srgbClr val="0070C0"/>
              </a:buClr>
              <a:buNone/>
            </a:pPr>
            <a:r>
              <a:rPr lang="cs-CZ" dirty="0" smtClean="0">
                <a:solidFill>
                  <a:schemeClr val="tx1"/>
                </a:solidFill>
              </a:rPr>
              <a:t>- termín pro přijetí žádostí a realizaci projektu</a:t>
            </a:r>
          </a:p>
          <a:p>
            <a:pPr marL="0" indent="0">
              <a:buClr>
                <a:srgbClr val="0070C0"/>
              </a:buClr>
              <a:buNone/>
            </a:pPr>
            <a:r>
              <a:rPr lang="cs-CZ" dirty="0" smtClean="0">
                <a:solidFill>
                  <a:schemeClr val="tx1"/>
                </a:solidFill>
              </a:rPr>
              <a:t>- min. a max. výše způsobilých výdajů</a:t>
            </a:r>
          </a:p>
          <a:p>
            <a:pPr marL="0" indent="0">
              <a:buClr>
                <a:srgbClr val="0070C0"/>
              </a:buClr>
              <a:buNone/>
            </a:pPr>
            <a:r>
              <a:rPr lang="cs-CZ" dirty="0" smtClean="0">
                <a:solidFill>
                  <a:schemeClr val="tx1"/>
                </a:solidFill>
              </a:rPr>
              <a:t>- žadatelé, aktivity, povinné přílohy</a:t>
            </a:r>
          </a:p>
          <a:p>
            <a:pPr marL="0" indent="0">
              <a:buClr>
                <a:srgbClr val="0070C0"/>
              </a:buClr>
              <a:buNone/>
            </a:pPr>
            <a:r>
              <a:rPr lang="cs-CZ" dirty="0" smtClean="0">
                <a:solidFill>
                  <a:schemeClr val="tx1"/>
                </a:solidFill>
              </a:rPr>
              <a:t>- kritéria pro hodnocení projektů (součást příloh výzvy)</a:t>
            </a:r>
          </a:p>
          <a:p>
            <a:pPr marL="0" indent="0">
              <a:buClr>
                <a:srgbClr val="0070C0"/>
              </a:buClr>
              <a:buNone/>
            </a:pPr>
            <a:r>
              <a:rPr lang="cs-CZ" dirty="0">
                <a:solidFill>
                  <a:schemeClr val="tx1"/>
                </a:solidFill>
              </a:rPr>
              <a:t>- ODKAZ: </a:t>
            </a:r>
            <a:r>
              <a:rPr lang="cs-CZ" dirty="0">
                <a:solidFill>
                  <a:schemeClr val="tx1"/>
                </a:solidFill>
                <a:hlinkClick r:id="rId4"/>
              </a:rPr>
              <a:t>http://masstrednihana.cz/irop-4-vyzva-mas-stredni-hana-rozvoj-socialnich-sluzeb-a-rozvoj-komunitnich-center</a:t>
            </a:r>
            <a:r>
              <a:rPr lang="cs-CZ" dirty="0" smtClean="0">
                <a:solidFill>
                  <a:schemeClr val="tx1"/>
                </a:solidFill>
                <a:hlinkClick r:id="rId4"/>
              </a:rPr>
              <a:t>/</a:t>
            </a:r>
            <a:r>
              <a:rPr lang="cs-CZ" dirty="0" smtClean="0">
                <a:solidFill>
                  <a:schemeClr val="tx1"/>
                </a:solidFill>
              </a:rPr>
              <a:t> </a:t>
            </a: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868367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77334" y="351183"/>
            <a:ext cx="8596668" cy="629478"/>
          </a:xfrm>
        </p:spPr>
        <p:txBody>
          <a:bodyPr>
            <a:normAutofit fontScale="90000"/>
          </a:bodyPr>
          <a:lstStyle/>
          <a:p>
            <a:r>
              <a:rPr lang="cs-CZ" dirty="0" smtClean="0">
                <a:solidFill>
                  <a:srgbClr val="0070C0"/>
                </a:solidFill>
              </a:rPr>
              <a:t>Podporované aktivity</a:t>
            </a:r>
            <a:endParaRPr lang="cs-CZ" dirty="0">
              <a:solidFill>
                <a:srgbClr val="0070C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77334" y="1179443"/>
            <a:ext cx="8596668" cy="5433391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pl-PL" b="1" dirty="0" smtClean="0"/>
              <a:t>Rozvoj sociálních služeb </a:t>
            </a:r>
            <a:r>
              <a:rPr lang="pl-PL" dirty="0" smtClean="0"/>
              <a:t>- Podporován bude nákup, rekonstrukce, či výstavba objektů, zařízení a vybavení a stavební úpravy, které tvoří podmínky pro kvalitní poskytování sociálních služeb, obnovu a zkvalitnění materiálně technické základny stávajících služeb a sociální práce s cílovými skupinami. </a:t>
            </a:r>
          </a:p>
          <a:p>
            <a:pPr marL="0" indent="0" algn="just">
              <a:buNone/>
            </a:pPr>
            <a:r>
              <a:rPr lang="pl-PL" dirty="0" smtClean="0"/>
              <a:t>Podporované aktivity musí vést k inkluzi sociálně vyloučených osob, </a:t>
            </a:r>
            <a:r>
              <a:rPr lang="pl-PL" dirty="0" smtClean="0"/>
              <a:t>či </a:t>
            </a:r>
            <a:r>
              <a:rPr lang="pl-PL" dirty="0" smtClean="0"/>
              <a:t>sociálním vyloučením ohrožených osob, nebo zdravotně postižených osob.</a:t>
            </a:r>
          </a:p>
          <a:p>
            <a:pPr algn="just">
              <a:buClr>
                <a:srgbClr val="0070C0"/>
              </a:buClr>
            </a:pPr>
            <a:r>
              <a:rPr lang="cs-CZ" dirty="0">
                <a:solidFill>
                  <a:schemeClr val="tx2">
                    <a:lumMod val="75000"/>
                    <a:lumOff val="25000"/>
                  </a:schemeClr>
                </a:solidFill>
              </a:rPr>
              <a:t>Podpořené aktivity z IROP nesmí vést k diskriminaci a segregaci žádné ze sociálně znevýhodněných skupin. </a:t>
            </a:r>
          </a:p>
          <a:p>
            <a:pPr algn="just">
              <a:buClr>
                <a:srgbClr val="0070C0"/>
              </a:buClr>
            </a:pPr>
            <a:r>
              <a:rPr lang="cs-CZ" dirty="0">
                <a:solidFill>
                  <a:schemeClr val="tx2">
                    <a:lumMod val="75000"/>
                    <a:lumOff val="25000"/>
                  </a:schemeClr>
                </a:solidFill>
              </a:rPr>
              <a:t>Z této výzvy nelze podpořit sociální službu </a:t>
            </a:r>
            <a:r>
              <a:rPr lang="cs-CZ" b="1" dirty="0">
                <a:solidFill>
                  <a:schemeClr val="tx2">
                    <a:lumMod val="75000"/>
                    <a:lumOff val="25000"/>
                  </a:schemeClr>
                </a:solidFill>
              </a:rPr>
              <a:t>domovy pro seniory </a:t>
            </a:r>
            <a:r>
              <a:rPr lang="cs-CZ" dirty="0">
                <a:solidFill>
                  <a:schemeClr val="tx2">
                    <a:lumMod val="75000"/>
                    <a:lumOff val="25000"/>
                  </a:schemeClr>
                </a:solidFill>
              </a:rPr>
              <a:t>dle § 49 zákona č. 108/2006 Sb., o sociálních službách, ve znění pozdějších předpisů a sociální služby určené pouze pro cílovou skupinu senioři - osoby starší 65 let bez přiznaného některého ze stupňů míry závislosti podle zákona o sociálních službách. Dále nelze podpořit </a:t>
            </a:r>
            <a:r>
              <a:rPr lang="cs-CZ" b="1" dirty="0">
                <a:solidFill>
                  <a:schemeClr val="tx2">
                    <a:lumMod val="75000"/>
                    <a:lumOff val="25000"/>
                  </a:schemeClr>
                </a:solidFill>
              </a:rPr>
              <a:t>domovy se zvláštním režimem </a:t>
            </a:r>
            <a:r>
              <a:rPr lang="cs-CZ" dirty="0">
                <a:solidFill>
                  <a:schemeClr val="tx2">
                    <a:lumMod val="75000"/>
                    <a:lumOff val="25000"/>
                  </a:schemeClr>
                </a:solidFill>
              </a:rPr>
              <a:t>dle § 50 zákona č. 108/2006Sb., o sociálních službách, ve znění pozdějších předpisů. </a:t>
            </a:r>
          </a:p>
          <a:p>
            <a:pPr algn="just">
              <a:buClr>
                <a:srgbClr val="0070C0"/>
              </a:buClr>
            </a:pPr>
            <a:r>
              <a:rPr lang="cs-CZ" dirty="0">
                <a:solidFill>
                  <a:schemeClr val="tx2">
                    <a:lumMod val="75000"/>
                    <a:lumOff val="25000"/>
                  </a:schemeClr>
                </a:solidFill>
              </a:rPr>
              <a:t>V případě pobytových služeb doporučujeme postupovat podle Materiálně-technického standardu pro služby sociální péče poskytované pobytovou formou (http://www.mpsv.cz/</a:t>
            </a:r>
            <a:r>
              <a:rPr lang="cs-CZ" dirty="0" err="1">
                <a:solidFill>
                  <a:schemeClr val="tx2">
                    <a:lumMod val="75000"/>
                    <a:lumOff val="25000"/>
                  </a:schemeClr>
                </a:solidFill>
              </a:rPr>
              <a:t>cs</a:t>
            </a:r>
            <a:r>
              <a:rPr lang="cs-CZ" dirty="0">
                <a:solidFill>
                  <a:schemeClr val="tx2">
                    <a:lumMod val="75000"/>
                    <a:lumOff val="25000"/>
                  </a:schemeClr>
                </a:solidFill>
              </a:rPr>
              <a:t>/13916). </a:t>
            </a:r>
          </a:p>
          <a:p>
            <a:pPr marL="0" indent="0">
              <a:buNone/>
            </a:pPr>
            <a:endParaRPr lang="pl-PL" dirty="0" smtClean="0"/>
          </a:p>
        </p:txBody>
      </p:sp>
    </p:spTree>
    <p:extLst>
      <p:ext uri="{BB962C8B-B14F-4D97-AF65-F5344CB8AC3E}">
        <p14:creationId xmlns:p14="http://schemas.microsoft.com/office/powerpoint/2010/main" val="122762900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77334" y="508000"/>
            <a:ext cx="8596668" cy="927652"/>
          </a:xfrm>
        </p:spPr>
        <p:txBody>
          <a:bodyPr/>
          <a:lstStyle/>
          <a:p>
            <a:r>
              <a:rPr lang="cs-CZ" dirty="0" smtClean="0">
                <a:solidFill>
                  <a:srgbClr val="0070C0"/>
                </a:solidFill>
              </a:rPr>
              <a:t>Podporované </a:t>
            </a:r>
            <a:r>
              <a:rPr lang="cs-CZ" dirty="0">
                <a:solidFill>
                  <a:srgbClr val="0070C0"/>
                </a:solidFill>
              </a:rPr>
              <a:t>aktivity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77334" y="1435652"/>
            <a:ext cx="8596668" cy="3880773"/>
          </a:xfrm>
        </p:spPr>
        <p:txBody>
          <a:bodyPr/>
          <a:lstStyle/>
          <a:p>
            <a:pPr marL="0" indent="0" algn="just">
              <a:buNone/>
            </a:pPr>
            <a:r>
              <a:rPr lang="pl-PL" b="1" dirty="0"/>
              <a:t>Rozvoj Komunitních center </a:t>
            </a:r>
            <a:r>
              <a:rPr lang="pl-PL" dirty="0"/>
              <a:t>– Podpora vzniku komunitních center. Jsou podporována veřejná víceúčelová zařízení, ve kterých se setkávají členové komunity s cílem zlepšit sociální situaci jednotlivců a komunity jako celku.</a:t>
            </a:r>
          </a:p>
          <a:p>
            <a:pPr marL="0" indent="0" algn="just">
              <a:buNone/>
            </a:pPr>
            <a:r>
              <a:rPr lang="pl-PL" dirty="0"/>
              <a:t>Kom. centrum realizuje sociální, vzdělávací, volnočasové aktivity, kulturní a zájmové akce, keré vyplývají z tradic a zvyků komunity či krajové oblasti a jsou přístupné všem obyvatelům lokality. </a:t>
            </a:r>
          </a:p>
          <a:p>
            <a:pPr marL="0" indent="0" algn="just">
              <a:buNone/>
            </a:pPr>
            <a:r>
              <a:rPr lang="pl-PL" dirty="0"/>
              <a:t>Komunitní centrum poskytuje kombinaci komunitních a veřejných služeb, základního sociálního poradentství, popřípadě sociálních služby v ambulantní a terénní formě se zaměřením na řešení nepříznivé sociální situace a sociálního začleňování.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7452820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77334" y="212035"/>
            <a:ext cx="8596668" cy="1320800"/>
          </a:xfrm>
        </p:spPr>
        <p:txBody>
          <a:bodyPr/>
          <a:lstStyle/>
          <a:p>
            <a:r>
              <a:rPr lang="cs-CZ" dirty="0">
                <a:solidFill>
                  <a:srgbClr val="0070C0"/>
                </a:solidFill>
              </a:rPr>
              <a:t>Hlavní způsobilé </a:t>
            </a:r>
            <a:r>
              <a:rPr lang="cs-CZ" dirty="0" smtClean="0">
                <a:solidFill>
                  <a:srgbClr val="0070C0"/>
                </a:solidFill>
              </a:rPr>
              <a:t>aktivity – Rozvoj Sociálních služeb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77334" y="1652104"/>
            <a:ext cx="8596668" cy="3880773"/>
          </a:xfrm>
        </p:spPr>
        <p:txBody>
          <a:bodyPr>
            <a:normAutofit lnSpcReduction="10000"/>
          </a:bodyPr>
          <a:lstStyle/>
          <a:p>
            <a:pPr algn="just">
              <a:buClr>
                <a:srgbClr val="0070C0"/>
              </a:buClr>
            </a:pPr>
            <a:r>
              <a:rPr lang="cs-CZ" dirty="0"/>
              <a:t>stavby, přístavby, nástavby, stavební úpravy a rekonstrukce budov sloužících k poskytování </a:t>
            </a:r>
            <a:r>
              <a:rPr lang="cs-CZ" b="1" dirty="0"/>
              <a:t>registrovaných sociálních služeb</a:t>
            </a:r>
            <a:r>
              <a:rPr lang="cs-CZ" dirty="0"/>
              <a:t>, </a:t>
            </a:r>
          </a:p>
          <a:p>
            <a:pPr algn="just">
              <a:buClr>
                <a:srgbClr val="0070C0"/>
              </a:buClr>
            </a:pPr>
            <a:r>
              <a:rPr lang="cs-CZ" dirty="0"/>
              <a:t>vytvoření zázemí pro poskytování </a:t>
            </a:r>
            <a:r>
              <a:rPr lang="cs-CZ" b="1" dirty="0"/>
              <a:t>registrovaných sociálních služeb</a:t>
            </a:r>
            <a:r>
              <a:rPr lang="cs-CZ" dirty="0"/>
              <a:t>, </a:t>
            </a:r>
            <a:r>
              <a:rPr lang="cs-CZ" b="1" dirty="0"/>
              <a:t>zázemím </a:t>
            </a:r>
            <a:r>
              <a:rPr lang="cs-CZ" dirty="0"/>
              <a:t>je myšleno zázemí pro uživatele a pracovníky, kteří zajišťují tyto </a:t>
            </a:r>
            <a:r>
              <a:rPr lang="cs-CZ" dirty="0" smtClean="0"/>
              <a:t>služby </a:t>
            </a:r>
            <a:r>
              <a:rPr lang="cs-CZ" dirty="0"/>
              <a:t>	</a:t>
            </a:r>
          </a:p>
          <a:p>
            <a:pPr algn="just">
              <a:buClr>
                <a:srgbClr val="0070C0"/>
              </a:buClr>
            </a:pPr>
            <a:r>
              <a:rPr lang="cs-CZ" dirty="0"/>
              <a:t>budování a modernizace související inženýrské sítě (vodovod, kanalizace, plyn, elektrické vedení) </a:t>
            </a:r>
          </a:p>
          <a:p>
            <a:pPr algn="just">
              <a:buClr>
                <a:srgbClr val="0070C0"/>
              </a:buClr>
            </a:pPr>
            <a:r>
              <a:rPr lang="cs-CZ" dirty="0"/>
              <a:t>nákup pozemků a staveb </a:t>
            </a:r>
          </a:p>
          <a:p>
            <a:pPr algn="just">
              <a:buClr>
                <a:srgbClr val="0070C0"/>
              </a:buClr>
            </a:pPr>
            <a:r>
              <a:rPr lang="cs-CZ" dirty="0"/>
              <a:t>pořízení vybavení pro zajištění provozu zařízení s vazbou na poskytování </a:t>
            </a:r>
            <a:r>
              <a:rPr lang="cs-CZ" dirty="0" smtClean="0"/>
              <a:t>služeb</a:t>
            </a:r>
            <a:endParaRPr lang="cs-CZ" dirty="0"/>
          </a:p>
          <a:p>
            <a:pPr algn="just">
              <a:buClr>
                <a:srgbClr val="0070C0"/>
              </a:buClr>
            </a:pPr>
            <a:r>
              <a:rPr lang="cs-CZ" dirty="0"/>
              <a:t>nákup automobilu pro poskytování terénních a ambulantních sociálních </a:t>
            </a:r>
            <a:r>
              <a:rPr lang="cs-CZ" dirty="0" smtClean="0"/>
              <a:t>služeb</a:t>
            </a:r>
            <a:endParaRPr lang="cs-CZ" dirty="0"/>
          </a:p>
          <a:p>
            <a:pPr algn="just">
              <a:buClr>
                <a:srgbClr val="0070C0"/>
              </a:buClr>
            </a:pPr>
            <a:r>
              <a:rPr lang="cs-CZ" dirty="0"/>
              <a:t>DPH (neplátci DPH, nebo plátce DPH nemá k projektovým aktivitám nárok na odpočet vstupu) 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3012846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77334" y="202271"/>
            <a:ext cx="8596668" cy="758512"/>
          </a:xfrm>
        </p:spPr>
        <p:txBody>
          <a:bodyPr>
            <a:normAutofit fontScale="90000"/>
          </a:bodyPr>
          <a:lstStyle/>
          <a:p>
            <a:r>
              <a:rPr lang="cs-CZ" dirty="0" smtClean="0">
                <a:solidFill>
                  <a:srgbClr val="0070C0"/>
                </a:solidFill>
              </a:rPr>
              <a:t>Hlavní způsobilé aktivity – Rozvoj komunitních center</a:t>
            </a:r>
            <a:endParaRPr lang="cs-CZ" dirty="0">
              <a:solidFill>
                <a:srgbClr val="0070C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770099" y="1497496"/>
            <a:ext cx="8754901" cy="6003235"/>
          </a:xfrm>
        </p:spPr>
        <p:txBody>
          <a:bodyPr>
            <a:normAutofit/>
          </a:bodyPr>
          <a:lstStyle/>
          <a:p>
            <a:pPr algn="just">
              <a:buClr>
                <a:srgbClr val="0070C0"/>
              </a:buClr>
              <a:buFont typeface="Wingdings" panose="05000000000000000000" pitchFamily="2" charset="2"/>
              <a:buChar char="Ø"/>
            </a:pPr>
            <a:r>
              <a:rPr lang="cs-CZ" dirty="0" smtClean="0"/>
              <a:t>stavby </a:t>
            </a:r>
            <a:r>
              <a:rPr lang="cs-CZ" dirty="0"/>
              <a:t>a stavební práce spojené </a:t>
            </a:r>
            <a:r>
              <a:rPr lang="cs-CZ" dirty="0" smtClean="0"/>
              <a:t>s výstavbou </a:t>
            </a:r>
            <a:r>
              <a:rPr lang="cs-CZ" dirty="0"/>
              <a:t>infrastruktury komunitního centra včetně vybudování přípojky pro přivedení inženýrských sítí</a:t>
            </a:r>
            <a:r>
              <a:rPr lang="cs-CZ" dirty="0" smtClean="0"/>
              <a:t>,</a:t>
            </a:r>
          </a:p>
          <a:p>
            <a:pPr algn="just">
              <a:buClr>
                <a:srgbClr val="0070C0"/>
              </a:buClr>
              <a:buFont typeface="Wingdings" panose="05000000000000000000" pitchFamily="2" charset="2"/>
              <a:buChar char="Ø"/>
            </a:pPr>
            <a:r>
              <a:rPr lang="cs-CZ" dirty="0" smtClean="0"/>
              <a:t>rekonstrukce </a:t>
            </a:r>
            <a:r>
              <a:rPr lang="cs-CZ" dirty="0"/>
              <a:t>a stavební úpravy existujícího objektu a zázemí pro poskytování aktivit komunitních center včetně sociálních služeb, budou-li </a:t>
            </a:r>
            <a:r>
              <a:rPr lang="cs-CZ" dirty="0" smtClean="0"/>
              <a:t>v projektu </a:t>
            </a:r>
            <a:r>
              <a:rPr lang="cs-CZ" dirty="0"/>
              <a:t>poskytovány</a:t>
            </a:r>
            <a:r>
              <a:rPr lang="cs-CZ" dirty="0" smtClean="0"/>
              <a:t>,</a:t>
            </a:r>
          </a:p>
          <a:p>
            <a:pPr algn="just">
              <a:buClr>
                <a:srgbClr val="0070C0"/>
              </a:buClr>
              <a:buFont typeface="Wingdings" panose="05000000000000000000" pitchFamily="2" charset="2"/>
              <a:buChar char="Ø"/>
            </a:pPr>
            <a:r>
              <a:rPr lang="cs-CZ" dirty="0" smtClean="0"/>
              <a:t>nákup </a:t>
            </a:r>
            <a:r>
              <a:rPr lang="cs-CZ" dirty="0"/>
              <a:t>pozemků, </a:t>
            </a:r>
            <a:r>
              <a:rPr lang="cs-CZ" dirty="0" smtClean="0"/>
              <a:t>budov a </a:t>
            </a:r>
            <a:r>
              <a:rPr lang="cs-CZ" dirty="0"/>
              <a:t>staveb</a:t>
            </a:r>
            <a:r>
              <a:rPr lang="cs-CZ" dirty="0" smtClean="0"/>
              <a:t>,</a:t>
            </a:r>
          </a:p>
          <a:p>
            <a:pPr algn="just">
              <a:buClr>
                <a:srgbClr val="0070C0"/>
              </a:buClr>
              <a:buFont typeface="Wingdings" panose="05000000000000000000" pitchFamily="2" charset="2"/>
              <a:buChar char="Ø"/>
            </a:pPr>
            <a:r>
              <a:rPr lang="cs-CZ" dirty="0" smtClean="0"/>
              <a:t>vybavení </a:t>
            </a:r>
            <a:r>
              <a:rPr lang="cs-CZ" dirty="0"/>
              <a:t>pro zajištění provozu zařízení</a:t>
            </a:r>
            <a:r>
              <a:rPr lang="cs-CZ" dirty="0" smtClean="0"/>
              <a:t>,</a:t>
            </a:r>
          </a:p>
          <a:p>
            <a:pPr algn="just">
              <a:buClr>
                <a:srgbClr val="0070C0"/>
              </a:buClr>
              <a:buFont typeface="Wingdings" panose="05000000000000000000" pitchFamily="2" charset="2"/>
              <a:buChar char="Ø"/>
            </a:pPr>
            <a:r>
              <a:rPr lang="cs-CZ" dirty="0" smtClean="0"/>
              <a:t>pořízení </a:t>
            </a:r>
            <a:r>
              <a:rPr lang="cs-CZ" dirty="0"/>
              <a:t>automobilu pro poskytování terénních a ambulantních sociálních služeb.	</a:t>
            </a:r>
          </a:p>
          <a:p>
            <a:pPr marL="0" indent="0" algn="just">
              <a:buNone/>
            </a:pPr>
            <a:endParaRPr lang="cs-CZ" dirty="0"/>
          </a:p>
          <a:p>
            <a:pPr marL="0" indent="0" algn="just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063445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>
            <a:spLocks noGrp="1"/>
          </p:cNvSpPr>
          <p:nvPr>
            <p:ph type="title"/>
          </p:nvPr>
        </p:nvSpPr>
        <p:spPr>
          <a:xfrm>
            <a:off x="677334" y="224590"/>
            <a:ext cx="8596668" cy="898358"/>
          </a:xfrm>
        </p:spPr>
        <p:txBody>
          <a:bodyPr/>
          <a:lstStyle/>
          <a:p>
            <a:r>
              <a:rPr lang="cs-CZ" dirty="0" smtClean="0">
                <a:solidFill>
                  <a:srgbClr val="0070C0"/>
                </a:solidFill>
              </a:rPr>
              <a:t>Hlavní podporované Aktivity</a:t>
            </a:r>
            <a:endParaRPr lang="cs-CZ" dirty="0">
              <a:solidFill>
                <a:srgbClr val="0070C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77334" y="1090863"/>
            <a:ext cx="8596668" cy="4950500"/>
          </a:xfrm>
        </p:spPr>
        <p:txBody>
          <a:bodyPr>
            <a:normAutofit/>
          </a:bodyPr>
          <a:lstStyle/>
          <a:p>
            <a:pPr algn="just">
              <a:buClr>
                <a:srgbClr val="0070C0"/>
              </a:buClr>
            </a:pPr>
            <a:r>
              <a:rPr lang="cs-CZ" sz="2000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Na HLAVNÍ AKTIVITY projektu musí být vynaloženo minimálně 85 % celkových způsobilých výdajů projektu.</a:t>
            </a:r>
          </a:p>
          <a:p>
            <a:pPr algn="just">
              <a:buClr>
                <a:srgbClr val="0070C0"/>
              </a:buClr>
            </a:pPr>
            <a:r>
              <a:rPr lang="cs-CZ" sz="2000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! Rozložení výdajů na hlavní a vedlejší aktivity projektu je předmětem kontroly CRR při závěrečném ověření způsobilosti projektu !</a:t>
            </a:r>
          </a:p>
          <a:p>
            <a:pPr>
              <a:buClr>
                <a:srgbClr val="0070C0"/>
              </a:buClr>
            </a:pPr>
            <a:endParaRPr lang="cs-CZ" sz="2000" dirty="0">
              <a:solidFill>
                <a:schemeClr val="tx2">
                  <a:lumMod val="85000"/>
                  <a:lumOff val="1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670273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77334" y="354228"/>
            <a:ext cx="9183358" cy="472250"/>
          </a:xfrm>
        </p:spPr>
        <p:txBody>
          <a:bodyPr>
            <a:normAutofit fontScale="90000"/>
          </a:bodyPr>
          <a:lstStyle/>
          <a:p>
            <a:r>
              <a:rPr lang="cs-CZ" sz="2400" dirty="0" smtClean="0"/>
              <a:t/>
            </a:r>
            <a:br>
              <a:rPr lang="cs-CZ" sz="2400" dirty="0" smtClean="0"/>
            </a:br>
            <a:r>
              <a:rPr lang="cs-CZ" sz="2400" dirty="0" smtClean="0"/>
              <a:t/>
            </a:r>
            <a:br>
              <a:rPr lang="cs-CZ" sz="2400" dirty="0" smtClean="0"/>
            </a:br>
            <a:r>
              <a:rPr lang="cs-CZ" sz="2400" dirty="0" smtClean="0">
                <a:solidFill>
                  <a:srgbClr val="0070C0"/>
                </a:solidFill>
              </a:rPr>
              <a:t>Na vedlejší aktivity může být vynaloženo maximálně 15 % CZV</a:t>
            </a:r>
            <a:endParaRPr lang="cs-CZ" sz="2400" dirty="0">
              <a:solidFill>
                <a:srgbClr val="0070C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728734" y="1470992"/>
            <a:ext cx="8596668" cy="4823857"/>
          </a:xfrm>
        </p:spPr>
        <p:txBody>
          <a:bodyPr>
            <a:normAutofit lnSpcReduction="10000"/>
          </a:bodyPr>
          <a:lstStyle/>
          <a:p>
            <a:pPr algn="just">
              <a:buClr>
                <a:srgbClr val="0070C0"/>
              </a:buClr>
            </a:pPr>
            <a:r>
              <a:rPr lang="cs-CZ" dirty="0" smtClean="0"/>
              <a:t>projektová dokumentace stavby, EIA, </a:t>
            </a:r>
          </a:p>
          <a:p>
            <a:pPr algn="just">
              <a:buClr>
                <a:srgbClr val="0070C0"/>
              </a:buClr>
            </a:pPr>
            <a:r>
              <a:rPr lang="cs-CZ" dirty="0" smtClean="0"/>
              <a:t>studie </a:t>
            </a:r>
            <a:r>
              <a:rPr lang="cs-CZ" dirty="0"/>
              <a:t>proveditelnosti, </a:t>
            </a:r>
          </a:p>
          <a:p>
            <a:pPr algn="just">
              <a:buClr>
                <a:srgbClr val="0070C0"/>
              </a:buClr>
            </a:pPr>
            <a:r>
              <a:rPr lang="cs-CZ" dirty="0"/>
              <a:t>zpracování zadávacích podmínek k zakázkám a organizace výběrových a zadávacích řízení, </a:t>
            </a:r>
          </a:p>
          <a:p>
            <a:pPr algn="just">
              <a:buClr>
                <a:srgbClr val="0070C0"/>
              </a:buClr>
            </a:pPr>
            <a:r>
              <a:rPr lang="cs-CZ" dirty="0"/>
              <a:t>povinná publicita (dle kap. 13 Obecných pravidel), </a:t>
            </a:r>
          </a:p>
          <a:p>
            <a:pPr algn="just">
              <a:buClr>
                <a:srgbClr val="0070C0"/>
              </a:buClr>
            </a:pPr>
            <a:r>
              <a:rPr lang="cs-CZ" dirty="0"/>
              <a:t>nákup služeb, které tvoří součást pořízení dlouhodobého hmotného a nehmotného majetku,</a:t>
            </a:r>
          </a:p>
          <a:p>
            <a:pPr algn="just">
              <a:buClr>
                <a:srgbClr val="0070C0"/>
              </a:buClr>
            </a:pPr>
            <a:r>
              <a:rPr lang="pl-PL" dirty="0"/>
              <a:t>demolice staveb na místě realizace projektu, </a:t>
            </a:r>
          </a:p>
          <a:p>
            <a:pPr algn="just">
              <a:buClr>
                <a:srgbClr val="0070C0"/>
              </a:buClr>
            </a:pPr>
            <a:r>
              <a:rPr lang="cs-CZ" dirty="0"/>
              <a:t>zeleň v okolí budov a na budovách (zelené zdi a střechy, aleje, hřiště a parky), </a:t>
            </a:r>
          </a:p>
          <a:p>
            <a:pPr algn="just">
              <a:buClr>
                <a:srgbClr val="0070C0"/>
              </a:buClr>
            </a:pPr>
            <a:r>
              <a:rPr lang="cs-CZ" dirty="0"/>
              <a:t>parkovací stání v rámci areálu nezbytné pro provoz zařízení, </a:t>
            </a:r>
          </a:p>
          <a:p>
            <a:pPr algn="just">
              <a:buClr>
                <a:srgbClr val="0070C0"/>
              </a:buClr>
            </a:pPr>
            <a:r>
              <a:rPr lang="cs-CZ" dirty="0"/>
              <a:t>příjezdové komunikace </a:t>
            </a:r>
            <a:r>
              <a:rPr lang="cs-CZ" dirty="0" smtClean="0"/>
              <a:t>v areálu </a:t>
            </a:r>
            <a:r>
              <a:rPr lang="cs-CZ" dirty="0"/>
              <a:t>zařízení a nezbytné doprovodné vybavení, </a:t>
            </a:r>
          </a:p>
          <a:p>
            <a:pPr algn="just">
              <a:buClr>
                <a:srgbClr val="0070C0"/>
              </a:buClr>
            </a:pPr>
            <a:r>
              <a:rPr lang="cs-CZ" dirty="0"/>
              <a:t>zabezpečení výstavby (technický dozor investora, BOZP, autorský dozor), </a:t>
            </a:r>
          </a:p>
          <a:p>
            <a:pPr marL="0" indent="0" algn="just">
              <a:buNone/>
            </a:pPr>
            <a:r>
              <a:rPr lang="cs-CZ" dirty="0">
                <a:solidFill>
                  <a:schemeClr val="tx2">
                    <a:lumMod val="85000"/>
                    <a:lumOff val="15000"/>
                  </a:schemeClr>
                </a:solidFill>
              </a:rPr>
              <a:t>P</a:t>
            </a:r>
            <a:r>
              <a:rPr lang="cs-CZ" b="1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ovinná publicita (nutno zahrnout do rozpočtu!)</a:t>
            </a:r>
          </a:p>
          <a:p>
            <a:pPr marL="0" indent="0">
              <a:buNone/>
            </a:pPr>
            <a:endParaRPr lang="cs-CZ" b="1" dirty="0">
              <a:solidFill>
                <a:schemeClr val="tx2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4" name="Nadpis 1"/>
          <p:cNvSpPr txBox="1">
            <a:spLocks/>
          </p:cNvSpPr>
          <p:nvPr/>
        </p:nvSpPr>
        <p:spPr>
          <a:xfrm>
            <a:off x="677334" y="224590"/>
            <a:ext cx="8596668" cy="898358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cs-CZ" dirty="0" smtClean="0">
                <a:solidFill>
                  <a:srgbClr val="0070C0"/>
                </a:solidFill>
              </a:rPr>
              <a:t>Vedlejší podporované Aktivity</a:t>
            </a:r>
            <a:endParaRPr lang="cs-CZ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89736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0070C0"/>
                </a:solidFill>
              </a:rPr>
              <a:t>Nezpůsobilé výdaje projektu </a:t>
            </a:r>
            <a:endParaRPr lang="cs-CZ" dirty="0">
              <a:solidFill>
                <a:srgbClr val="0070C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77334" y="1493079"/>
            <a:ext cx="8596668" cy="388077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Výdaje </a:t>
            </a:r>
            <a:r>
              <a:rPr lang="cs-CZ" dirty="0">
                <a:solidFill>
                  <a:schemeClr val="tx2">
                    <a:lumMod val="85000"/>
                    <a:lumOff val="15000"/>
                  </a:schemeClr>
                </a:solidFill>
              </a:rPr>
              <a:t>na přípravu a zpracování žádosti o podporu (kromě Studie proveditelnosti)</a:t>
            </a:r>
          </a:p>
          <a:p>
            <a:pPr marL="0" indent="0">
              <a:buNone/>
            </a:pPr>
            <a:r>
              <a:rPr lang="cs-CZ" dirty="0">
                <a:solidFill>
                  <a:schemeClr val="tx2">
                    <a:lumMod val="85000"/>
                    <a:lumOff val="15000"/>
                  </a:schemeClr>
                </a:solidFill>
              </a:rPr>
              <a:t>Výdaje spojené s řízením a administrací projektu</a:t>
            </a:r>
          </a:p>
          <a:p>
            <a:pPr marL="0" indent="0">
              <a:buNone/>
            </a:pPr>
            <a:r>
              <a:rPr lang="cs-CZ" dirty="0">
                <a:solidFill>
                  <a:schemeClr val="tx2">
                    <a:lumMod val="85000"/>
                    <a:lumOff val="15000"/>
                  </a:schemeClr>
                </a:solidFill>
              </a:rPr>
              <a:t>Splátky půjček a úvěrů</a:t>
            </a:r>
          </a:p>
          <a:p>
            <a:pPr marL="0" indent="0">
              <a:buNone/>
            </a:pPr>
            <a:r>
              <a:rPr lang="cs-CZ" dirty="0">
                <a:solidFill>
                  <a:schemeClr val="tx2">
                    <a:lumMod val="85000"/>
                    <a:lumOff val="15000"/>
                  </a:schemeClr>
                </a:solidFill>
              </a:rPr>
              <a:t>Výdaje na záruky, pojištění, úroky, bankovní poplatky, kursové ztráty</a:t>
            </a:r>
          </a:p>
          <a:p>
            <a:pPr marL="0" indent="0">
              <a:buNone/>
            </a:pPr>
            <a:r>
              <a:rPr lang="cs-CZ" dirty="0">
                <a:solidFill>
                  <a:schemeClr val="tx2">
                    <a:lumMod val="85000"/>
                    <a:lumOff val="15000"/>
                  </a:schemeClr>
                </a:solidFill>
              </a:rPr>
              <a:t>Náklady na spotřebu energií a ostatní provozní </a:t>
            </a: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náklady</a:t>
            </a:r>
          </a:p>
          <a:p>
            <a:pPr marL="0" indent="0">
              <a:buNone/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Vzdělávání zaměstnanců</a:t>
            </a:r>
          </a:p>
          <a:p>
            <a:pPr marL="0" indent="0">
              <a:buNone/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Výdaje na nákup nemovitostí nad cenu určenou znaleckým posudkem</a:t>
            </a:r>
          </a:p>
          <a:p>
            <a:pPr marL="0" indent="0">
              <a:buNone/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Odpisy majetku</a:t>
            </a:r>
          </a:p>
          <a:p>
            <a:pPr marL="0" indent="0">
              <a:buNone/>
            </a:pPr>
            <a:endParaRPr lang="cs-CZ" dirty="0">
              <a:solidFill>
                <a:srgbClr val="0070C0"/>
              </a:solidFill>
            </a:endParaRP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5941980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77334" y="141804"/>
            <a:ext cx="8596668" cy="1026695"/>
          </a:xfrm>
        </p:spPr>
        <p:txBody>
          <a:bodyPr/>
          <a:lstStyle/>
          <a:p>
            <a:r>
              <a:rPr lang="cs-CZ" dirty="0" smtClean="0">
                <a:solidFill>
                  <a:srgbClr val="0070C0"/>
                </a:solidFill>
              </a:rPr>
              <a:t>Povinné přílohy </a:t>
            </a:r>
            <a:endParaRPr lang="cs-CZ" dirty="0">
              <a:solidFill>
                <a:srgbClr val="0070C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77333" y="843583"/>
            <a:ext cx="9806736" cy="6014417"/>
          </a:xfrm>
        </p:spPr>
        <p:txBody>
          <a:bodyPr>
            <a:normAutofit fontScale="70000" lnSpcReduction="20000"/>
          </a:bodyPr>
          <a:lstStyle/>
          <a:p>
            <a:pPr>
              <a:buClr>
                <a:srgbClr val="0070C0"/>
              </a:buClr>
            </a:pPr>
            <a:r>
              <a:rPr lang="cs-CZ" sz="2600" dirty="0" smtClean="0">
                <a:solidFill>
                  <a:schemeClr val="tx2">
                    <a:lumMod val="75000"/>
                    <a:lumOff val="25000"/>
                  </a:schemeClr>
                </a:solidFill>
              </a:rPr>
              <a:t>Plná moc (vzor Příloha č. 11 Obecných pravidel)</a:t>
            </a:r>
          </a:p>
          <a:p>
            <a:pPr>
              <a:buClr>
                <a:srgbClr val="0070C0"/>
              </a:buClr>
            </a:pPr>
            <a:r>
              <a:rPr lang="cs-CZ" sz="2600" dirty="0" smtClean="0">
                <a:solidFill>
                  <a:schemeClr val="tx2">
                    <a:lumMod val="75000"/>
                    <a:lumOff val="25000"/>
                  </a:schemeClr>
                </a:solidFill>
              </a:rPr>
              <a:t>Zadávací a výběrová řízení</a:t>
            </a:r>
          </a:p>
          <a:p>
            <a:pPr>
              <a:buClr>
                <a:srgbClr val="0070C0"/>
              </a:buClr>
            </a:pPr>
            <a:r>
              <a:rPr lang="cs-CZ" sz="2600" dirty="0" smtClean="0">
                <a:solidFill>
                  <a:schemeClr val="tx2">
                    <a:lumMod val="75000"/>
                    <a:lumOff val="25000"/>
                  </a:schemeClr>
                </a:solidFill>
              </a:rPr>
              <a:t>Doklady o právní subjektivitě žadatele</a:t>
            </a:r>
          </a:p>
          <a:p>
            <a:pPr>
              <a:buClr>
                <a:srgbClr val="0070C0"/>
              </a:buClr>
            </a:pPr>
            <a:r>
              <a:rPr lang="cs-CZ" sz="2600" dirty="0" smtClean="0">
                <a:solidFill>
                  <a:schemeClr val="tx2">
                    <a:lumMod val="75000"/>
                    <a:lumOff val="25000"/>
                  </a:schemeClr>
                </a:solidFill>
              </a:rPr>
              <a:t>Studie proveditelnosti (příloha </a:t>
            </a:r>
            <a:r>
              <a:rPr lang="cs-CZ" sz="2600" b="1" dirty="0" smtClean="0">
                <a:solidFill>
                  <a:schemeClr val="tx2">
                    <a:lumMod val="75000"/>
                    <a:lumOff val="25000"/>
                  </a:schemeClr>
                </a:solidFill>
              </a:rPr>
              <a:t>4B</a:t>
            </a:r>
            <a:r>
              <a:rPr lang="cs-CZ" sz="2600" dirty="0" smtClean="0">
                <a:solidFill>
                  <a:schemeClr val="tx2">
                    <a:lumMod val="75000"/>
                    <a:lumOff val="25000"/>
                  </a:schemeClr>
                </a:solidFill>
              </a:rPr>
              <a:t> Specifických pravidel, a 4C )</a:t>
            </a:r>
          </a:p>
          <a:p>
            <a:pPr>
              <a:buClr>
                <a:srgbClr val="0070C0"/>
              </a:buClr>
            </a:pPr>
            <a:r>
              <a:rPr lang="cs-CZ" sz="2600" dirty="0" smtClean="0">
                <a:solidFill>
                  <a:schemeClr val="tx2">
                    <a:lumMod val="75000"/>
                    <a:lumOff val="25000"/>
                  </a:schemeClr>
                </a:solidFill>
              </a:rPr>
              <a:t>Doklad o prokázání právních vztahů k majetku, který je předmětem projektu</a:t>
            </a:r>
          </a:p>
          <a:p>
            <a:pPr>
              <a:buClr>
                <a:srgbClr val="0070C0"/>
              </a:buClr>
            </a:pPr>
            <a:r>
              <a:rPr lang="cs-CZ" sz="26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Žádost o stavební povolení nebo ohlášení, příp. stavební povolení nebo souhlas s provedením ohlášeného stavebního záměru nebo veřejnoprávní smlouva nahrazující stavební povolení </a:t>
            </a:r>
            <a:endParaRPr lang="cs-CZ" sz="2600" dirty="0" smtClean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>
              <a:buClr>
                <a:srgbClr val="0070C0"/>
              </a:buClr>
            </a:pPr>
            <a:r>
              <a:rPr lang="cs-CZ" sz="2600" dirty="0" smtClean="0">
                <a:solidFill>
                  <a:schemeClr val="tx2">
                    <a:lumMod val="75000"/>
                    <a:lumOff val="25000"/>
                  </a:schemeClr>
                </a:solidFill>
              </a:rPr>
              <a:t>Projektová </a:t>
            </a:r>
            <a:r>
              <a:rPr lang="cs-CZ" sz="26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dokumentace pro vydání stavebního povolení nebo pro ohlášení stavby</a:t>
            </a:r>
          </a:p>
          <a:p>
            <a:pPr>
              <a:buClr>
                <a:srgbClr val="0070C0"/>
              </a:buClr>
            </a:pPr>
            <a:r>
              <a:rPr lang="cs-CZ" sz="26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Položkový rozpočet </a:t>
            </a:r>
            <a:r>
              <a:rPr lang="cs-CZ" sz="2600" dirty="0" smtClean="0">
                <a:solidFill>
                  <a:schemeClr val="tx2">
                    <a:lumMod val="75000"/>
                    <a:lumOff val="25000"/>
                  </a:schemeClr>
                </a:solidFill>
              </a:rPr>
              <a:t>stavby</a:t>
            </a:r>
          </a:p>
          <a:p>
            <a:pPr>
              <a:buClr>
                <a:srgbClr val="0070C0"/>
              </a:buClr>
            </a:pPr>
            <a:r>
              <a:rPr lang="cs-CZ" sz="26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Čestné prohlášení o skutečném majiteli (příloha č. 30 Obecných </a:t>
            </a:r>
            <a:r>
              <a:rPr lang="cs-CZ" sz="2600" dirty="0" smtClean="0">
                <a:solidFill>
                  <a:schemeClr val="tx2">
                    <a:lumMod val="75000"/>
                    <a:lumOff val="25000"/>
                  </a:schemeClr>
                </a:solidFill>
              </a:rPr>
              <a:t>pravidel)</a:t>
            </a:r>
          </a:p>
          <a:p>
            <a:pPr>
              <a:buClr>
                <a:srgbClr val="0070C0"/>
              </a:buClr>
            </a:pPr>
            <a:r>
              <a:rPr lang="cs-CZ" sz="2600" dirty="0" smtClean="0">
                <a:solidFill>
                  <a:schemeClr val="tx2">
                    <a:lumMod val="75000"/>
                    <a:lumOff val="25000"/>
                  </a:schemeClr>
                </a:solidFill>
              </a:rPr>
              <a:t>Územní rozhodnutí nebo územní souhlas nebo veřejnoprávní smlouva nahrazující územní řízení</a:t>
            </a:r>
          </a:p>
          <a:p>
            <a:pPr algn="just">
              <a:buClr>
                <a:srgbClr val="0070C0"/>
              </a:buClr>
            </a:pPr>
            <a:r>
              <a:rPr lang="cs-CZ" sz="2600" dirty="0" smtClean="0">
                <a:solidFill>
                  <a:schemeClr val="tx2">
                    <a:lumMod val="75000"/>
                    <a:lumOff val="25000"/>
                  </a:schemeClr>
                </a:solidFill>
              </a:rPr>
              <a:t>Souhlasné stanovisko subjektu, který vydal strategický plán sociálního začleňování, komunitní plán sociálních služeb nebo </a:t>
            </a:r>
            <a:r>
              <a:rPr lang="cs-CZ" sz="2600" dirty="0" err="1" smtClean="0">
                <a:solidFill>
                  <a:schemeClr val="tx2">
                    <a:lumMod val="75000"/>
                    <a:lumOff val="25000"/>
                  </a:schemeClr>
                </a:solidFill>
              </a:rPr>
              <a:t>nebo</a:t>
            </a:r>
            <a:r>
              <a:rPr lang="cs-CZ" sz="2600" dirty="0" smtClean="0">
                <a:solidFill>
                  <a:schemeClr val="tx2">
                    <a:lumMod val="75000"/>
                    <a:lumOff val="25000"/>
                  </a:schemeClr>
                </a:solidFill>
              </a:rPr>
              <a:t> střednědobý plán rozvoje sociálních služeb kraje (Příloha č. 8 </a:t>
            </a:r>
            <a:r>
              <a:rPr lang="cs-CZ" sz="2600" dirty="0" err="1" smtClean="0">
                <a:solidFill>
                  <a:schemeClr val="tx2">
                    <a:lumMod val="75000"/>
                    <a:lumOff val="25000"/>
                  </a:schemeClr>
                </a:solidFill>
              </a:rPr>
              <a:t>Spec</a:t>
            </a:r>
            <a:r>
              <a:rPr lang="cs-CZ" sz="2600" dirty="0" smtClean="0">
                <a:solidFill>
                  <a:schemeClr val="tx2">
                    <a:lumMod val="75000"/>
                    <a:lumOff val="25000"/>
                  </a:schemeClr>
                </a:solidFill>
              </a:rPr>
              <a:t>. pravidel)</a:t>
            </a:r>
          </a:p>
          <a:p>
            <a:pPr algn="just">
              <a:buClr>
                <a:srgbClr val="0070C0"/>
              </a:buClr>
            </a:pPr>
            <a:r>
              <a:rPr lang="cs-CZ" sz="2600" dirty="0" smtClean="0">
                <a:solidFill>
                  <a:schemeClr val="tx2">
                    <a:lumMod val="75000"/>
                    <a:lumOff val="25000"/>
                  </a:schemeClr>
                </a:solidFill>
              </a:rPr>
              <a:t>Pověřovací akt, popř. vyjádření objednavatele služeb o úmyslu poskytovatele služeb pověřit výkonem služby obecného hospodářského zájmu v souladu s Rozhodnutím komise 2012/21/EU</a:t>
            </a:r>
          </a:p>
          <a:p>
            <a:pPr>
              <a:buClr>
                <a:srgbClr val="0070C0"/>
              </a:buClr>
            </a:pPr>
            <a:r>
              <a:rPr lang="cs-CZ" sz="2600" dirty="0" smtClean="0">
                <a:solidFill>
                  <a:schemeClr val="tx2">
                    <a:lumMod val="75000"/>
                    <a:lumOff val="25000"/>
                  </a:schemeClr>
                </a:solidFill>
              </a:rPr>
              <a:t>Čestné prohlášení k publicitě MAS – </a:t>
            </a:r>
            <a:r>
              <a:rPr lang="cs-CZ" sz="2600" i="1" dirty="0" smtClean="0">
                <a:solidFill>
                  <a:schemeClr val="tx2">
                    <a:lumMod val="75000"/>
                    <a:lumOff val="25000"/>
                  </a:schemeClr>
                </a:solidFill>
              </a:rPr>
              <a:t>hodnotící kritérium (web MAS – Příloha č. 3 výzvy)</a:t>
            </a:r>
            <a:endParaRPr lang="cs-CZ" sz="2600" i="1" dirty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 marL="0" indent="0">
              <a:buClr>
                <a:srgbClr val="0070C0"/>
              </a:buClr>
              <a:buNone/>
            </a:pPr>
            <a:endParaRPr lang="cs-CZ" sz="2600" dirty="0">
              <a:solidFill>
                <a:schemeClr val="tx2">
                  <a:lumMod val="85000"/>
                  <a:lumOff val="15000"/>
                </a:schemeClr>
              </a:solidFill>
            </a:endParaRPr>
          </a:p>
          <a:p>
            <a:pPr marL="0" indent="0">
              <a:buClr>
                <a:srgbClr val="0070C0"/>
              </a:buClr>
              <a:buNone/>
            </a:pPr>
            <a:endParaRPr lang="cs-CZ" sz="2600" i="1" dirty="0" smtClean="0">
              <a:solidFill>
                <a:schemeClr val="tx2">
                  <a:lumMod val="85000"/>
                  <a:lumOff val="15000"/>
                </a:schemeClr>
              </a:solidFill>
            </a:endParaRPr>
          </a:p>
          <a:p>
            <a:pPr marL="0" indent="0">
              <a:buClr>
                <a:srgbClr val="0070C0"/>
              </a:buClr>
              <a:buNone/>
            </a:pPr>
            <a:endParaRPr lang="cs-CZ" sz="2600" i="1" dirty="0" smtClean="0">
              <a:solidFill>
                <a:schemeClr val="tx2">
                  <a:lumMod val="85000"/>
                  <a:lumOff val="1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91375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77333" y="137299"/>
            <a:ext cx="8596668" cy="1320800"/>
          </a:xfrm>
        </p:spPr>
        <p:txBody>
          <a:bodyPr/>
          <a:lstStyle/>
          <a:p>
            <a:r>
              <a:rPr lang="cs-CZ" dirty="0" smtClean="0">
                <a:solidFill>
                  <a:srgbClr val="0070C0"/>
                </a:solidFill>
              </a:rPr>
              <a:t>UPOZORNĚNÍ PRO ŽADATELE</a:t>
            </a:r>
            <a:endParaRPr lang="cs-CZ" dirty="0">
              <a:solidFill>
                <a:srgbClr val="0070C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77333" y="955590"/>
            <a:ext cx="10443747" cy="5758247"/>
          </a:xfrm>
        </p:spPr>
        <p:txBody>
          <a:bodyPr>
            <a:normAutofit/>
          </a:bodyPr>
          <a:lstStyle/>
          <a:p>
            <a:pPr>
              <a:buClr>
                <a:srgbClr val="0070C0"/>
              </a:buClr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Realizace projektu </a:t>
            </a:r>
            <a:r>
              <a:rPr lang="cs-CZ" b="1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nesmí</a:t>
            </a: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 být ukončena před podáním žádosti o podporu</a:t>
            </a:r>
          </a:p>
          <a:p>
            <a:pPr>
              <a:buClr>
                <a:srgbClr val="0070C0"/>
              </a:buClr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Etapy projekty mohou být </a:t>
            </a:r>
            <a:r>
              <a:rPr lang="cs-CZ" b="1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minimálně</a:t>
            </a: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 tříměsíční</a:t>
            </a:r>
          </a:p>
          <a:p>
            <a:pPr>
              <a:buClr>
                <a:srgbClr val="0070C0"/>
              </a:buClr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Postupovat nejen v souladu se specifickými pravidly, ale také s </a:t>
            </a:r>
            <a:r>
              <a:rPr lang="cs-CZ" b="1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Obecnými pravidly </a:t>
            </a: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pro žadatele a příjemce</a:t>
            </a:r>
          </a:p>
          <a:p>
            <a:pPr>
              <a:buClr>
                <a:srgbClr val="0070C0"/>
              </a:buClr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Žádosti o podporu </a:t>
            </a:r>
            <a:r>
              <a:rPr lang="cs-CZ" b="1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finalizovat</a:t>
            </a: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 v IS KP14+ dříve než v posledních hodinách před ukončením příjmu žádostí ve výzvě</a:t>
            </a:r>
          </a:p>
          <a:p>
            <a:pPr>
              <a:buClr>
                <a:srgbClr val="0070C0"/>
              </a:buClr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Nutné doložit všechny relevantní </a:t>
            </a:r>
            <a:r>
              <a:rPr lang="cs-CZ" b="1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povinné přílohy </a:t>
            </a: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k žádosti</a:t>
            </a:r>
          </a:p>
          <a:p>
            <a:pPr>
              <a:buClr>
                <a:srgbClr val="0070C0"/>
              </a:buClr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Nutnost </a:t>
            </a:r>
            <a:r>
              <a:rPr lang="cs-CZ" b="1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souladu údajů </a:t>
            </a: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uváděných v žádosti o podporu v IS KP14+ a v povinných přílohách k žádosti</a:t>
            </a:r>
          </a:p>
          <a:p>
            <a:pPr>
              <a:buClr>
                <a:srgbClr val="0070C0"/>
              </a:buClr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Jednoznačně vymezovat </a:t>
            </a:r>
            <a:r>
              <a:rPr lang="cs-CZ" b="1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způsobilé výdaje </a:t>
            </a: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projektu, a to jak jednotlivě, tak ve skupině výdajů na hlavní aktivity (min. 85 %) a vedlejší aktivity projektu (max. 15%).</a:t>
            </a:r>
          </a:p>
          <a:p>
            <a:pPr>
              <a:buClr>
                <a:srgbClr val="0070C0"/>
              </a:buClr>
            </a:pPr>
            <a:r>
              <a:rPr lang="cs-CZ" b="1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Hodnoty indikátorů </a:t>
            </a: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musí odpovídat postupům stanoveným v metodických listech indikátorů, které jsou přílohou specifických pravidel</a:t>
            </a:r>
          </a:p>
          <a:p>
            <a:pPr>
              <a:buClr>
                <a:srgbClr val="0070C0"/>
              </a:buClr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Respektovat stanovená </a:t>
            </a:r>
            <a:r>
              <a:rPr lang="cs-CZ" b="1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pravidla veřejné podpory</a:t>
            </a:r>
          </a:p>
          <a:p>
            <a:pPr>
              <a:buClr>
                <a:srgbClr val="0070C0"/>
              </a:buClr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Úspěšný projekt musí nezbytně splňovat všechna </a:t>
            </a:r>
            <a:r>
              <a:rPr lang="cs-CZ" b="1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obecná a specifická kritéria přijatelnosti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187935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77334" y="463827"/>
            <a:ext cx="8596668" cy="967409"/>
          </a:xfrm>
        </p:spPr>
        <p:txBody>
          <a:bodyPr/>
          <a:lstStyle/>
          <a:p>
            <a:r>
              <a:rPr lang="cs-CZ" dirty="0" smtClean="0">
                <a:solidFill>
                  <a:srgbClr val="0070C0"/>
                </a:solidFill>
              </a:rPr>
              <a:t>Výběrová řízení </a:t>
            </a:r>
            <a:endParaRPr lang="cs-CZ" dirty="0">
              <a:solidFill>
                <a:srgbClr val="0070C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77334" y="1228036"/>
            <a:ext cx="9033933" cy="4789032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cs-CZ" b="1" u="sng" dirty="0">
                <a:cs typeface="Times New Roman" panose="02020603050405020304" pitchFamily="18" charset="0"/>
              </a:rPr>
              <a:t>Podmínky pro výběrová řízení </a:t>
            </a:r>
            <a:r>
              <a:rPr lang="cs-CZ" b="1" u="sng" dirty="0" smtClean="0">
                <a:cs typeface="Times New Roman" panose="02020603050405020304" pitchFamily="18" charset="0"/>
              </a:rPr>
              <a:t>(Metodický </a:t>
            </a:r>
            <a:r>
              <a:rPr lang="cs-CZ" b="1" u="sng" dirty="0">
                <a:cs typeface="Times New Roman" panose="02020603050405020304" pitchFamily="18" charset="0"/>
              </a:rPr>
              <a:t>pokyn pro zadávání zakázek – příloha č. 3 Obecných pravidel)</a:t>
            </a:r>
            <a:endParaRPr lang="cs-CZ" dirty="0"/>
          </a:p>
          <a:p>
            <a:pPr algn="just">
              <a:buClr>
                <a:srgbClr val="0070C0"/>
              </a:buClr>
            </a:pPr>
            <a:r>
              <a:rPr lang="cs-CZ" b="1" dirty="0"/>
              <a:t>Příjemci nemusí dodržovat postupy v tomto MP při zadávání zakázek malého rozsahu, jejichž předpokládaná hodnota je nižší než: </a:t>
            </a:r>
            <a:r>
              <a:rPr lang="pl-PL" b="1" dirty="0"/>
              <a:t>400 000,- Kč bez DPH (musí dodržet transparentnost a zamezit střetu zájmů)</a:t>
            </a:r>
          </a:p>
          <a:p>
            <a:pPr algn="just">
              <a:buClr>
                <a:srgbClr val="0070C0"/>
              </a:buClr>
            </a:pPr>
            <a:r>
              <a:rPr lang="pl-PL" dirty="0"/>
              <a:t>Výzva min. 3 dodavatelům, zadávací dokumentace (</a:t>
            </a:r>
            <a:r>
              <a:rPr lang="cs-CZ" dirty="0"/>
              <a:t>druh a předmět zakázky, doba a místo plnění, </a:t>
            </a:r>
            <a:r>
              <a:rPr lang="pl-PL" dirty="0"/>
              <a:t>kvalifikační předpoklady, výběrová kritéria, obchodní podmínky, </a:t>
            </a:r>
            <a:r>
              <a:rPr lang="cs-CZ" dirty="0"/>
              <a:t>podmínky a požadavky na zpracování nabídky, atd.) </a:t>
            </a:r>
          </a:p>
          <a:p>
            <a:pPr algn="just">
              <a:buClr>
                <a:srgbClr val="0070C0"/>
              </a:buClr>
            </a:pPr>
            <a:r>
              <a:rPr lang="cs-CZ" dirty="0"/>
              <a:t>Lhůta pro podání nabídek nesmí být</a:t>
            </a:r>
            <a:r>
              <a:rPr lang="pl-PL" dirty="0"/>
              <a:t> u zakázek malého rozsahu kratší než 10 dnů, </a:t>
            </a:r>
          </a:p>
          <a:p>
            <a:pPr algn="just">
              <a:buClr>
                <a:srgbClr val="0070C0"/>
              </a:buClr>
            </a:pPr>
            <a:r>
              <a:rPr lang="pl-PL" dirty="0"/>
              <a:t>Ustanovení hodnotící komise</a:t>
            </a:r>
          </a:p>
          <a:p>
            <a:pPr algn="just">
              <a:buClr>
                <a:srgbClr val="0070C0"/>
              </a:buClr>
            </a:pPr>
            <a:r>
              <a:rPr lang="pl-PL" dirty="0"/>
              <a:t>Otevírání nabídek</a:t>
            </a:r>
          </a:p>
          <a:p>
            <a:pPr algn="just">
              <a:buClr>
                <a:srgbClr val="0070C0"/>
              </a:buClr>
            </a:pPr>
            <a:r>
              <a:rPr lang="pl-PL" dirty="0"/>
              <a:t>Posouzení kvalifikace</a:t>
            </a:r>
          </a:p>
          <a:p>
            <a:pPr algn="just">
              <a:buClr>
                <a:srgbClr val="0070C0"/>
              </a:buClr>
            </a:pPr>
            <a:r>
              <a:rPr lang="pl-PL" dirty="0"/>
              <a:t>Hodnocení nabídek</a:t>
            </a:r>
          </a:p>
          <a:p>
            <a:pPr algn="just">
              <a:buClr>
                <a:srgbClr val="0070C0"/>
              </a:buClr>
            </a:pPr>
            <a:r>
              <a:rPr lang="pl-PL" dirty="0"/>
              <a:t>Oznámení o výběru nejvhodnější nabídky</a:t>
            </a:r>
          </a:p>
          <a:p>
            <a:pPr algn="just">
              <a:buClr>
                <a:srgbClr val="0070C0"/>
              </a:buClr>
            </a:pPr>
            <a:r>
              <a:rPr lang="pl-PL" dirty="0"/>
              <a:t>Profil zadavatele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9023181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77334" y="304800"/>
            <a:ext cx="8596668" cy="737937"/>
          </a:xfrm>
        </p:spPr>
        <p:txBody>
          <a:bodyPr>
            <a:normAutofit fontScale="90000"/>
          </a:bodyPr>
          <a:lstStyle/>
          <a:p>
            <a:r>
              <a:rPr lang="cs-CZ" dirty="0" smtClean="0">
                <a:solidFill>
                  <a:srgbClr val="0070C0"/>
                </a:solidFill>
              </a:rPr>
              <a:t>PROCES HODNOCENÍ A VÝBĚRU PROJEKTŮ</a:t>
            </a:r>
            <a:endParaRPr lang="cs-CZ" dirty="0">
              <a:solidFill>
                <a:srgbClr val="0070C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77334" y="1200150"/>
            <a:ext cx="8596668" cy="514350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cs-CZ" b="1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MAS</a:t>
            </a:r>
          </a:p>
          <a:p>
            <a:pPr marL="0" indent="0">
              <a:buNone/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Hodnocení formálních náležitostí a přijatelnosti (kritéria v příloze č.1 výzvy)</a:t>
            </a:r>
          </a:p>
          <a:p>
            <a:pPr marL="0" indent="0">
              <a:buNone/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Věcné hodnocení (kritéria v příloze č.1 výzvy, Výběrová komise MAS)</a:t>
            </a:r>
          </a:p>
          <a:p>
            <a:pPr marL="0" indent="0">
              <a:buNone/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Výběr projektů (Správní rada MAS)</a:t>
            </a:r>
          </a:p>
          <a:p>
            <a:pPr marL="0" indent="0">
              <a:buNone/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(postup hodnocení v Interních postupech pro OP IROP – jako příloha č.2 výzvy)</a:t>
            </a:r>
          </a:p>
          <a:p>
            <a:pPr marL="0" indent="0">
              <a:buNone/>
            </a:pPr>
            <a:endParaRPr lang="cs-CZ" dirty="0">
              <a:solidFill>
                <a:schemeClr val="tx2">
                  <a:lumMod val="85000"/>
                  <a:lumOff val="15000"/>
                </a:schemeClr>
              </a:solidFill>
            </a:endParaRPr>
          </a:p>
          <a:p>
            <a:pPr marL="0" indent="0">
              <a:buNone/>
            </a:pPr>
            <a:r>
              <a:rPr lang="cs-CZ" b="1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Centrum pro regionální rozvoj (CRR)</a:t>
            </a:r>
          </a:p>
          <a:p>
            <a:pPr marL="0" indent="0">
              <a:buNone/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Kritéria pro závěrečné ověření způsobilosti (viz Specifická pravidla, prezentace)</a:t>
            </a:r>
          </a:p>
          <a:p>
            <a:pPr marL="0" indent="0">
              <a:buNone/>
            </a:pPr>
            <a:endParaRPr lang="cs-CZ" dirty="0">
              <a:solidFill>
                <a:schemeClr val="tx2">
                  <a:lumMod val="85000"/>
                  <a:lumOff val="15000"/>
                </a:schemeClr>
              </a:solidFill>
            </a:endParaRPr>
          </a:p>
          <a:p>
            <a:pPr marL="0" indent="0">
              <a:buNone/>
            </a:pPr>
            <a:r>
              <a:rPr lang="cs-CZ" b="1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Řídící orgán (ŘO IROP)</a:t>
            </a:r>
          </a:p>
          <a:p>
            <a:pPr marL="0" indent="0">
              <a:buNone/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Výběr projektů vedením ŘO IROP</a:t>
            </a:r>
          </a:p>
          <a:p>
            <a:pPr marL="0" indent="0">
              <a:buNone/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Příprava a vydání právního aktu</a:t>
            </a:r>
          </a:p>
        </p:txBody>
      </p:sp>
    </p:spTree>
    <p:extLst>
      <p:ext uri="{BB962C8B-B14F-4D97-AF65-F5344CB8AC3E}">
        <p14:creationId xmlns:p14="http://schemas.microsoft.com/office/powerpoint/2010/main" val="37943267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97821" y="139147"/>
            <a:ext cx="8596668" cy="1320800"/>
          </a:xfrm>
        </p:spPr>
        <p:txBody>
          <a:bodyPr/>
          <a:lstStyle/>
          <a:p>
            <a:r>
              <a:rPr lang="cs-CZ" dirty="0" smtClean="0">
                <a:solidFill>
                  <a:srgbClr val="0070C0"/>
                </a:solidFill>
              </a:rPr>
              <a:t>Kritéria hodnocení formálních náležitostí</a:t>
            </a:r>
            <a:endParaRPr lang="cs-CZ" dirty="0">
              <a:solidFill>
                <a:srgbClr val="0070C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77333" y="891732"/>
            <a:ext cx="8813799" cy="5734355"/>
          </a:xfrm>
        </p:spPr>
        <p:txBody>
          <a:bodyPr>
            <a:normAutofit lnSpcReduction="10000"/>
          </a:bodyPr>
          <a:lstStyle/>
          <a:p>
            <a:pPr algn="just">
              <a:buClr>
                <a:srgbClr val="0070C0"/>
              </a:buClr>
              <a:buFont typeface="Wingdings" panose="05000000000000000000" pitchFamily="2" charset="2"/>
              <a:buChar char="Ø"/>
            </a:pPr>
            <a:r>
              <a:rPr lang="cs-CZ" b="1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Formální kritéria </a:t>
            </a: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(Napravitelná)</a:t>
            </a:r>
          </a:p>
          <a:p>
            <a:pPr marL="0" indent="0" algn="just">
              <a:buClr>
                <a:srgbClr val="0070C0"/>
              </a:buClr>
              <a:buNone/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- Žádost o podporu je podána v předepsané formě</a:t>
            </a:r>
          </a:p>
          <a:p>
            <a:pPr marL="0" indent="0" algn="just">
              <a:buClr>
                <a:srgbClr val="0070C0"/>
              </a:buClr>
              <a:buNone/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- Žádost o podporu je podepsána oprávněným zástupcem žadatele</a:t>
            </a:r>
          </a:p>
          <a:p>
            <a:pPr marL="0" indent="0" algn="just">
              <a:buClr>
                <a:srgbClr val="0070C0"/>
              </a:buClr>
              <a:buNone/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- Jsou doloženy všechny povinné přílohy a obsahově splňují náležitosti, požadované v dokumentaci k výzvě MAS</a:t>
            </a:r>
            <a:endParaRPr lang="cs-CZ" dirty="0" smtClean="0"/>
          </a:p>
          <a:p>
            <a:pPr algn="just">
              <a:buClr>
                <a:srgbClr val="0070C0"/>
              </a:buClr>
              <a:buFont typeface="Wingdings" panose="05000000000000000000" pitchFamily="2" charset="2"/>
              <a:buChar char="Ø"/>
            </a:pPr>
            <a:r>
              <a:rPr lang="cs-CZ" b="1" dirty="0" smtClean="0"/>
              <a:t>Specifická kritéria přijatelnosti: Aktivita Rozvoj Sociálních služeb:</a:t>
            </a:r>
          </a:p>
          <a:p>
            <a:pPr marL="0" indent="0" algn="just">
              <a:buClr>
                <a:srgbClr val="0070C0"/>
              </a:buClr>
              <a:buNone/>
            </a:pPr>
            <a:r>
              <a:rPr lang="cs-CZ" dirty="0" smtClean="0"/>
              <a:t>- Žadatel </a:t>
            </a:r>
            <a:r>
              <a:rPr lang="cs-CZ" dirty="0"/>
              <a:t>má zajištěnou administrativní, finanční a provozní kapacitu k realizaci a udržitelnosti projektu 	</a:t>
            </a:r>
          </a:p>
          <a:p>
            <a:pPr marL="0" indent="0" algn="just">
              <a:buClr>
                <a:srgbClr val="0070C0"/>
              </a:buClr>
              <a:buNone/>
            </a:pPr>
            <a:r>
              <a:rPr lang="cs-CZ" dirty="0" smtClean="0"/>
              <a:t>- </a:t>
            </a:r>
            <a:r>
              <a:rPr lang="cs-CZ" dirty="0"/>
              <a:t>Projekt je v souladu se Strategií sociálního začleňování 2014-2020 	</a:t>
            </a:r>
          </a:p>
          <a:p>
            <a:pPr marL="0" indent="0" algn="just">
              <a:buClr>
                <a:srgbClr val="0070C0"/>
              </a:buClr>
              <a:buNone/>
            </a:pPr>
            <a:r>
              <a:rPr lang="cs-CZ" dirty="0" smtClean="0"/>
              <a:t>- Projekt </a:t>
            </a:r>
            <a:r>
              <a:rPr lang="cs-CZ" dirty="0"/>
              <a:t>je v souladu s Národní strategií rozvoje sociálních služeb 	</a:t>
            </a:r>
            <a:endParaRPr lang="cs-CZ" dirty="0" smtClean="0"/>
          </a:p>
          <a:p>
            <a:pPr marL="0" indent="0" algn="just">
              <a:buClr>
                <a:srgbClr val="0070C0"/>
              </a:buClr>
              <a:buNone/>
            </a:pPr>
            <a:r>
              <a:rPr lang="cs-CZ" dirty="0" smtClean="0"/>
              <a:t>- Projekt </a:t>
            </a:r>
            <a:r>
              <a:rPr lang="cs-CZ" dirty="0"/>
              <a:t>je v souladu se strategickým plánem sociálního začleňování nebo s komunitním </a:t>
            </a:r>
            <a:r>
              <a:rPr lang="cs-CZ" dirty="0" smtClean="0"/>
              <a:t>plánem </a:t>
            </a:r>
            <a:r>
              <a:rPr lang="cs-CZ" dirty="0"/>
              <a:t>nebo s krajským střednědobým plánem rozvoje sociálních služeb 	</a:t>
            </a:r>
            <a:endParaRPr lang="cs-CZ" dirty="0" smtClean="0"/>
          </a:p>
          <a:p>
            <a:pPr algn="just">
              <a:buClr>
                <a:srgbClr val="0070C0"/>
              </a:buClr>
              <a:buFont typeface="Wingdings" panose="05000000000000000000" pitchFamily="2" charset="2"/>
              <a:buChar char="Ø"/>
            </a:pPr>
            <a:r>
              <a:rPr lang="cs-CZ" b="1" dirty="0"/>
              <a:t>Specifická kritéria přijatelnosti: Aktivita Rozvoj </a:t>
            </a:r>
            <a:r>
              <a:rPr lang="cs-CZ" b="1" dirty="0" smtClean="0"/>
              <a:t>Komunitních center:</a:t>
            </a:r>
          </a:p>
          <a:p>
            <a:pPr marL="0" indent="0" algn="just">
              <a:buClr>
                <a:srgbClr val="0070C0"/>
              </a:buClr>
              <a:buNone/>
            </a:pPr>
            <a:r>
              <a:rPr lang="cs-CZ" b="1" dirty="0" smtClean="0"/>
              <a:t>- </a:t>
            </a:r>
            <a:r>
              <a:rPr lang="cs-CZ" dirty="0" smtClean="0"/>
              <a:t>Žadatel </a:t>
            </a:r>
            <a:r>
              <a:rPr lang="cs-CZ" dirty="0"/>
              <a:t>má zajištěnou administrativní, finanční a provozní kapacitu k realizaci a udržitelnosti projektu 	</a:t>
            </a:r>
          </a:p>
          <a:p>
            <a:pPr>
              <a:buFont typeface="Wingdings" panose="05000000000000000000" pitchFamily="2" charset="2"/>
              <a:buChar char="Ø"/>
            </a:pPr>
            <a:endParaRPr lang="cs-CZ" b="1" dirty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2785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77334" y="291548"/>
            <a:ext cx="8596668" cy="1320800"/>
          </a:xfrm>
        </p:spPr>
        <p:txBody>
          <a:bodyPr/>
          <a:lstStyle/>
          <a:p>
            <a:r>
              <a:rPr lang="cs-CZ" dirty="0" smtClean="0">
                <a:solidFill>
                  <a:srgbClr val="0070C0"/>
                </a:solidFill>
              </a:rPr>
              <a:t>Kritéria hodnocení přijatelnosti</a:t>
            </a:r>
            <a:endParaRPr lang="cs-CZ" dirty="0">
              <a:solidFill>
                <a:srgbClr val="0070C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77334" y="1011509"/>
            <a:ext cx="9748928" cy="5680839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cs-CZ" b="1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Kritéria přijatelnosti </a:t>
            </a: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(napravitelná)</a:t>
            </a:r>
            <a:r>
              <a:rPr lang="cs-CZ" b="1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: </a:t>
            </a:r>
          </a:p>
          <a:p>
            <a:pPr marL="0" indent="0" algn="just">
              <a:buNone/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- Projekt je svým zaměřením v souladu s výzvou MAS</a:t>
            </a:r>
          </a:p>
          <a:p>
            <a:pPr marL="0" indent="0" algn="just">
              <a:buNone/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- Projekt respektuje limity způsobilých výdajů</a:t>
            </a:r>
          </a:p>
          <a:p>
            <a:pPr marL="0" indent="0" algn="just">
              <a:buNone/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- Projekt je svým zaměřením v souladu s cíli a podporovanými aktivitami výzvy MAS</a:t>
            </a:r>
          </a:p>
          <a:p>
            <a:pPr marL="0" indent="0" algn="just">
              <a:buNone/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- Potřebnost realizace je odůvodněná</a:t>
            </a:r>
          </a:p>
          <a:p>
            <a:pPr marL="0" indent="0" algn="just">
              <a:buNone/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- Projekt respektuje minimální a maximální hranici celkových způsobilých výdajů </a:t>
            </a:r>
          </a:p>
          <a:p>
            <a:pPr marL="0" indent="0" algn="just">
              <a:buNone/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- Projekt nemá negativní vliv na žádnou z horizontálních priorit IROP</a:t>
            </a:r>
          </a:p>
          <a:p>
            <a:pPr marL="0" indent="0" algn="just">
              <a:buNone/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- Výsledky projektu jsou udržitelné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cs-CZ" b="1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Nenapravitelná kritéria: </a:t>
            </a:r>
          </a:p>
          <a:p>
            <a:pPr marL="0" indent="0" algn="just">
              <a:buNone/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- Projekt je realizován na území působnosti MAS Střední Haná</a:t>
            </a:r>
          </a:p>
          <a:p>
            <a:pPr marL="0" indent="0" algn="just">
              <a:buNone/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- Žadatel </a:t>
            </a:r>
            <a:r>
              <a:rPr lang="cs-CZ" dirty="0">
                <a:solidFill>
                  <a:schemeClr val="tx2">
                    <a:lumMod val="85000"/>
                    <a:lumOff val="15000"/>
                  </a:schemeClr>
                </a:solidFill>
              </a:rPr>
              <a:t>splňuje definici </a:t>
            </a: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oprávněného příjemce pro specifický cíl 2.1 a výzvu MAS</a:t>
            </a:r>
          </a:p>
          <a:p>
            <a:pPr marL="0" indent="0" algn="just">
              <a:buNone/>
            </a:pPr>
            <a:r>
              <a:rPr lang="cs-CZ" dirty="0" smtClean="0"/>
              <a:t>- Statutární zástupce žadatele je trestně bezúhonný</a:t>
            </a:r>
          </a:p>
          <a:p>
            <a:pPr marL="0" indent="0" algn="just">
              <a:buNone/>
            </a:pPr>
            <a:r>
              <a:rPr lang="cs-CZ" dirty="0" smtClean="0"/>
              <a:t>- Projekt je v souladu s integrovanou strategií CLLD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425148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77334" y="336331"/>
            <a:ext cx="8424625" cy="1320800"/>
          </a:xfrm>
        </p:spPr>
        <p:txBody>
          <a:bodyPr/>
          <a:lstStyle/>
          <a:p>
            <a:r>
              <a:rPr lang="cs-CZ" dirty="0" smtClean="0">
                <a:solidFill>
                  <a:srgbClr val="0070C0"/>
                </a:solidFill>
              </a:rPr>
              <a:t>Kritéria hodnocení - Věcné hodnocení – Aktivita Rozvoj Sociálních služeb</a:t>
            </a:r>
            <a:endParaRPr lang="cs-CZ" dirty="0">
              <a:solidFill>
                <a:srgbClr val="0070C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77334" y="1657132"/>
            <a:ext cx="8596668" cy="4920546"/>
          </a:xfrm>
        </p:spPr>
        <p:txBody>
          <a:bodyPr>
            <a:normAutofit/>
          </a:bodyPr>
          <a:lstStyle/>
          <a:p>
            <a:pPr>
              <a:buClr>
                <a:srgbClr val="0070C0"/>
              </a:buClr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Velikost obce/města podle počtu obyvatel, ve kterém je projekt realizován </a:t>
            </a:r>
          </a:p>
          <a:p>
            <a:pPr>
              <a:buClr>
                <a:srgbClr val="0070C0"/>
              </a:buClr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Výše způsobilých výdajů na projektu </a:t>
            </a:r>
            <a:r>
              <a:rPr lang="pl-PL" dirty="0"/>
              <a:t>na projektu ke dni podání žádosti o podporu 	</a:t>
            </a:r>
            <a:endParaRPr lang="pl-PL" dirty="0" smtClean="0"/>
          </a:p>
          <a:p>
            <a:pPr>
              <a:buClr>
                <a:srgbClr val="0070C0"/>
              </a:buClr>
            </a:pPr>
            <a:r>
              <a:rPr lang="cs-CZ" dirty="0"/>
              <a:t>Dopad projektu na území více obcí na území MAS Střední Haná 	</a:t>
            </a:r>
            <a:endParaRPr lang="cs-CZ" dirty="0" smtClean="0">
              <a:solidFill>
                <a:schemeClr val="tx2">
                  <a:lumMod val="85000"/>
                  <a:lumOff val="15000"/>
                </a:schemeClr>
              </a:solidFill>
            </a:endParaRPr>
          </a:p>
          <a:p>
            <a:pPr>
              <a:buClr>
                <a:srgbClr val="0070C0"/>
              </a:buClr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Publicita SCLLD a MAS Střední Haná (regionální tiskoviny, místní tiskoviny, web žadatele)</a:t>
            </a:r>
          </a:p>
          <a:p>
            <a:endParaRPr lang="cs-CZ" dirty="0">
              <a:solidFill>
                <a:schemeClr val="tx2">
                  <a:lumMod val="85000"/>
                  <a:lumOff val="15000"/>
                </a:schemeClr>
              </a:solidFill>
            </a:endParaRPr>
          </a:p>
          <a:p>
            <a:pPr marL="0" indent="0">
              <a:buNone/>
            </a:pPr>
            <a:r>
              <a:rPr lang="cs-CZ" dirty="0">
                <a:solidFill>
                  <a:schemeClr val="tx2">
                    <a:lumMod val="85000"/>
                    <a:lumOff val="15000"/>
                  </a:schemeClr>
                </a:solidFill>
              </a:rPr>
              <a:t>Maximální počet bodů: </a:t>
            </a: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50</a:t>
            </a:r>
            <a:endParaRPr lang="cs-CZ" dirty="0">
              <a:solidFill>
                <a:schemeClr val="tx2">
                  <a:lumMod val="85000"/>
                  <a:lumOff val="15000"/>
                </a:schemeClr>
              </a:solidFill>
            </a:endParaRPr>
          </a:p>
          <a:p>
            <a:pPr marL="0" indent="0">
              <a:buNone/>
            </a:pPr>
            <a:r>
              <a:rPr lang="cs-CZ" dirty="0">
                <a:solidFill>
                  <a:schemeClr val="tx2">
                    <a:lumMod val="85000"/>
                    <a:lumOff val="15000"/>
                  </a:schemeClr>
                </a:solidFill>
              </a:rPr>
              <a:t>Minimální počet bodů pro splnění věcného hodnocení: </a:t>
            </a: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25</a:t>
            </a:r>
            <a:endParaRPr lang="cs-CZ" dirty="0">
              <a:solidFill>
                <a:schemeClr val="tx2">
                  <a:lumMod val="85000"/>
                  <a:lumOff val="15000"/>
                </a:schemeClr>
              </a:solidFill>
            </a:endParaRP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956532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77334" y="189186"/>
            <a:ext cx="8596668" cy="1240221"/>
          </a:xfrm>
        </p:spPr>
        <p:txBody>
          <a:bodyPr/>
          <a:lstStyle/>
          <a:p>
            <a:r>
              <a:rPr lang="cs-CZ" dirty="0">
                <a:solidFill>
                  <a:srgbClr val="0070C0"/>
                </a:solidFill>
              </a:rPr>
              <a:t>Kritéria hodnocení- Věcné hodnocení – </a:t>
            </a:r>
            <a:r>
              <a:rPr lang="cs-CZ" dirty="0" smtClean="0">
                <a:solidFill>
                  <a:srgbClr val="0070C0"/>
                </a:solidFill>
              </a:rPr>
              <a:t>Aktivita Rozvoj Komunitních center</a:t>
            </a:r>
            <a:endParaRPr lang="cs-CZ" dirty="0">
              <a:solidFill>
                <a:srgbClr val="0070C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77334" y="1639615"/>
            <a:ext cx="8596668" cy="4401748"/>
          </a:xfrm>
        </p:spPr>
        <p:txBody>
          <a:bodyPr>
            <a:normAutofit/>
          </a:bodyPr>
          <a:lstStyle/>
          <a:p>
            <a:pPr>
              <a:buClr>
                <a:srgbClr val="0070C0"/>
              </a:buClr>
            </a:pPr>
            <a:r>
              <a:rPr lang="cs-CZ" dirty="0">
                <a:solidFill>
                  <a:schemeClr val="tx2">
                    <a:lumMod val="85000"/>
                    <a:lumOff val="15000"/>
                  </a:schemeClr>
                </a:solidFill>
              </a:rPr>
              <a:t>Velikost obce/města podle počtu obyvatel, ve kterém je projekt realizován </a:t>
            </a:r>
            <a:endParaRPr lang="cs-CZ" dirty="0" smtClean="0">
              <a:solidFill>
                <a:schemeClr val="tx2">
                  <a:lumMod val="85000"/>
                  <a:lumOff val="15000"/>
                </a:schemeClr>
              </a:solidFill>
            </a:endParaRPr>
          </a:p>
          <a:p>
            <a:pPr>
              <a:buClr>
                <a:srgbClr val="0070C0"/>
              </a:buClr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Výše způsobilých výdajů na projektu ke dni podání žádosti o podporu</a:t>
            </a:r>
          </a:p>
          <a:p>
            <a:pPr>
              <a:buClr>
                <a:srgbClr val="0070C0"/>
              </a:buClr>
            </a:pPr>
            <a:r>
              <a:rPr lang="cs-CZ" dirty="0"/>
              <a:t>Maximální okamžitá kapacita služeb a sociální práce v podpořeném zařízení 	</a:t>
            </a:r>
          </a:p>
          <a:p>
            <a:pPr>
              <a:buClr>
                <a:srgbClr val="0070C0"/>
              </a:buClr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Publicita </a:t>
            </a:r>
            <a:r>
              <a:rPr lang="cs-CZ" dirty="0">
                <a:solidFill>
                  <a:schemeClr val="tx2">
                    <a:lumMod val="85000"/>
                    <a:lumOff val="15000"/>
                  </a:schemeClr>
                </a:solidFill>
              </a:rPr>
              <a:t>SCLLD a MAS Střední Haná (regionální tiskoviny, místní tiskoviny, web žadatele)</a:t>
            </a:r>
          </a:p>
          <a:p>
            <a:endParaRPr lang="cs-CZ" dirty="0" smtClean="0">
              <a:solidFill>
                <a:schemeClr val="tx2">
                  <a:lumMod val="85000"/>
                  <a:lumOff val="15000"/>
                </a:schemeClr>
              </a:solidFill>
            </a:endParaRPr>
          </a:p>
          <a:p>
            <a:pPr marL="0" indent="0">
              <a:buNone/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Maximální počet bodů: 50</a:t>
            </a:r>
          </a:p>
          <a:p>
            <a:pPr marL="0" indent="0">
              <a:buNone/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Minimální počet bodů pro splnění věcného hodnocení: 25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377364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77333" y="331404"/>
            <a:ext cx="8596668" cy="1062681"/>
          </a:xfrm>
        </p:spPr>
        <p:txBody>
          <a:bodyPr/>
          <a:lstStyle/>
          <a:p>
            <a:r>
              <a:rPr lang="cs-CZ" dirty="0" smtClean="0">
                <a:solidFill>
                  <a:srgbClr val="0070C0"/>
                </a:solidFill>
              </a:rPr>
              <a:t>Kritéria závěrečného ověření - společná</a:t>
            </a:r>
            <a:endParaRPr lang="cs-CZ" dirty="0">
              <a:solidFill>
                <a:srgbClr val="0070C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77333" y="1162051"/>
            <a:ext cx="9423107" cy="5406916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Provádí CRR do 21 PD</a:t>
            </a:r>
          </a:p>
          <a:p>
            <a:pPr marL="0" indent="0">
              <a:buNone/>
            </a:pPr>
            <a:endParaRPr lang="cs-CZ" b="1" dirty="0" smtClean="0">
              <a:solidFill>
                <a:schemeClr val="tx2">
                  <a:lumMod val="85000"/>
                  <a:lumOff val="15000"/>
                </a:schemeClr>
              </a:solidFill>
            </a:endParaRPr>
          </a:p>
          <a:p>
            <a:pPr marL="0" indent="0">
              <a:buNone/>
            </a:pPr>
            <a:r>
              <a:rPr lang="cs-CZ" b="1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Nenapravitelná kritéria</a:t>
            </a: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:</a:t>
            </a:r>
          </a:p>
          <a:p>
            <a:pPr marL="0" indent="0">
              <a:buNone/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- Žádost o podporu je podána v předepsané formě</a:t>
            </a:r>
          </a:p>
          <a:p>
            <a:pPr marL="0" indent="0">
              <a:buNone/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- Jsou doloženy všechny povinné přílohy a obsahově splňují náležitosti požadované v dokumentaci k výzvě ŘO </a:t>
            </a:r>
          </a:p>
          <a:p>
            <a:pPr marL="0" indent="0">
              <a:buNone/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- Projekt je v souladu s pravidly veřejné podpory</a:t>
            </a:r>
          </a:p>
          <a:p>
            <a:pPr marL="0" indent="0">
              <a:buNone/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- </a:t>
            </a:r>
            <a:r>
              <a:rPr lang="cs-CZ" b="1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Výdaje na hlavní aktivity projektu odpovídají tržním cenám</a:t>
            </a:r>
          </a:p>
          <a:p>
            <a:pPr marL="0" indent="0">
              <a:buNone/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- Cílové </a:t>
            </a:r>
            <a:r>
              <a:rPr lang="cs-CZ" dirty="0">
                <a:solidFill>
                  <a:schemeClr val="tx2">
                    <a:lumMod val="85000"/>
                    <a:lumOff val="15000"/>
                  </a:schemeClr>
                </a:solidFill>
              </a:rPr>
              <a:t>hodnoty indikátorů odpovídají cílům projektu</a:t>
            </a:r>
          </a:p>
          <a:p>
            <a:pPr marL="0" indent="0">
              <a:buNone/>
            </a:pPr>
            <a:r>
              <a:rPr lang="cs-CZ" dirty="0">
                <a:solidFill>
                  <a:schemeClr val="tx2">
                    <a:lumMod val="85000"/>
                    <a:lumOff val="15000"/>
                  </a:schemeClr>
                </a:solidFill>
              </a:rPr>
              <a:t>- V projektu bylo ověřeno riziko dvojího financování</a:t>
            </a:r>
          </a:p>
          <a:p>
            <a:pPr marL="0" indent="0">
              <a:buNone/>
            </a:pPr>
            <a:r>
              <a:rPr lang="cs-CZ" dirty="0">
                <a:solidFill>
                  <a:schemeClr val="tx2">
                    <a:lumMod val="85000"/>
                    <a:lumOff val="15000"/>
                  </a:schemeClr>
                </a:solidFill>
              </a:rPr>
              <a:t>- </a:t>
            </a: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Minimálně </a:t>
            </a:r>
            <a:r>
              <a:rPr lang="cs-CZ" dirty="0">
                <a:solidFill>
                  <a:schemeClr val="tx2">
                    <a:lumMod val="85000"/>
                    <a:lumOff val="15000"/>
                  </a:schemeClr>
                </a:solidFill>
              </a:rPr>
              <a:t>85 % způsobilých výdajů projektu je zaměřeno na hlavní aktivity projektu</a:t>
            </a:r>
          </a:p>
          <a:p>
            <a:pPr marL="0" indent="0">
              <a:buNone/>
            </a:pPr>
            <a:r>
              <a:rPr lang="cs-CZ" dirty="0">
                <a:solidFill>
                  <a:schemeClr val="tx2">
                    <a:lumMod val="85000"/>
                    <a:lumOff val="15000"/>
                  </a:schemeClr>
                </a:solidFill>
              </a:rPr>
              <a:t>- </a:t>
            </a:r>
            <a:r>
              <a:rPr lang="cs-CZ" i="1" dirty="0">
                <a:solidFill>
                  <a:schemeClr val="tx2">
                    <a:lumMod val="85000"/>
                    <a:lumOff val="15000"/>
                  </a:schemeClr>
                </a:solidFill>
              </a:rPr>
              <a:t>V hodnocení </a:t>
            </a:r>
            <a:r>
              <a:rPr lang="cs-CZ" i="1" dirty="0" err="1">
                <a:solidFill>
                  <a:schemeClr val="tx2">
                    <a:lumMod val="85000"/>
                    <a:lumOff val="15000"/>
                  </a:schemeClr>
                </a:solidFill>
              </a:rPr>
              <a:t>eCBA</a:t>
            </a:r>
            <a:r>
              <a:rPr lang="cs-CZ" i="1" dirty="0">
                <a:solidFill>
                  <a:schemeClr val="tx2">
                    <a:lumMod val="85000"/>
                    <a:lumOff val="15000"/>
                  </a:schemeClr>
                </a:solidFill>
              </a:rPr>
              <a:t>/finanční analýze projektu dosáhne minimálně stanovené hodnoty ukazatelů</a:t>
            </a:r>
          </a:p>
          <a:p>
            <a:pPr marL="0" indent="0">
              <a:buNone/>
            </a:pPr>
            <a:endParaRPr lang="cs-CZ" dirty="0">
              <a:solidFill>
                <a:schemeClr val="tx2">
                  <a:lumMod val="85000"/>
                  <a:lumOff val="15000"/>
                </a:schemeClr>
              </a:solidFill>
            </a:endParaRPr>
          </a:p>
          <a:p>
            <a:pPr marL="0" indent="0" algn="just">
              <a:buNone/>
            </a:pPr>
            <a:r>
              <a:rPr lang="cs-CZ" dirty="0">
                <a:solidFill>
                  <a:schemeClr val="tx2">
                    <a:lumMod val="85000"/>
                    <a:lumOff val="15000"/>
                  </a:schemeClr>
                </a:solidFill>
              </a:rPr>
              <a:t>Pro projekty s celkovými způsobilými výdaji nižšími než 5.mil Kč´- Kritérium závěrečného ověření způsobilosti projektu ,,v hodnocení </a:t>
            </a:r>
            <a:r>
              <a:rPr lang="cs-CZ" dirty="0" err="1">
                <a:solidFill>
                  <a:schemeClr val="tx2">
                    <a:lumMod val="85000"/>
                    <a:lumOff val="15000"/>
                  </a:schemeClr>
                </a:solidFill>
              </a:rPr>
              <a:t>eCBA</a:t>
            </a:r>
            <a:r>
              <a:rPr lang="cs-CZ" dirty="0">
                <a:solidFill>
                  <a:schemeClr val="tx2">
                    <a:lumMod val="85000"/>
                    <a:lumOff val="15000"/>
                  </a:schemeClr>
                </a:solidFill>
              </a:rPr>
              <a:t> projekt dosáhne minimálně hodnoty ukazatelů, stanovené ve výzvě,, je pro tyto projekty nerelevantní.</a:t>
            </a:r>
          </a:p>
          <a:p>
            <a:pPr marL="0" indent="0">
              <a:buNone/>
            </a:pPr>
            <a:endParaRPr lang="cs-CZ" b="1" dirty="0">
              <a:solidFill>
                <a:schemeClr val="tx2">
                  <a:lumMod val="85000"/>
                  <a:lumOff val="1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15520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01134" y="688375"/>
            <a:ext cx="8596668" cy="54482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3200" dirty="0">
                <a:solidFill>
                  <a:srgbClr val="0070C0"/>
                </a:solidFill>
              </a:rPr>
              <a:t>Kritéria závěrečného ověření</a:t>
            </a:r>
            <a:endParaRPr lang="cs-CZ" sz="3200" b="1" dirty="0" smtClean="0">
              <a:solidFill>
                <a:schemeClr val="tx2">
                  <a:lumMod val="85000"/>
                  <a:lumOff val="15000"/>
                </a:schemeClr>
              </a:solidFill>
            </a:endParaRPr>
          </a:p>
          <a:p>
            <a:pPr marL="0" indent="0">
              <a:buNone/>
            </a:pPr>
            <a:endParaRPr lang="cs-CZ" b="1" dirty="0">
              <a:solidFill>
                <a:schemeClr val="tx2">
                  <a:lumMod val="85000"/>
                  <a:lumOff val="15000"/>
                </a:schemeClr>
              </a:solidFill>
            </a:endParaRPr>
          </a:p>
          <a:p>
            <a:pPr marL="0" indent="0">
              <a:buNone/>
            </a:pPr>
            <a:r>
              <a:rPr lang="cs-CZ" b="1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Aktivita Rozvoj Sociálních služeb</a:t>
            </a:r>
          </a:p>
          <a:p>
            <a:pPr marL="0" indent="0">
              <a:buNone/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- Poskytované služby jsou uvedené v zákoně o sociálních službách</a:t>
            </a:r>
          </a:p>
          <a:p>
            <a:pPr marL="0" indent="0">
              <a:buNone/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- Projekt není cílen na poskytování sociálních služeb seniorům jako výhradní nebo jediné cílové skupině.</a:t>
            </a:r>
          </a:p>
          <a:p>
            <a:pPr marL="0" indent="0">
              <a:buNone/>
            </a:pPr>
            <a:endParaRPr lang="cs-CZ" dirty="0">
              <a:solidFill>
                <a:schemeClr val="tx2">
                  <a:lumMod val="85000"/>
                  <a:lumOff val="15000"/>
                </a:schemeClr>
              </a:solidFill>
            </a:endParaRPr>
          </a:p>
          <a:p>
            <a:pPr marL="0" indent="0">
              <a:buNone/>
            </a:pPr>
            <a:r>
              <a:rPr lang="cs-CZ" b="1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Aktivita Rozvoj komunitních center</a:t>
            </a:r>
          </a:p>
          <a:p>
            <a:pPr marL="0" indent="0">
              <a:buNone/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- Projekt není cílen k seniorům jako výhradní nebo jediné cílové skupině.</a:t>
            </a:r>
          </a:p>
          <a:p>
            <a:pPr marL="0" indent="0">
              <a:buNone/>
            </a:pPr>
            <a:endParaRPr lang="cs-CZ" dirty="0" smtClean="0">
              <a:solidFill>
                <a:schemeClr val="tx2">
                  <a:lumMod val="85000"/>
                  <a:lumOff val="1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07912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77334" y="239844"/>
            <a:ext cx="8596668" cy="979357"/>
          </a:xfrm>
        </p:spPr>
        <p:txBody>
          <a:bodyPr/>
          <a:lstStyle/>
          <a:p>
            <a:r>
              <a:rPr lang="cs-CZ" dirty="0" smtClean="0">
                <a:solidFill>
                  <a:srgbClr val="0070C0"/>
                </a:solidFill>
              </a:rPr>
              <a:t>Indikátory</a:t>
            </a:r>
            <a:endParaRPr lang="cs-CZ" dirty="0">
              <a:solidFill>
                <a:srgbClr val="0070C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77334" y="1066801"/>
            <a:ext cx="9191880" cy="5729452"/>
          </a:xfrm>
        </p:spPr>
        <p:txBody>
          <a:bodyPr>
            <a:normAutofit/>
          </a:bodyPr>
          <a:lstStyle/>
          <a:p>
            <a:pPr>
              <a:buClr>
                <a:srgbClr val="0070C0"/>
              </a:buClr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Ukazatele, nástroje pro měření dosažených efektů aktivit projektu</a:t>
            </a:r>
          </a:p>
          <a:p>
            <a:pPr marL="0" indent="0">
              <a:buNone/>
            </a:pPr>
            <a:r>
              <a:rPr lang="cs-CZ" b="1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Indikátory výstupu </a:t>
            </a: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– závazné indikátory</a:t>
            </a:r>
          </a:p>
          <a:p>
            <a:pPr marL="0" indent="0">
              <a:buNone/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Povinnost stanovit v žádosti cílovou hodnotu indikátoru včetně popisu způsobu stanovení této hodnoty</a:t>
            </a:r>
          </a:p>
          <a:p>
            <a:pPr marL="0" indent="0">
              <a:buNone/>
            </a:pPr>
            <a:endParaRPr lang="cs-CZ" dirty="0" smtClean="0">
              <a:solidFill>
                <a:schemeClr val="tx2">
                  <a:lumMod val="85000"/>
                  <a:lumOff val="15000"/>
                </a:schemeClr>
              </a:solidFill>
            </a:endParaRPr>
          </a:p>
          <a:p>
            <a:pPr marL="0" indent="0">
              <a:buNone/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5 54 01 Počet podpořených zázemí pro služby a sociální práce</a:t>
            </a:r>
          </a:p>
          <a:p>
            <a:pPr marL="0" indent="0">
              <a:buNone/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5 54 02 Počet poskytovaných druhů sociální práce</a:t>
            </a:r>
          </a:p>
          <a:p>
            <a:pPr marL="0" indent="0">
              <a:buNone/>
            </a:pPr>
            <a:endParaRPr lang="cs-CZ" b="1" dirty="0" smtClean="0">
              <a:solidFill>
                <a:schemeClr val="tx2">
                  <a:lumMod val="85000"/>
                  <a:lumOff val="15000"/>
                </a:schemeClr>
              </a:solidFill>
            </a:endParaRPr>
          </a:p>
          <a:p>
            <a:pPr marL="0" indent="0">
              <a:buNone/>
            </a:pPr>
            <a:r>
              <a:rPr lang="cs-CZ" b="1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Indikátory výsledku </a:t>
            </a: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– povinný k naplnění ke konci realizace</a:t>
            </a:r>
          </a:p>
          <a:p>
            <a:pPr marL="0" indent="0">
              <a:buNone/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6 </a:t>
            </a:r>
            <a:r>
              <a:rPr lang="cs-CZ" dirty="0">
                <a:solidFill>
                  <a:schemeClr val="tx2">
                    <a:lumMod val="85000"/>
                    <a:lumOff val="15000"/>
                  </a:schemeClr>
                </a:solidFill>
              </a:rPr>
              <a:t>75 10 Kapacita služeb a sociální práce</a:t>
            </a:r>
          </a:p>
          <a:p>
            <a:pPr marL="0" indent="0">
              <a:buNone/>
            </a:pPr>
            <a:endParaRPr lang="cs-CZ" dirty="0" smtClean="0">
              <a:solidFill>
                <a:schemeClr val="tx2">
                  <a:lumMod val="85000"/>
                  <a:lumOff val="15000"/>
                </a:schemeClr>
              </a:solidFill>
            </a:endParaRPr>
          </a:p>
          <a:p>
            <a:pPr marL="0" indent="0">
              <a:buNone/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Plánované výsledky projektu je nutné stručně popsat do textového pole s názvem ,,Co je cílem projektu,, na záložce Popis projektu.</a:t>
            </a:r>
            <a:endParaRPr lang="cs-CZ" dirty="0">
              <a:solidFill>
                <a:schemeClr val="tx2">
                  <a:lumMod val="85000"/>
                  <a:lumOff val="1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01076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77334" y="257898"/>
            <a:ext cx="8596668" cy="1320800"/>
          </a:xfrm>
        </p:spPr>
        <p:txBody>
          <a:bodyPr/>
          <a:lstStyle/>
          <a:p>
            <a:r>
              <a:rPr lang="cs-CZ" dirty="0" smtClean="0">
                <a:solidFill>
                  <a:srgbClr val="0070C0"/>
                </a:solidFill>
              </a:rPr>
              <a:t>Povinná publicita</a:t>
            </a:r>
            <a:endParaRPr lang="cs-CZ" dirty="0">
              <a:solidFill>
                <a:srgbClr val="0070C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77334" y="1200150"/>
            <a:ext cx="8596668" cy="478501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b="1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Po vydání právního aktu v průběhu realizace:</a:t>
            </a:r>
          </a:p>
          <a:p>
            <a:pPr marL="0" indent="0" algn="just">
              <a:buNone/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- </a:t>
            </a:r>
            <a:r>
              <a:rPr lang="cs-CZ" b="1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internetové stránky </a:t>
            </a: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– zveřejnění stručného popisu projektu, jeho cíle, výsledky a informaci, že je na projekt poskytována finanční podpora z EU. Na internetových stránkách musí být umístěna loga EU a MMR ČR (viz. Kap. 13.3 Obecných pravidel)</a:t>
            </a:r>
          </a:p>
          <a:p>
            <a:pPr marL="0" indent="0">
              <a:buNone/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- příjemce umístí po zahájení realizace projektu na viditelném místě v místě realizace projektu </a:t>
            </a:r>
            <a:r>
              <a:rPr lang="cs-CZ" b="1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plakát</a:t>
            </a: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 o minimální velikosti A3 (lze použít na výšku i na šířku). Na plakátu musí být uveden název projektu, hlavní cíl projektu a věta: Projekt </a:t>
            </a:r>
            <a:r>
              <a:rPr lang="cs-CZ" dirty="0">
                <a:solidFill>
                  <a:schemeClr val="tx2">
                    <a:lumMod val="85000"/>
                    <a:lumOff val="15000"/>
                  </a:schemeClr>
                </a:solidFill>
              </a:rPr>
              <a:t>&lt;název projektu&gt; je spolufinancován Evropskou unií. </a:t>
            </a:r>
          </a:p>
          <a:p>
            <a:pPr marL="0" indent="0">
              <a:buNone/>
            </a:pPr>
            <a:endParaRPr lang="cs-CZ" dirty="0">
              <a:solidFill>
                <a:schemeClr val="tx2">
                  <a:lumMod val="85000"/>
                  <a:lumOff val="15000"/>
                </a:schemeClr>
              </a:solidFill>
            </a:endParaRPr>
          </a:p>
          <a:p>
            <a:pPr marL="0" indent="0" algn="just">
              <a:buNone/>
            </a:pPr>
            <a:r>
              <a:rPr lang="cs-CZ" dirty="0">
                <a:solidFill>
                  <a:schemeClr val="tx2">
                    <a:lumMod val="85000"/>
                    <a:lumOff val="15000"/>
                  </a:schemeClr>
                </a:solidFill>
              </a:rPr>
              <a:t>Příjemce popisuje realizované formy publicity ve Zprávě o realizaci. Pro ověření publicity dokládá příjemce jako přílohu Zprávy o realizace fotografie realizované publicity a </a:t>
            </a:r>
            <a:r>
              <a:rPr lang="cs-CZ" dirty="0" err="1">
                <a:solidFill>
                  <a:schemeClr val="tx2">
                    <a:lumMod val="85000"/>
                    <a:lumOff val="15000"/>
                  </a:schemeClr>
                </a:solidFill>
              </a:rPr>
              <a:t>screenshot</a:t>
            </a:r>
            <a:r>
              <a:rPr lang="cs-CZ" dirty="0">
                <a:solidFill>
                  <a:schemeClr val="tx2">
                    <a:lumMod val="85000"/>
                    <a:lumOff val="15000"/>
                  </a:schemeClr>
                </a:solidFill>
              </a:rPr>
              <a:t> webových stránek. </a:t>
            </a:r>
            <a:endParaRPr lang="cs-CZ" dirty="0">
              <a:solidFill>
                <a:schemeClr val="tx2">
                  <a:lumMod val="85000"/>
                  <a:lumOff val="15000"/>
                </a:schemeClr>
              </a:solidFill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095687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3762" y="304800"/>
            <a:ext cx="8596668" cy="1320800"/>
          </a:xfrm>
        </p:spPr>
        <p:txBody>
          <a:bodyPr/>
          <a:lstStyle/>
          <a:p>
            <a:r>
              <a:rPr lang="cs-CZ" dirty="0" smtClean="0">
                <a:solidFill>
                  <a:srgbClr val="0070C0"/>
                </a:solidFill>
              </a:rPr>
              <a:t>Webová</a:t>
            </a:r>
            <a:r>
              <a:rPr lang="cs-CZ" dirty="0" smtClean="0"/>
              <a:t> </a:t>
            </a:r>
            <a:r>
              <a:rPr lang="cs-CZ" dirty="0" smtClean="0">
                <a:solidFill>
                  <a:srgbClr val="0070C0"/>
                </a:solidFill>
              </a:rPr>
              <a:t>aplikace IS KP14+</a:t>
            </a:r>
            <a:endParaRPr lang="cs-CZ" dirty="0">
              <a:solidFill>
                <a:srgbClr val="0070C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77334" y="1128694"/>
            <a:ext cx="8596668" cy="5408740"/>
          </a:xfrm>
        </p:spPr>
        <p:txBody>
          <a:bodyPr>
            <a:normAutofit/>
          </a:bodyPr>
          <a:lstStyle/>
          <a:p>
            <a:pPr>
              <a:buClr>
                <a:srgbClr val="0070C0"/>
              </a:buClr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Webová aplikace pro žadatele o podporu z Evropských strukturálních a investičních fondů (ESIF) v období 2014-2020: </a:t>
            </a:r>
            <a:r>
              <a:rPr lang="cs-CZ" dirty="0" smtClean="0">
                <a:hlinkClick r:id="rId2"/>
              </a:rPr>
              <a:t>https://mseu.mssf.cz/</a:t>
            </a:r>
            <a:endParaRPr lang="cs-CZ" dirty="0" smtClean="0"/>
          </a:p>
          <a:p>
            <a:pPr>
              <a:buClr>
                <a:srgbClr val="0070C0"/>
              </a:buClr>
            </a:pPr>
            <a:endParaRPr lang="cs-CZ" dirty="0"/>
          </a:p>
          <a:p>
            <a:pPr marL="0" indent="0">
              <a:buClr>
                <a:srgbClr val="0070C0"/>
              </a:buClr>
              <a:buNone/>
            </a:pPr>
            <a:r>
              <a:rPr lang="cs-CZ" sz="3600" dirty="0">
                <a:solidFill>
                  <a:srgbClr val="0070C0"/>
                </a:solidFill>
              </a:rPr>
              <a:t>HW a SW </a:t>
            </a:r>
            <a:r>
              <a:rPr lang="cs-CZ" sz="3600" dirty="0" smtClean="0">
                <a:solidFill>
                  <a:srgbClr val="0070C0"/>
                </a:solidFill>
              </a:rPr>
              <a:t>požadavky</a:t>
            </a:r>
            <a:endParaRPr lang="cs-CZ" sz="3600" dirty="0" smtClean="0"/>
          </a:p>
          <a:p>
            <a:pPr algn="just">
              <a:buClr>
                <a:srgbClr val="0070C0"/>
              </a:buClr>
            </a:pPr>
            <a:r>
              <a:rPr lang="cs-CZ" dirty="0">
                <a:solidFill>
                  <a:schemeClr val="tx2">
                    <a:lumMod val="85000"/>
                    <a:lumOff val="15000"/>
                  </a:schemeClr>
                </a:solidFill>
              </a:rPr>
              <a:t>Pro bezproblémový chod doporučujeme nejnovější verzi prohlížeče INTERNET EXPLORER</a:t>
            </a: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.</a:t>
            </a:r>
          </a:p>
          <a:p>
            <a:pPr algn="just">
              <a:buClr>
                <a:srgbClr val="0070C0"/>
              </a:buClr>
            </a:pPr>
            <a:r>
              <a:rPr lang="cs-CZ" dirty="0">
                <a:solidFill>
                  <a:schemeClr val="tx2">
                    <a:lumMod val="85000"/>
                    <a:lumOff val="15000"/>
                  </a:schemeClr>
                </a:solidFill>
              </a:rPr>
              <a:t>K podepsání úloh je vyžadován kvalifikovaný elektronický podpis. Aby bylo možné úlohy podepsat, je nutné mít na počítači nainstalovanou aplikaci MS </a:t>
            </a:r>
            <a:r>
              <a:rPr lang="cs-CZ" dirty="0" err="1">
                <a:solidFill>
                  <a:schemeClr val="tx2">
                    <a:lumMod val="85000"/>
                    <a:lumOff val="15000"/>
                  </a:schemeClr>
                </a:solidFill>
              </a:rPr>
              <a:t>Silverlight</a:t>
            </a:r>
            <a:r>
              <a:rPr lang="cs-CZ" dirty="0">
                <a:solidFill>
                  <a:schemeClr val="tx2">
                    <a:lumMod val="85000"/>
                    <a:lumOff val="15000"/>
                  </a:schemeClr>
                </a:solidFill>
              </a:rPr>
              <a:t> a balíček </a:t>
            </a:r>
            <a:r>
              <a:rPr lang="cs-CZ" dirty="0" err="1">
                <a:solidFill>
                  <a:schemeClr val="tx2">
                    <a:lumMod val="85000"/>
                    <a:lumOff val="15000"/>
                  </a:schemeClr>
                </a:solidFill>
              </a:rPr>
              <a:t>TescoSW</a:t>
            </a:r>
            <a:r>
              <a:rPr lang="cs-CZ" dirty="0">
                <a:solidFill>
                  <a:schemeClr val="tx2">
                    <a:lumMod val="85000"/>
                    <a:lumOff val="15000"/>
                  </a:schemeClr>
                </a:solidFill>
              </a:rPr>
              <a:t> </a:t>
            </a:r>
            <a:r>
              <a:rPr lang="cs-CZ" dirty="0" err="1">
                <a:solidFill>
                  <a:schemeClr val="tx2">
                    <a:lumMod val="85000"/>
                    <a:lumOff val="15000"/>
                  </a:schemeClr>
                </a:solidFill>
              </a:rPr>
              <a:t>Elevated</a:t>
            </a:r>
            <a:r>
              <a:rPr lang="cs-CZ" dirty="0">
                <a:solidFill>
                  <a:schemeClr val="tx2">
                    <a:lumMod val="85000"/>
                    <a:lumOff val="15000"/>
                  </a:schemeClr>
                </a:solidFill>
              </a:rPr>
              <a:t> </a:t>
            </a:r>
            <a:r>
              <a:rPr lang="cs-CZ" dirty="0" err="1">
                <a:solidFill>
                  <a:schemeClr val="tx2">
                    <a:lumMod val="85000"/>
                    <a:lumOff val="15000"/>
                  </a:schemeClr>
                </a:solidFill>
              </a:rPr>
              <a:t>TrustTool</a:t>
            </a:r>
            <a:r>
              <a:rPr lang="cs-CZ" dirty="0">
                <a:solidFill>
                  <a:schemeClr val="tx2">
                    <a:lumMod val="85000"/>
                    <a:lumOff val="15000"/>
                  </a:schemeClr>
                </a:solidFill>
              </a:rPr>
              <a:t>, který slouží pro přístup k podpisovým certifikátům</a:t>
            </a: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.</a:t>
            </a:r>
            <a:endParaRPr lang="cs-CZ" dirty="0">
              <a:solidFill>
                <a:schemeClr val="tx2">
                  <a:lumMod val="85000"/>
                  <a:lumOff val="15000"/>
                </a:schemeClr>
              </a:solidFill>
            </a:endParaRPr>
          </a:p>
          <a:p>
            <a:pPr algn="just">
              <a:buClr>
                <a:srgbClr val="0070C0"/>
              </a:buClr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Instalační </a:t>
            </a:r>
            <a:r>
              <a:rPr lang="cs-CZ" dirty="0">
                <a:solidFill>
                  <a:schemeClr val="tx2">
                    <a:lumMod val="85000"/>
                    <a:lumOff val="15000"/>
                  </a:schemeClr>
                </a:solidFill>
              </a:rPr>
              <a:t>balíček </a:t>
            </a:r>
            <a:r>
              <a:rPr lang="cs-CZ" dirty="0" err="1">
                <a:solidFill>
                  <a:schemeClr val="tx2">
                    <a:lumMod val="85000"/>
                    <a:lumOff val="15000"/>
                  </a:schemeClr>
                </a:solidFill>
              </a:rPr>
              <a:t>TescoSW</a:t>
            </a:r>
            <a:r>
              <a:rPr lang="cs-CZ" dirty="0">
                <a:solidFill>
                  <a:schemeClr val="tx2">
                    <a:lumMod val="85000"/>
                    <a:lumOff val="15000"/>
                  </a:schemeClr>
                </a:solidFill>
              </a:rPr>
              <a:t> </a:t>
            </a:r>
            <a:r>
              <a:rPr lang="cs-CZ" dirty="0" err="1">
                <a:solidFill>
                  <a:schemeClr val="tx2">
                    <a:lumMod val="85000"/>
                    <a:lumOff val="15000"/>
                  </a:schemeClr>
                </a:solidFill>
              </a:rPr>
              <a:t>Elevated</a:t>
            </a:r>
            <a:r>
              <a:rPr lang="cs-CZ" dirty="0">
                <a:solidFill>
                  <a:schemeClr val="tx2">
                    <a:lumMod val="85000"/>
                    <a:lumOff val="15000"/>
                  </a:schemeClr>
                </a:solidFill>
              </a:rPr>
              <a:t> </a:t>
            </a:r>
            <a:r>
              <a:rPr lang="cs-CZ" dirty="0" err="1">
                <a:solidFill>
                  <a:schemeClr val="tx2">
                    <a:lumMod val="85000"/>
                    <a:lumOff val="15000"/>
                  </a:schemeClr>
                </a:solidFill>
              </a:rPr>
              <a:t>TrustTool</a:t>
            </a:r>
            <a:r>
              <a:rPr lang="cs-CZ" dirty="0">
                <a:solidFill>
                  <a:schemeClr val="tx2">
                    <a:lumMod val="85000"/>
                    <a:lumOff val="15000"/>
                  </a:schemeClr>
                </a:solidFill>
              </a:rPr>
              <a:t> naleznete v MS2014+ na záložce HW a SW požadavky</a:t>
            </a:r>
          </a:p>
          <a:p>
            <a:pPr algn="just">
              <a:buClr>
                <a:srgbClr val="0070C0"/>
              </a:buClr>
            </a:pPr>
            <a:r>
              <a:rPr lang="cs-CZ" dirty="0">
                <a:solidFill>
                  <a:schemeClr val="tx2">
                    <a:lumMod val="85000"/>
                    <a:lumOff val="15000"/>
                  </a:schemeClr>
                </a:solidFill>
              </a:rPr>
              <a:t>Na záložce ,,FAQ,, (podzáložka ,,FAQ elektronický podpis,,) jsou k dispozici principy práce s </a:t>
            </a: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certifikáty - příručka</a:t>
            </a:r>
            <a:r>
              <a:rPr lang="cs-CZ" dirty="0">
                <a:solidFill>
                  <a:schemeClr val="tx2">
                    <a:lumMod val="85000"/>
                    <a:lumOff val="15000"/>
                  </a:schemeClr>
                </a:solidFill>
              </a:rPr>
              <a:t>: </a:t>
            </a:r>
            <a:r>
              <a:rPr lang="cs-CZ" b="1" dirty="0">
                <a:solidFill>
                  <a:schemeClr val="tx2">
                    <a:lumMod val="85000"/>
                    <a:lumOff val="15000"/>
                  </a:schemeClr>
                </a:solidFill>
              </a:rPr>
              <a:t>Uživatelská příručka ISKP14+</a:t>
            </a:r>
          </a:p>
          <a:p>
            <a:pPr>
              <a:buClr>
                <a:srgbClr val="0070C0"/>
              </a:buClr>
            </a:pPr>
            <a:endParaRPr lang="cs-CZ" dirty="0"/>
          </a:p>
          <a:p>
            <a:pPr>
              <a:buClr>
                <a:srgbClr val="0070C0"/>
              </a:buClr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458872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77334" y="182366"/>
            <a:ext cx="8596668" cy="787400"/>
          </a:xfrm>
        </p:spPr>
        <p:txBody>
          <a:bodyPr/>
          <a:lstStyle/>
          <a:p>
            <a:r>
              <a:rPr lang="cs-CZ" dirty="0" smtClean="0">
                <a:solidFill>
                  <a:srgbClr val="0070C0"/>
                </a:solidFill>
              </a:rPr>
              <a:t>Prostřednictvím IS KP14+ probíhá podání </a:t>
            </a:r>
            <a:endParaRPr lang="cs-CZ" dirty="0">
              <a:solidFill>
                <a:srgbClr val="0070C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77334" y="969766"/>
            <a:ext cx="8596668" cy="3880773"/>
          </a:xfrm>
        </p:spPr>
        <p:txBody>
          <a:bodyPr/>
          <a:lstStyle/>
          <a:p>
            <a:pPr>
              <a:buClr>
                <a:srgbClr val="0070C0"/>
              </a:buClr>
            </a:pPr>
            <a:r>
              <a:rPr lang="cs-CZ" b="1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Žádost o podporu (včetně všech příloh)</a:t>
            </a:r>
          </a:p>
          <a:p>
            <a:pPr>
              <a:buClr>
                <a:srgbClr val="0070C0"/>
              </a:buClr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Žádost o platbu - průběžná, závěrečná</a:t>
            </a:r>
          </a:p>
          <a:p>
            <a:pPr>
              <a:buClr>
                <a:srgbClr val="0070C0"/>
              </a:buClr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Zpráva o realizaci – průběžná, závěrečná (</a:t>
            </a:r>
            <a:r>
              <a:rPr lang="cs-CZ" dirty="0" err="1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ZoR</a:t>
            </a: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 se v IS KP14+ zobrazí po schválení právního aktu, depeše s upozorněním na blížící se termín podání)</a:t>
            </a:r>
          </a:p>
          <a:p>
            <a:pPr>
              <a:buClr>
                <a:srgbClr val="0070C0"/>
              </a:buClr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Žádost o změnu – ze strany příjemce i ze strany CRR (ŘO)</a:t>
            </a:r>
          </a:p>
          <a:p>
            <a:pPr>
              <a:buClr>
                <a:srgbClr val="0070C0"/>
              </a:buClr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Zprávy o udržitelnosti projektu – za každý rok – průběžná i závěrečná</a:t>
            </a:r>
          </a:p>
          <a:p>
            <a:pPr>
              <a:buClr>
                <a:srgbClr val="0070C0"/>
              </a:buClr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Veškeré komunikace mezi žadatelem a CRR - formou depeší v systému IS KP14+</a:t>
            </a:r>
          </a:p>
          <a:p>
            <a:pPr>
              <a:buClr>
                <a:srgbClr val="0070C0"/>
              </a:buClr>
            </a:pPr>
            <a:endParaRPr lang="cs-CZ" dirty="0">
              <a:solidFill>
                <a:schemeClr val="tx2">
                  <a:lumMod val="85000"/>
                  <a:lumOff val="15000"/>
                </a:schemeClr>
              </a:solidFill>
            </a:endParaRPr>
          </a:p>
          <a:p>
            <a:pPr>
              <a:buClr>
                <a:srgbClr val="0070C0"/>
              </a:buClr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Podání všech úloh je pouze elektronické prostřednictvím IS KP14+!</a:t>
            </a:r>
            <a:endParaRPr lang="cs-CZ" dirty="0">
              <a:solidFill>
                <a:schemeClr val="tx2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677334" y="5449768"/>
            <a:ext cx="996619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Pokud je některá povinná příloha žádosti o podporu pro žadatele nerelevantní, žadatel </a:t>
            </a:r>
          </a:p>
          <a:p>
            <a:r>
              <a:rPr lang="cs-CZ" b="1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nahraje jako přílohu dokument, ve kterém uvede zdůvodnění nedoložení povinné přílohy</a:t>
            </a:r>
            <a:r>
              <a:rPr lang="cs-CZ" dirty="0" smtClean="0">
                <a:solidFill>
                  <a:schemeClr val="tx2">
                    <a:lumMod val="75000"/>
                    <a:lumOff val="25000"/>
                  </a:schemeClr>
                </a:solidFill>
              </a:rPr>
              <a:t>.</a:t>
            </a:r>
            <a:endParaRPr lang="cs-CZ" dirty="0">
              <a:solidFill>
                <a:schemeClr val="tx2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11024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77334" y="0"/>
            <a:ext cx="8596668" cy="1320800"/>
          </a:xfrm>
        </p:spPr>
        <p:txBody>
          <a:bodyPr/>
          <a:lstStyle/>
          <a:p>
            <a:r>
              <a:rPr lang="cs-CZ" dirty="0" err="1" smtClean="0">
                <a:solidFill>
                  <a:srgbClr val="0070C0"/>
                </a:solidFill>
              </a:rPr>
              <a:t>Info</a:t>
            </a:r>
            <a:r>
              <a:rPr lang="cs-CZ" dirty="0" smtClean="0">
                <a:solidFill>
                  <a:srgbClr val="0070C0"/>
                </a:solidFill>
              </a:rPr>
              <a:t> k IS KP14+</a:t>
            </a:r>
            <a:endParaRPr lang="cs-CZ" dirty="0">
              <a:solidFill>
                <a:srgbClr val="0070C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77334" y="660400"/>
            <a:ext cx="8596668" cy="5675586"/>
          </a:xfrm>
        </p:spPr>
        <p:txBody>
          <a:bodyPr>
            <a:noAutofit/>
          </a:bodyPr>
          <a:lstStyle/>
          <a:p>
            <a:pPr algn="just">
              <a:buClr>
                <a:srgbClr val="0070C0"/>
              </a:buClr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Žadatel by měl vždy přístup do portálu s rolí správce přístupů. Pouze s touto rolí lze přidávat/odebírat další uživatele (čtenář, editor, signatář, zmocněnec).</a:t>
            </a:r>
          </a:p>
          <a:p>
            <a:pPr algn="just">
              <a:buClr>
                <a:srgbClr val="0070C0"/>
              </a:buClr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K podepisování všech nebo určitých úloh je možné zmocnit jinou osobu plnou mocí, která se oskenovaná nahraje do IS KP14+.</a:t>
            </a:r>
          </a:p>
          <a:p>
            <a:pPr algn="just">
              <a:buClr>
                <a:srgbClr val="0070C0"/>
              </a:buClr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Informace o stavu projektu včetně výsledků hodnocení projektu se žadatel dozví pouze přes systém.</a:t>
            </a:r>
          </a:p>
          <a:p>
            <a:pPr algn="just">
              <a:buClr>
                <a:srgbClr val="0070C0"/>
              </a:buClr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Dokument Rozhodnutí o poskytnutí dotace bude příjemci zpřístupněn taktéž pouze přes systém.</a:t>
            </a:r>
          </a:p>
          <a:p>
            <a:pPr algn="just">
              <a:buClr>
                <a:srgbClr val="0070C0"/>
              </a:buClr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Komunikace s MAS a CRR po podání projektové žádosti bude probíhat pouze prostřednictvím depeší přes systém.</a:t>
            </a:r>
          </a:p>
          <a:p>
            <a:pPr algn="just">
              <a:buClr>
                <a:srgbClr val="0070C0"/>
              </a:buClr>
            </a:pPr>
            <a:r>
              <a:rPr lang="cs-CZ" dirty="0">
                <a:solidFill>
                  <a:schemeClr val="tx2">
                    <a:lumMod val="85000"/>
                    <a:lumOff val="15000"/>
                  </a:schemeClr>
                </a:solidFill>
              </a:rPr>
              <a:t>Doporučujeme si v IS KP14+ nastavit notifikace ne telefon nebo e-mail, kde budete informování o události/změně stavu projektu či o případných výzvách k doplnění/vysvětlení.</a:t>
            </a:r>
          </a:p>
          <a:p>
            <a:pPr algn="just">
              <a:buClr>
                <a:srgbClr val="0070C0"/>
              </a:buClr>
            </a:pPr>
            <a:r>
              <a:rPr lang="cs-CZ" dirty="0">
                <a:solidFill>
                  <a:schemeClr val="tx2">
                    <a:lumMod val="85000"/>
                    <a:lumOff val="15000"/>
                  </a:schemeClr>
                </a:solidFill>
              </a:rPr>
              <a:t>Depeše se považuje za doručenou dnem odeslání, nikoli dnem přečtení (možnost notifikace na e-mail či </a:t>
            </a:r>
            <a:r>
              <a:rPr lang="cs-CZ" dirty="0" err="1">
                <a:solidFill>
                  <a:schemeClr val="tx2">
                    <a:lumMod val="85000"/>
                    <a:lumOff val="15000"/>
                  </a:schemeClr>
                </a:solidFill>
              </a:rPr>
              <a:t>sms</a:t>
            </a: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)</a:t>
            </a:r>
            <a:endParaRPr lang="cs-CZ" dirty="0">
              <a:solidFill>
                <a:schemeClr val="tx2">
                  <a:lumMod val="85000"/>
                  <a:lumOff val="1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219701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0070C0"/>
                </a:solidFill>
              </a:rPr>
              <a:t>Elektronický podpis</a:t>
            </a:r>
            <a:endParaRPr lang="cs-CZ" dirty="0">
              <a:solidFill>
                <a:srgbClr val="0070C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77334" y="1754189"/>
            <a:ext cx="8596668" cy="3880773"/>
          </a:xfrm>
        </p:spPr>
        <p:txBody>
          <a:bodyPr/>
          <a:lstStyle/>
          <a:p>
            <a:pPr>
              <a:buClr>
                <a:srgbClr val="0070C0"/>
              </a:buClr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= kvalifikovaný certifikát</a:t>
            </a:r>
          </a:p>
          <a:p>
            <a:pPr>
              <a:buClr>
                <a:srgbClr val="0070C0"/>
              </a:buClr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Platnost 1 rok </a:t>
            </a:r>
          </a:p>
          <a:p>
            <a:pPr>
              <a:buClr>
                <a:srgbClr val="0070C0"/>
              </a:buClr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Poskytovatelé: </a:t>
            </a:r>
            <a:r>
              <a:rPr lang="cs-CZ" dirty="0" err="1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PostSignum</a:t>
            </a: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 České pošty (Czech Point), První certifikační autorita, </a:t>
            </a:r>
            <a:r>
              <a:rPr lang="cs-CZ" dirty="0" err="1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Eidentity</a:t>
            </a:r>
            <a:endParaRPr lang="cs-CZ" dirty="0" smtClean="0">
              <a:solidFill>
                <a:schemeClr val="tx2">
                  <a:lumMod val="85000"/>
                  <a:lumOff val="15000"/>
                </a:schemeClr>
              </a:solidFill>
            </a:endParaRP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480929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995386" y="2597911"/>
            <a:ext cx="8596668" cy="2144711"/>
          </a:xfrm>
        </p:spPr>
        <p:txBody>
          <a:bodyPr>
            <a:normAutofit/>
          </a:bodyPr>
          <a:lstStyle/>
          <a:p>
            <a:pPr marL="0" indent="0" algn="ctr">
              <a:buClr>
                <a:srgbClr val="0070C0"/>
              </a:buClr>
              <a:buNone/>
            </a:pPr>
            <a:r>
              <a:rPr lang="cs-CZ" sz="3600" dirty="0" smtClean="0">
                <a:solidFill>
                  <a:srgbClr val="0070C0"/>
                </a:solidFill>
              </a:rPr>
              <a:t>DĚKUJEME ZA POZORNOST</a:t>
            </a:r>
            <a:endParaRPr lang="cs-CZ" sz="3600" dirty="0">
              <a:solidFill>
                <a:srgbClr val="0070C0"/>
              </a:solidFill>
            </a:endParaRP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0079" y="5755208"/>
            <a:ext cx="6689124" cy="1102792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984" y="0"/>
            <a:ext cx="4120825" cy="13439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82649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Faseta">
  <a:themeElements>
    <a:clrScheme name="Vlastní 2">
      <a:dk1>
        <a:sysClr val="windowText" lastClr="000000"/>
      </a:dk1>
      <a:lt1>
        <a:sysClr val="window" lastClr="FFFFFF"/>
      </a:lt1>
      <a:dk2>
        <a:srgbClr val="000000"/>
      </a:dk2>
      <a:lt2>
        <a:srgbClr val="FFFFFF"/>
      </a:lt2>
      <a:accent1>
        <a:srgbClr val="00B0F0"/>
      </a:accent1>
      <a:accent2>
        <a:srgbClr val="4BACC6"/>
      </a:accent2>
      <a:accent3>
        <a:srgbClr val="FFFF00"/>
      </a:accent3>
      <a:accent4>
        <a:srgbClr val="92D050"/>
      </a:accent4>
      <a:accent5>
        <a:srgbClr val="FFFF00"/>
      </a:accent5>
      <a:accent6>
        <a:srgbClr val="00B0F0"/>
      </a:accent6>
      <a:hlink>
        <a:srgbClr val="548DD4"/>
      </a:hlink>
      <a:folHlink>
        <a:srgbClr val="548DD4"/>
      </a:folHlink>
    </a:clrScheme>
    <a:fontScheme name="Faseta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seta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Motiv Office">
  <a:themeElements>
    <a:clrScheme name="Kancelář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celář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sablonA</Template>
  <TotalTime>7162</TotalTime>
  <Words>2575</Words>
  <Application>Microsoft Office PowerPoint</Application>
  <PresentationFormat>Širokoúhlá obrazovka</PresentationFormat>
  <Paragraphs>270</Paragraphs>
  <Slides>30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7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30</vt:i4>
      </vt:variant>
    </vt:vector>
  </HeadingPairs>
  <TitlesOfParts>
    <vt:vector size="38" baseType="lpstr">
      <vt:lpstr>Arial</vt:lpstr>
      <vt:lpstr>Arial Black</vt:lpstr>
      <vt:lpstr>Calibri</vt:lpstr>
      <vt:lpstr>Times New Roman</vt:lpstr>
      <vt:lpstr>Trebuchet MS</vt:lpstr>
      <vt:lpstr>Wingdings</vt:lpstr>
      <vt:lpstr>Wingdings 3</vt:lpstr>
      <vt:lpstr>Faseta</vt:lpstr>
      <vt:lpstr>4. Výzva MAS Střední Haná IROP Rozvoj Sociálních služeb a rozvoj komunitních center č. výzvy: 211/06_16_072/CLLD_16_01_074</vt:lpstr>
      <vt:lpstr>Program semináře</vt:lpstr>
      <vt:lpstr>Základní informace k výzvě</vt:lpstr>
      <vt:lpstr>Oprávnění žadatelé:  Nestátní neziskové organizace, kraje, organizace zřizované a zakládané kraji, obce, organizace zřizované a zakládané obcemi, dobrovolné svazky obcí, organizace zřizované a zakládané dobrovolnými svazky obcí, organizační složky státu a jejich příspěvkové organizace, církve, církevní organizace.   Pro aktivitu komunitní centra: nejsou oprávněným žadatelem organizační složky státu a jejich příspěvkové organizace.  </vt:lpstr>
      <vt:lpstr>Další specifika výzvy</vt:lpstr>
      <vt:lpstr>Dokumenty závazné pro žadatele</vt:lpstr>
      <vt:lpstr>Podporované aktivity</vt:lpstr>
      <vt:lpstr>Podporované aktivity</vt:lpstr>
      <vt:lpstr>Hlavní způsobilé aktivity – Rozvoj Sociálních služeb</vt:lpstr>
      <vt:lpstr>Hlavní způsobilé aktivity – Rozvoj komunitních center</vt:lpstr>
      <vt:lpstr>Hlavní podporované Aktivity</vt:lpstr>
      <vt:lpstr>  Na vedlejší aktivity může být vynaloženo maximálně 15 % CZV</vt:lpstr>
      <vt:lpstr>Nezpůsobilé výdaje projektu </vt:lpstr>
      <vt:lpstr>Povinné přílohy </vt:lpstr>
      <vt:lpstr>UPOZORNĚNÍ PRO ŽADATELE</vt:lpstr>
      <vt:lpstr>Výběrová řízení </vt:lpstr>
      <vt:lpstr>PROCES HODNOCENÍ A VÝBĚRU PROJEKTŮ</vt:lpstr>
      <vt:lpstr>Kritéria hodnocení formálních náležitostí</vt:lpstr>
      <vt:lpstr>Kritéria hodnocení přijatelnosti</vt:lpstr>
      <vt:lpstr>Kritéria hodnocení - Věcné hodnocení – Aktivita Rozvoj Sociálních služeb</vt:lpstr>
      <vt:lpstr>Kritéria hodnocení- Věcné hodnocení – Aktivita Rozvoj Komunitních center</vt:lpstr>
      <vt:lpstr>Kritéria závěrečného ověření - společná</vt:lpstr>
      <vt:lpstr>Prezentace aplikace PowerPoint</vt:lpstr>
      <vt:lpstr>Indikátory</vt:lpstr>
      <vt:lpstr>Povinná publicita</vt:lpstr>
      <vt:lpstr>Webová aplikace IS KP14+</vt:lpstr>
      <vt:lpstr>Prostřednictvím IS KP14+ probíhá podání </vt:lpstr>
      <vt:lpstr>Info k IS KP14+</vt:lpstr>
      <vt:lpstr>Elektronický podpis</vt:lpstr>
      <vt:lpstr>Prezentace aplikace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Výzva MAS Střední Haná IROP Bezpečnost dopravy a cyklodopravy</dc:title>
  <dc:creator>Uživatel systému Windows</dc:creator>
  <cp:lastModifiedBy>Uživatel systému Windows</cp:lastModifiedBy>
  <cp:revision>124</cp:revision>
  <cp:lastPrinted>2019-05-13T09:02:24Z</cp:lastPrinted>
  <dcterms:created xsi:type="dcterms:W3CDTF">2018-05-24T08:13:44Z</dcterms:created>
  <dcterms:modified xsi:type="dcterms:W3CDTF">2019-05-14T10:44:39Z</dcterms:modified>
</cp:coreProperties>
</file>