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303" r:id="rId6"/>
    <p:sldId id="260" r:id="rId7"/>
    <p:sldId id="262" r:id="rId8"/>
    <p:sldId id="291" r:id="rId9"/>
    <p:sldId id="266" r:id="rId10"/>
    <p:sldId id="292" r:id="rId11"/>
    <p:sldId id="270" r:id="rId12"/>
    <p:sldId id="293" r:id="rId13"/>
    <p:sldId id="264" r:id="rId14"/>
    <p:sldId id="267" r:id="rId15"/>
    <p:sldId id="300" r:id="rId16"/>
    <p:sldId id="271" r:id="rId17"/>
    <p:sldId id="272" r:id="rId18"/>
    <p:sldId id="273" r:id="rId19"/>
    <p:sldId id="274" r:id="rId20"/>
    <p:sldId id="294" r:id="rId21"/>
    <p:sldId id="275" r:id="rId22"/>
    <p:sldId id="276" r:id="rId23"/>
    <p:sldId id="277" r:id="rId24"/>
    <p:sldId id="297" r:id="rId25"/>
    <p:sldId id="278" r:id="rId26"/>
    <p:sldId id="279" r:id="rId27"/>
    <p:sldId id="284" r:id="rId28"/>
    <p:sldId id="302" r:id="rId29"/>
    <p:sldId id="285" r:id="rId30"/>
    <p:sldId id="286" r:id="rId31"/>
    <p:sldId id="289" r:id="rId32"/>
    <p:sldId id="288" r:id="rId33"/>
    <p:sldId id="29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7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FFFF00">
                <a:alpha val="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2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solidFill>
                <a:srgbClr val="92D0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93270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1193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786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7/18/2018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490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6470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330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362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7/18/2018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503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7421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051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614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984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295402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2853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8631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49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72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7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50000"/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rgbClr val="52F42C">
                <a:alpha val="80000"/>
              </a:srgb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2">
                <a:lumMod val="50000"/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7/18/2018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846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irop.mmr.cz/cs/Vyzvy/Seznam/Vyzva-c-53-Udrzitelna-doprava-integrovane-projekty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irop.mmr.cz/IROP/media/SF/Microsites/IROP/V%c3%bdzvy/V%c3%bdzvy%20-%20SC/V%c3%bdzvy%20SC%201.1/Specificka-pravidla_SC1-2_CLLD_vyzva-53_v-1-1.pdf" TargetMode="External"/><Relationship Id="rId2" Type="http://schemas.openxmlformats.org/officeDocument/2006/relationships/hyperlink" Target="http://irop.mmr.cz/cs/Zadatele-a-prijemci/Dokumenty/Dokumenty/Obecna-Pravidla-pro-zadatele-a-prijemce/Obecna-Pravidla-pro-zadatele-a-prijemce-aktualne-p/Obecna-pravidla-pro-zadatele-a-prijemce-k-15-5-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masstrednihana.cz/aktualni-vyzvy/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mseu.mssf.cz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02267" y="960804"/>
            <a:ext cx="7766936" cy="2847036"/>
          </a:xfrm>
        </p:spPr>
        <p:txBody>
          <a:bodyPr/>
          <a:lstStyle/>
          <a:p>
            <a:pPr algn="ctr"/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1. Výzva MAS Střední Haná</a:t>
            </a:r>
            <a:b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IROP</a:t>
            </a:r>
            <a:b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cs-CZ" sz="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Bezpečnost dopravy a </a:t>
            </a:r>
            <a:r>
              <a:rPr lang="cs-CZ" sz="4000" b="1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cyklodopravy</a:t>
            </a:r>
            <a:r>
              <a:rPr lang="cs-CZ" sz="4000" b="1" dirty="0" smtClean="0">
                <a:latin typeface="Arial Black" panose="020B0A04020102020204" pitchFamily="34" charset="0"/>
              </a:rPr>
              <a:t/>
            </a:r>
            <a:br>
              <a:rPr lang="cs-CZ" sz="4000" b="1" dirty="0" smtClean="0">
                <a:latin typeface="Arial Black" panose="020B0A04020102020204" pitchFamily="34" charset="0"/>
              </a:rPr>
            </a:br>
            <a:r>
              <a:rPr lang="cs-CZ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č. výzvy: 173/06_16_038/CLLD_16_01_074</a:t>
            </a:r>
            <a:endParaRPr lang="cs-CZ" sz="16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36728" y="4152780"/>
            <a:ext cx="7766936" cy="1602428"/>
          </a:xfrm>
        </p:spPr>
        <p:txBody>
          <a:bodyPr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Seminář pro žadatele 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19. 7. 2018, 10:00</a:t>
            </a:r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483" y="0"/>
            <a:ext cx="2917997" cy="951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348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592015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Program semináře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08653"/>
            <a:ext cx="9958582" cy="466381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sz="2000" dirty="0" smtClean="0"/>
              <a:t>Základní informace k výzvě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Představení podporovaných aktivit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Povinné přílohy žádosti o podporu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Způsobilost výdajů</a:t>
            </a:r>
          </a:p>
          <a:p>
            <a:pPr>
              <a:buClr>
                <a:srgbClr val="0070C0"/>
              </a:buClr>
            </a:pPr>
            <a:r>
              <a:rPr lang="cs-CZ" sz="20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Kritéria hodnocení a závěrečného </a:t>
            </a: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ověření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Webová aplikace IS KP14+</a:t>
            </a:r>
            <a:endParaRPr lang="cs-CZ" sz="200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35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Základní informace k výzvě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60373"/>
            <a:ext cx="9636439" cy="3581184"/>
          </a:xfrm>
        </p:spPr>
        <p:txBody>
          <a:bodyPr numCol="2"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Typ výzvy: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Podpora pro danou výzvu (CZV):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Míra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Forma podpory: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Území realizace: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Časová způsobilost: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Udržitelnost: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Dělení aktivit: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olová výzva – jednokolový systém hodnocení</a:t>
            </a:r>
          </a:p>
          <a:p>
            <a:pPr marL="0" indent="0">
              <a:buNone/>
            </a:pPr>
            <a:r>
              <a:rPr lang="cs-CZ" b="1" dirty="0" smtClean="0"/>
              <a:t>7 368 420 Kč</a:t>
            </a:r>
          </a:p>
          <a:p>
            <a:pPr marL="0" indent="0">
              <a:buNone/>
            </a:pPr>
            <a:r>
              <a:rPr lang="cs-CZ" dirty="0" smtClean="0"/>
              <a:t>95 %</a:t>
            </a:r>
          </a:p>
          <a:p>
            <a:pPr marL="0" indent="0">
              <a:buNone/>
            </a:pPr>
            <a:r>
              <a:rPr lang="cs-CZ" dirty="0"/>
              <a:t>e</a:t>
            </a:r>
            <a:r>
              <a:rPr lang="cs-CZ" dirty="0" smtClean="0"/>
              <a:t>x-post financování (možnost etap)</a:t>
            </a:r>
          </a:p>
          <a:p>
            <a:pPr marL="0" indent="0">
              <a:buNone/>
            </a:pPr>
            <a:r>
              <a:rPr lang="cs-CZ" dirty="0" smtClean="0"/>
              <a:t>území MAS Střední Haná </a:t>
            </a:r>
          </a:p>
          <a:p>
            <a:pPr marL="0" indent="0">
              <a:buNone/>
            </a:pPr>
            <a:r>
              <a:rPr lang="cs-CZ" dirty="0" smtClean="0"/>
              <a:t>1. 1. 2014 – 31. 12. 2020</a:t>
            </a:r>
          </a:p>
          <a:p>
            <a:pPr marL="0" indent="0">
              <a:buNone/>
            </a:pPr>
            <a:r>
              <a:rPr lang="cs-CZ" dirty="0" smtClean="0"/>
              <a:t>5 let od proplacení poslední platby</a:t>
            </a:r>
          </a:p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edlejší aktivity max. do výše 15 % způsobilých výdajů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77334" y="5041557"/>
            <a:ext cx="1008878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Výzva navazuje na Průběžnou výzvu IROP č. </a:t>
            </a:r>
            <a:r>
              <a:rPr lang="cs-CZ" dirty="0"/>
              <a:t>53: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irop.mmr.cz/cs/Vyzvy/Seznam/Vyzva-c-53-Udrzitelna-doprava-integrovane-projekty</a:t>
            </a:r>
            <a:r>
              <a:rPr lang="cs-CZ" dirty="0" smtClean="0"/>
              <a:t> </a:t>
            </a:r>
          </a:p>
          <a:p>
            <a:endParaRPr lang="cs-CZ" dirty="0"/>
          </a:p>
          <a:p>
            <a:r>
              <a:rPr lang="cs-CZ" b="1" dirty="0">
                <a:solidFill>
                  <a:srgbClr val="FF0000"/>
                </a:solidFill>
              </a:rPr>
              <a:t>Upozorňujeme, že v rámci výzvy IROP č. </a:t>
            </a:r>
            <a:r>
              <a:rPr lang="cs-CZ" b="1" dirty="0" smtClean="0">
                <a:solidFill>
                  <a:srgbClr val="FF0000"/>
                </a:solidFill>
              </a:rPr>
              <a:t>53 </a:t>
            </a:r>
            <a:r>
              <a:rPr lang="cs-CZ" b="1" dirty="0">
                <a:solidFill>
                  <a:srgbClr val="FF0000"/>
                </a:solidFill>
              </a:rPr>
              <a:t>došlo k její aktualizaci. Pro Výzvu MAS a podávání žádostí PLATÍ NEAKTUALIZOVANÁ VERZE VÝZVY TZN. dokumenty  </a:t>
            </a:r>
            <a:r>
              <a:rPr lang="cs-CZ" b="1" dirty="0" smtClean="0">
                <a:solidFill>
                  <a:srgbClr val="FF0000"/>
                </a:solidFill>
              </a:rPr>
              <a:t>k 8.8.2017!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711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23615"/>
            <a:ext cx="10135045" cy="1112553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2"/>
                </a:solidFill>
                <a:latin typeface="+mn-lt"/>
              </a:rPr>
              <a:t>Oprávnění žadatelé: </a:t>
            </a:r>
            <a:r>
              <a:rPr lang="cs-CZ" sz="1800" dirty="0" smtClean="0">
                <a:solidFill>
                  <a:schemeClr val="tx2"/>
                </a:solidFill>
                <a:latin typeface="+mn-lt"/>
              </a:rPr>
              <a:t/>
            </a:r>
            <a:br>
              <a:rPr lang="cs-CZ" sz="1800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dirty="0" smtClean="0">
                <a:solidFill>
                  <a:schemeClr val="tx2"/>
                </a:solidFill>
                <a:latin typeface="+mn-lt"/>
              </a:rPr>
              <a:t>Obce, Dobrovolné svazky obcí, Organizace zřizované nebo zakládané obcemi,</a:t>
            </a:r>
            <a:br>
              <a:rPr lang="cs-CZ" sz="1800" dirty="0" smtClean="0">
                <a:solidFill>
                  <a:schemeClr val="tx2"/>
                </a:solidFill>
                <a:latin typeface="+mn-lt"/>
              </a:rPr>
            </a:br>
            <a:r>
              <a:rPr lang="cs-CZ" sz="1800" dirty="0" smtClean="0">
                <a:solidFill>
                  <a:schemeClr val="tx2"/>
                </a:solidFill>
                <a:latin typeface="+mn-lt"/>
              </a:rPr>
              <a:t>Organizace zřizované nebo zakládané dobrovolnými svazky obcí</a:t>
            </a:r>
            <a:endParaRPr lang="cs-CZ" sz="18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4866466"/>
            <a:ext cx="8596668" cy="1854676"/>
          </a:xfrm>
        </p:spPr>
        <p:txBody>
          <a:bodyPr>
            <a:no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Cílové skupiny: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Obyvatelé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Návštěvníci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Dojíždějící za prací a službami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1"/>
                </a:solidFill>
              </a:rPr>
              <a:t>Uživatelé veřejné dopravy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407240"/>
            <a:ext cx="92224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/>
              <a:t>Datum a čas vyhlášení výzvy: </a:t>
            </a:r>
            <a:r>
              <a:rPr lang="cs-CZ" sz="2000" b="1" dirty="0" smtClean="0"/>
              <a:t>26. 6. 2018, 12:00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Datum a čas ukončení příjmu žádostí o podporu: </a:t>
            </a:r>
            <a:r>
              <a:rPr lang="cs-CZ" sz="2000" b="1" dirty="0" smtClean="0"/>
              <a:t>27. 8. 2018, 12:00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Datum ukončení realizace projektu: 31. 12. 2020</a:t>
            </a:r>
          </a:p>
          <a:p>
            <a:pPr>
              <a:lnSpc>
                <a:spcPct val="150000"/>
              </a:lnSpc>
            </a:pPr>
            <a:endParaRPr lang="cs-CZ" sz="2000" dirty="0"/>
          </a:p>
          <a:p>
            <a:pPr>
              <a:lnSpc>
                <a:spcPct val="150000"/>
              </a:lnSpc>
            </a:pPr>
            <a:r>
              <a:rPr lang="cs-CZ" sz="2000" dirty="0" smtClean="0"/>
              <a:t>Maximální výše celkových způsobilých výdajů na jeden projekt: </a:t>
            </a:r>
            <a:r>
              <a:rPr lang="cs-CZ" sz="2000" b="1" dirty="0" smtClean="0"/>
              <a:t>2 000 000 Kč</a:t>
            </a:r>
          </a:p>
          <a:p>
            <a:pPr>
              <a:lnSpc>
                <a:spcPct val="150000"/>
              </a:lnSpc>
            </a:pPr>
            <a:r>
              <a:rPr lang="cs-CZ" sz="2000" dirty="0" smtClean="0"/>
              <a:t>Minimální výše celkových způsobilých výdajů</a:t>
            </a:r>
            <a:r>
              <a:rPr lang="cs-CZ" sz="2000" b="1" dirty="0" smtClean="0"/>
              <a:t>: 200 000 Kč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72301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Další specifika výzvy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413933"/>
            <a:ext cx="9855851" cy="46274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 nad rámec specifických pravidel pro výzvu MAS stanovila limity pro způsobilé výdaje vedlejších aktivit projektů, a to:</a:t>
            </a:r>
          </a:p>
          <a:p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Zpracování studie proveditelnosti – max. 50.tis. Kč</a:t>
            </a:r>
          </a:p>
          <a:p>
            <a:pPr marL="0" indent="0">
              <a:buNone/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realizace zadávacích a výběrových řízení – max. 30 tis. Kč</a:t>
            </a:r>
          </a:p>
        </p:txBody>
      </p:sp>
    </p:spTree>
    <p:extLst>
      <p:ext uri="{BB962C8B-B14F-4D97-AF65-F5344CB8AC3E}">
        <p14:creationId xmlns:p14="http://schemas.microsoft.com/office/powerpoint/2010/main" val="140116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384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Dokumenty závazné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14400"/>
            <a:ext cx="9819216" cy="5943599"/>
          </a:xfrm>
        </p:spPr>
        <p:txBody>
          <a:bodyPr>
            <a:normAutofit fontScale="92500" lnSpcReduction="20000"/>
          </a:bodyPr>
          <a:lstStyle/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Obecná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b="1" dirty="0" smtClean="0">
                <a:solidFill>
                  <a:schemeClr val="tx1"/>
                </a:solidFill>
              </a:rPr>
              <a:t>- </a:t>
            </a:r>
            <a:r>
              <a:rPr lang="cs-CZ" dirty="0" smtClean="0">
                <a:solidFill>
                  <a:schemeClr val="tx1"/>
                </a:solidFill>
              </a:rPr>
              <a:t>závazná pro všechny specifické cíle a výzvy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zadávání zakázek, změna projektu, povinná publicita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ODKAZ</a:t>
            </a:r>
            <a:r>
              <a:rPr lang="cs-CZ" dirty="0">
                <a:solidFill>
                  <a:schemeClr val="tx1"/>
                </a:solidFill>
              </a:rPr>
              <a:t>: </a:t>
            </a:r>
            <a:r>
              <a:rPr lang="cs-CZ" dirty="0">
                <a:solidFill>
                  <a:schemeClr val="tx1"/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tx1"/>
                </a:solidFill>
                <a:hlinkClick r:id="rId2"/>
              </a:rPr>
              <a:t>irop.mmr.cz/cs/Zadatele-a-prijemci/Dokumenty/Dokumenty/Obecna-Pravidla-pro-zadatele-a-prijemce/Obecna-Pravidla-pro-zadatele-a-prijemce-aktualne-p/Obecna-pravidla-pro-zadatele-a-prijemce-k-15-5-2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>
              <a:buClr>
                <a:srgbClr val="0070C0"/>
              </a:buClr>
              <a:buFontTx/>
              <a:buChar char="-"/>
            </a:pPr>
            <a:endParaRPr lang="cs-CZ" dirty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Specifická pravidla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pro každou výzvu samostatný dokument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podporované aktivity, způsobilé výdaje, hodnotící kritéria (CRR), povinné přílohy, vzory..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ODKAZ: 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  <a:hlinkClick r:id="rId3"/>
              </a:rPr>
              <a:t>http://irop.mmr.cz/IROP/media/SF/Microsites/IROP/V%c3%bdzvy/V%c3%bdzvy%20-%20SC/V%c3%bdzvy%20SC%201.1/Specificka-pravidla_SC1-2_CLLD_vyzva-53_v-1-1.pdf</a:t>
            </a:r>
            <a:r>
              <a:rPr lang="cs-CZ" dirty="0">
                <a:solidFill>
                  <a:schemeClr val="bg1">
                    <a:lumMod val="65000"/>
                  </a:schemeClr>
                </a:solidFill>
              </a:rPr>
              <a:t> </a:t>
            </a:r>
            <a:endParaRPr lang="cs-CZ" dirty="0" smtClean="0">
              <a:solidFill>
                <a:schemeClr val="tx1"/>
              </a:solidFill>
            </a:endParaRPr>
          </a:p>
          <a:p>
            <a:pPr>
              <a:buClr>
                <a:srgbClr val="0070C0"/>
              </a:buClr>
              <a:buFontTx/>
              <a:buChar char="-"/>
            </a:pPr>
            <a:endParaRPr lang="cs-CZ" dirty="0" smtClean="0">
              <a:solidFill>
                <a:schemeClr val="bg1">
                  <a:lumMod val="65000"/>
                </a:schemeClr>
              </a:solidFill>
            </a:endParaRP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cs-CZ" b="1" dirty="0" smtClean="0">
                <a:solidFill>
                  <a:schemeClr val="tx1"/>
                </a:solidFill>
              </a:rPr>
              <a:t>Výzva MAS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termín pro přijetí žádostí a realizaci projektu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min. a max. výše způsobilých výdajů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žadatelé, aktivity, povinné přílohy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 smtClean="0">
                <a:solidFill>
                  <a:schemeClr val="tx1"/>
                </a:solidFill>
              </a:rPr>
              <a:t>- kritéria pro hodnocení projektů (součást příloh výzvy)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dirty="0">
                <a:solidFill>
                  <a:schemeClr val="tx1"/>
                </a:solidFill>
              </a:rPr>
              <a:t>- ODKAZ: </a:t>
            </a:r>
            <a:r>
              <a:rPr lang="cs-CZ" dirty="0">
                <a:solidFill>
                  <a:schemeClr val="tx1"/>
                </a:solidFill>
                <a:hlinkClick r:id="rId4"/>
              </a:rPr>
              <a:t>http://masstrednihana.cz/aktualni-vyzvy</a:t>
            </a:r>
            <a:r>
              <a:rPr lang="cs-CZ" dirty="0" smtClean="0">
                <a:solidFill>
                  <a:schemeClr val="tx1"/>
                </a:solidFill>
                <a:hlinkClick r:id="rId4"/>
              </a:rPr>
              <a:t>/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3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96253"/>
            <a:ext cx="8596668" cy="89835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838201"/>
            <a:ext cx="9723966" cy="6019800"/>
          </a:xfrm>
        </p:spPr>
        <p:txBody>
          <a:bodyPr>
            <a:normAutofit fontScale="85000" lnSpcReduction="20000"/>
          </a:bodyPr>
          <a:lstStyle/>
          <a:p>
            <a:pPr>
              <a:buClr>
                <a:srgbClr val="0070C0"/>
              </a:buClr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Bezpečnost dopravy</a:t>
            </a:r>
          </a:p>
          <a:p>
            <a:pPr>
              <a:buClr>
                <a:srgbClr val="0070C0"/>
              </a:buClr>
            </a:pPr>
            <a:r>
              <a:rPr lang="cs-CZ" sz="1900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Cyklodoprava</a:t>
            </a:r>
            <a:endParaRPr lang="cs-CZ" sz="19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sz="19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900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Bezpečnost dopravy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chodníků podél silnic I., II. a III. třídy a místních komunikací nebo chodníků a stezek odklánějících pěší dopravu od silnic I., II a III. třídy a místních komunikací, přizpůsobených osobám s omezenou schopností pohybu a orientace, včetně přechodů pro chodce a míst pro přecházení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bezbariérových komunikací pro pěší k zastávkám veřejné hromadné dopravy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podchodů nebo lávek pro chodce přes silnice I., II. a III. třídy, místní komunikace, železniční 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dráhu</a:t>
            </a: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přizpůsobených osobám s omezenou schopností pohybu a orientace a navazujících na bezbariérové komunikace pro pěší</a:t>
            </a:r>
          </a:p>
          <a:p>
            <a:pPr marL="0" indent="0" algn="just">
              <a:buNone/>
            </a:pPr>
            <a:r>
              <a:rPr lang="cs-CZ" sz="19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prvků zvyšujících bezpečnost železniční, silniční, cyklistické a pěší dopravy (bezpečnostní opatření realizovaná na silnici, místní komunikaci nebo dráze, veřejné osvětlení, prvky inteligentních dopravních systémů</a:t>
            </a: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0" indent="0" algn="just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 možná realizace zmírňujících a kompenzačních opatření pro minimalizaci negativních vlivů na životní prostředí (např. výsadba doprovodné zeleně)</a:t>
            </a: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sz="1900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NELZE POUZE OPRAVA CHODNÍKU!</a:t>
            </a:r>
          </a:p>
          <a:p>
            <a:pPr marL="0" indent="0">
              <a:buNone/>
            </a:pPr>
            <a:r>
              <a:rPr lang="cs-CZ" sz="1900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 MOŽNÁ KOMBINACE UVEDENÝCH AKTIVIT</a:t>
            </a:r>
            <a:endParaRPr lang="cs-CZ" sz="1900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634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77334" y="224590"/>
            <a:ext cx="8596668" cy="89835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22948"/>
            <a:ext cx="8596668" cy="55616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err="1">
                <a:solidFill>
                  <a:srgbClr val="0070C0"/>
                </a:solidFill>
              </a:rPr>
              <a:t>Cyklodoprava</a:t>
            </a:r>
            <a:endParaRPr lang="cs-CZ" b="1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samostatných stezek pro cyklisty nebo stezek pro cyklisty a chodce se společným nebo odděleným provozem s dopravním značením C8a,b, C9a,b nebo C10a,b, sloužících k dopravě do zaměstnání, škol a za službami,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Rekonstrukce, modernizace a výstavba jízdních pruhů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cyklisty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a chodce v přidruženém prostoru silnic a místních komunikací s dopravním značením C8a,b, C9a,b nebo C10a,b, sloužících k dopravě do zaměstnání, škol a za službami,</a:t>
            </a: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Úprava a realizace liniových opatření pro cyklisty v hlavním dopravním prostoru silnic a místních komunikací v podobě vyhrazených jízdních pruhů pro cyklisty, piktogramových koridorů pro cyklisty nebo vyhrazených jízdních pruhů pro autobusy a jízdní kola, sloužící k dopravě do zaměstnání, škol a za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službami</a:t>
            </a:r>
          </a:p>
          <a:p>
            <a:pPr marL="0" indent="0" algn="just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Je možná realizace související doprovodné infrastruktury pro cyklisty (např. stojany na jízdní kola), zmírňujících a kompenzačních opatření pro minimalizaci negativních vlivů na životní prostředí (např. výsadba doprovodné zeleně) a osvětlení, prvky zvyšující bezpečnost cyklistické dopravy</a:t>
            </a:r>
          </a:p>
          <a:p>
            <a:pPr marL="0" indent="0" algn="just">
              <a:buNone/>
            </a:pP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9056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85935"/>
            <a:ext cx="8596668" cy="757881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367481"/>
            <a:ext cx="8596668" cy="4673881"/>
          </a:xfrm>
        </p:spPr>
        <p:txBody>
          <a:bodyPr>
            <a:normAutofit/>
          </a:bodyPr>
          <a:lstStyle/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Pojem rekonstrukce/modernizace komunikace pro pěší nebo pro cyklisty zahrnuje stavební úpravy stávající komunikace, jejímž výsledkem je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změna nivelity, směrového vedení nebo šířkového uspořádání komunikace.</a:t>
            </a:r>
          </a:p>
          <a:p>
            <a:pPr algn="just"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Technické řešení musí být v souladu s platnou legislativou a technickými normami (zejména vyhláškou č. 398/2009 Sb., ČSN 73 6110, ČSN 72 6101, ČSN EN 13 201, TP 179, TP 170, TKP Kapitola 15).</a:t>
            </a:r>
          </a:p>
          <a:p>
            <a:pPr algn="just"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Podmínkou realizace projektů je komplexnost navrhovaných opatření, která povedou k vyřešení dopravně nebezpečné situace a současně budou řešena jako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bezbariérová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 marL="0" indent="0">
              <a:buClr>
                <a:srgbClr val="0070C0"/>
              </a:buClr>
              <a:buNone/>
            </a:pPr>
            <a:endParaRPr lang="cs-CZ" dirty="0"/>
          </a:p>
          <a:p>
            <a:pPr>
              <a:buClr>
                <a:srgbClr val="0070C0"/>
              </a:buClr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281527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77334" y="224590"/>
            <a:ext cx="8596668" cy="898358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Hlavní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90863"/>
            <a:ext cx="8596668" cy="495050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 HLAVNÍ AKTIVITY projektu musí být vynaloženo minimálně 85 % celkových způsobilých výdajů projektu.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! Rozložení výdajů na hlavní a vedlejší aktivity projektu je předmětem kontroly CRR při závěrečném ověření způsobilosti projektu. !</a:t>
            </a:r>
          </a:p>
          <a:p>
            <a:pPr>
              <a:buClr>
                <a:srgbClr val="0070C0"/>
              </a:buClr>
            </a:pPr>
            <a:endParaRPr lang="cs-CZ" sz="20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 jedné žádosti o podporu nelze kombinovat aktivity ,,Bezpečnost dopravy,, a ,,</a:t>
            </a:r>
            <a:r>
              <a:rPr lang="cs-CZ" sz="2000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Cyklodoprava</a:t>
            </a: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,,. </a:t>
            </a:r>
          </a:p>
          <a:p>
            <a:pPr>
              <a:buClr>
                <a:srgbClr val="0070C0"/>
              </a:buClr>
            </a:pPr>
            <a:r>
              <a:rPr lang="cs-CZ" sz="20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Jeden žadatel může předložit více žádostí o podporu.</a:t>
            </a:r>
          </a:p>
        </p:txBody>
      </p:sp>
    </p:spTree>
    <p:extLst>
      <p:ext uri="{BB962C8B-B14F-4D97-AF65-F5344CB8AC3E}">
        <p14:creationId xmlns:p14="http://schemas.microsoft.com/office/powerpoint/2010/main" val="236702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54228"/>
            <a:ext cx="9183358" cy="472250"/>
          </a:xfrm>
        </p:spPr>
        <p:txBody>
          <a:bodyPr>
            <a:normAutofit fontScale="90000"/>
          </a:bodyPr>
          <a:lstStyle/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>
                <a:solidFill>
                  <a:srgbClr val="0070C0"/>
                </a:solidFill>
              </a:rPr>
              <a:t>Na vedlejší aktivity může být vynaloženo maximálně 15 % CZV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01621" y="1520642"/>
            <a:ext cx="8596668" cy="26074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Vedlejší aktivity – obě aktivity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realizace stavbou vyvolaných investic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zpracování projektových dokumentací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výkup nemovitostí podmiňujících stavbu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provádění inženýrské činnosti ve výstavbě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povinná publicita (nutno zahrnout do rozpočtu!)</a:t>
            </a:r>
          </a:p>
          <a:p>
            <a:pPr marL="0" indent="0">
              <a:buNone/>
            </a:pP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77334" y="224590"/>
            <a:ext cx="8596668" cy="8983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dirty="0" smtClean="0">
                <a:solidFill>
                  <a:srgbClr val="0070C0"/>
                </a:solidFill>
              </a:rPr>
              <a:t>Vedlejší podporované Aktivity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97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41804"/>
            <a:ext cx="8596668" cy="1026695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Povinné přílohy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843583"/>
            <a:ext cx="9806736" cy="6014417"/>
          </a:xfrm>
        </p:spPr>
        <p:txBody>
          <a:bodyPr>
            <a:normAutofit fontScale="70000" lnSpcReduction="20000"/>
          </a:bodyPr>
          <a:lstStyle/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Plná moc (vzor Příloha č. 11 Obecných pravidel)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Zadávací a výběrová řízení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Studie proveditelnosti (příloha 4D Specifických pravidel/4E)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Karta souladu projektu s principy udržitelné mobility (příloha č. 5 Specifických pravidel)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Čestné prohlášení o skutečném majiteli (příloha č. 30 Obecných pravidel)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Územní rozhodnutí nebo územní souhlas nebo veřejnoprávní smlouva nahrazující územní řízení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stavební povolení nebo ohlášení, příp. stavební povolení nebo souhlas s provedením ohlášeného stavebního záměru nebo veřejnoprávní smlouva nahrazující stavební povolení </a:t>
            </a:r>
          </a:p>
          <a:p>
            <a:pPr marL="357188" indent="0">
              <a:buClr>
                <a:srgbClr val="0070C0"/>
              </a:buClr>
              <a:buNone/>
            </a:pP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-minimálně žádost o stavební povolení nebo ohlášení, potvrzené stavebním úřadem a přílohy nejsou-li doloženy v jiné příloze žádosti o podporu</a:t>
            </a:r>
          </a:p>
          <a:p>
            <a:pPr marL="357188" indent="0">
              <a:buClr>
                <a:srgbClr val="0070C0"/>
              </a:buClr>
              <a:buNone/>
            </a:pP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-samotné stavební povolení, pak musí být doloženo nejpozději do dne, kdy je vydáno rozhodnutí, a to formou žádosti o změnu </a:t>
            </a: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projektu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Projektová dokumentace pro vydání stavebního povolení nebo pro ohlášení stavby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Položkový rozpočet stavby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Výpočet čistých jiných peněžních příjmů ( vzor příloha č. 29 Obecných pravidel)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Smlouva o spolupráci (vzor příloha č. 16 </a:t>
            </a:r>
            <a:r>
              <a:rPr lang="cs-CZ" sz="26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O</a:t>
            </a: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becných pravidel)</a:t>
            </a:r>
          </a:p>
          <a:p>
            <a:pPr>
              <a:buClr>
                <a:srgbClr val="0070C0"/>
              </a:buClr>
            </a:pPr>
            <a:r>
              <a:rPr lang="cs-CZ" sz="26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Čestné prohlášení k publicitě MAS – </a:t>
            </a:r>
            <a:r>
              <a:rPr lang="cs-CZ" sz="2600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hodnotící kritérium (web MAS)</a:t>
            </a:r>
          </a:p>
        </p:txBody>
      </p:sp>
    </p:spTree>
    <p:extLst>
      <p:ext uri="{BB962C8B-B14F-4D97-AF65-F5344CB8AC3E}">
        <p14:creationId xmlns:p14="http://schemas.microsoft.com/office/powerpoint/2010/main" val="2429137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13729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UPOZORNĚNÍ PRO ŽADATELE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955590"/>
            <a:ext cx="10443747" cy="5758247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nesmí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být ukončena před podáním žádosti o podporu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Etapy projekty mohou být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minimálně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tříměsíční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Postupovat nejen v souladu se specifickými pravidly, ale také s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Obecnými pravidly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žadatele a příjemce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Žádosti o podporu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finalizovat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v IS KP14+ dříve než v posledních hodinách před ukončením příjmu žádostí ve výzvě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Nutné doložit všechny relevantní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povinné přílohy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žádosti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Nutnost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souladu údajů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uváděných v žádosti o podporu v IS KP14+ a v povinných přílohách k žádosti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Jednoznačně vymezovat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způsobilé výdaje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projektu, a to jak jednotlivě, tak ve skupině výdajů na hlavní aktivity (min. 85 %) a vedlejší aktivity projektu (max. 15%).</a:t>
            </a:r>
          </a:p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Hodnoty indikátorů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musí odpovídat postupům stanoveným v metodických listech indikátorů, které jsou přílohou specifických pravidel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Respektovat stanovená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pravidla veřejné podpory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Úspěšný projekt musí nezbytně splňovat všechna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obecná a specifická kritéria přijatelnosti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8793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20869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Způsobilé výdaje na hlavní aktivity – příklady – </a:t>
            </a:r>
            <a:r>
              <a:rPr lang="cs-CZ" b="1" dirty="0" smtClean="0">
                <a:solidFill>
                  <a:srgbClr val="0070C0"/>
                </a:solidFill>
              </a:rPr>
              <a:t>Bezpečnost dopravy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99324"/>
            <a:ext cx="8596668" cy="4918841"/>
          </a:xfrm>
        </p:spPr>
        <p:txBody>
          <a:bodyPr>
            <a:normAutofit lnSpcReduction="10000"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realizaci chodníků a pásů pro chodce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podchody, lávky, části mostních objektů a propustků, na kterých je komunikace pro pěší vedena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Opěrné zdi, násypy, svahy a příkopy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Místa pro přecházení, přechody pro chodce, přejezdy pro cyklisty, jejich nasvětlení a ochranné ostrůvky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Nástupiště autobusových zastávek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Svislé a vodorovné dopravní značení a zvýrazňující prvky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Veřejné osvětlení komunikace pro pěší a hlavního dopravního prostoru pozemní komunikace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Bezpečnostní opatření realizovaná na silnici, místní komunikaci nebo dráze (vychýlení jízdního pruhu, zúžení komunikace, dělící ostrůvky, zvýrazňující dopravní značení, zpomalovací prahy)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Další související výdaje (příprava staveniště..)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37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677334" y="228600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Způsobilé výdaje na hlavní aktivity – příklady – </a:t>
            </a:r>
            <a:r>
              <a:rPr lang="cs-CZ" b="1" dirty="0" err="1" smtClean="0">
                <a:solidFill>
                  <a:srgbClr val="0070C0"/>
                </a:solidFill>
              </a:rPr>
              <a:t>Cyklodoprava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49400"/>
            <a:ext cx="8596668" cy="5156199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realizaci samotných stezek pro cyklisty, pro chodce, jízdních pruhů pro cyklisty, společných pásů pro cyklisty a chodce v přidruženém prostoru silnic a místních komunikací včetně všech konstrukčních vrstev a opatření pro osoby s omezenou schopností pohybu a orientace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související s komunikací pro cyklisty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Volně dostupné pevné stojany a uzamykatelné boxy na jízdní kola, které souvisí s řešenou komunikací pro pěší, podchody, lávky, opěrné zdi, přejezdy pro cyklisty, zábradlí na mostech, veřejné osvětlení komunikace pro cyklisty a hlavního dopravního prostoru pozemní komunikace v zastavěném území obce apod.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Další související výdaje (příprava staveniště..)</a:t>
            </a:r>
          </a:p>
          <a:p>
            <a:pPr>
              <a:buClr>
                <a:srgbClr val="0070C0"/>
              </a:buClr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5863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420130"/>
            <a:ext cx="8596668" cy="6186409"/>
          </a:xfrm>
        </p:spPr>
        <p:txBody>
          <a:bodyPr/>
          <a:lstStyle/>
          <a:p>
            <a:pPr marL="0" indent="0">
              <a:buNone/>
            </a:pPr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</a:rPr>
              <a:t>Způsobilé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</a:rPr>
              <a:t>výdaje na vedlejší aktivity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Projektová dokumentace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zpracování: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dokumentace v procesu EIA (oznámení, dokumentace),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dokumentace pro vydání územního rozhodnutí (DUR), dokumentace k oznámení o záměru v území (DOZU),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projektové dokumentace pro vydání stavebního povolení (DSP), projektové dokumentace pro ohlášení stavby (DOS),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projektové dokumentace pro provádění stavby (PDPS), zadávací dokumentace stavby (ZDS), realizační dokumentace stavby (RDS),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dokumentace skutečného provedení stavby (DSPS),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dokumentace návrhu dopravního značení,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souvisejících průzkumu, geodetických zaměření, studií a posouzení.</a:t>
            </a:r>
          </a:p>
        </p:txBody>
      </p:sp>
    </p:spTree>
    <p:extLst>
      <p:ext uri="{BB962C8B-B14F-4D97-AF65-F5344CB8AC3E}">
        <p14:creationId xmlns:p14="http://schemas.microsoft.com/office/powerpoint/2010/main" val="2837101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98084" y="188656"/>
            <a:ext cx="9522216" cy="666934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3900" dirty="0" smtClean="0">
                <a:solidFill>
                  <a:srgbClr val="0070C0"/>
                </a:solidFill>
              </a:rPr>
              <a:t>Způsobilé výdaje na vedlejší aktivity</a:t>
            </a:r>
          </a:p>
          <a:p>
            <a:pPr marL="0" indent="0">
              <a:buNone/>
            </a:pPr>
            <a:endParaRPr lang="cs-CZ" sz="1900" b="1" dirty="0" smtClean="0"/>
          </a:p>
          <a:p>
            <a:pPr marL="0" indent="0">
              <a:buNone/>
            </a:pPr>
            <a:r>
              <a:rPr lang="cs-CZ" sz="1900" b="1" dirty="0" smtClean="0">
                <a:solidFill>
                  <a:srgbClr val="0070C0"/>
                </a:solidFill>
              </a:rPr>
              <a:t>Nákup pozemků a staveb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Nákup a vyvlastnění nemovitostí nesmí přesáhnout 10 % celkových způsobilých výdajů projektu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sz="1900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Výdaje, které splňují všechny následující podmínky: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Pořízení nemovitostí (pozemků, staveb) je nezbytnou podmínkou realizace projektu,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Nemovitosti jsou oceněny znaleckým posudkem ne starším než 6 měsíců před nabytím nemovitosti 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Pořizovací cena nemovitosti je způsobilým výdajem maximálně do výše ceny zjištěné znaleckým posudkem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sz="1900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vyvlastnění nemovitostí splňující následující podmínky: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Vyvlastnění je realizováno na základě pravomocného rozhodnutí o vyvlastnění podle zvláštního zákona,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Způsobilým výdajem je nejvýše náhrada stanovená v rozhodnutí o vyvlastnění, 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Způsobilým výdajem je rovněž náklad stanovený podle zvláštního zákona (tj. náklady na stěhování apod.)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úhradu odvodů za odnětí půdy ze zemědělského a lesního půdního fondu.</a:t>
            </a:r>
          </a:p>
          <a:p>
            <a:pPr marL="0" indent="0">
              <a:buNone/>
            </a:pPr>
            <a:r>
              <a:rPr lang="cs-CZ" sz="19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geodetické zaměření pozemku a vyhotovení geometrického plánu</a:t>
            </a:r>
            <a:endParaRPr lang="cs-CZ" sz="1900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89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285750"/>
            <a:ext cx="9171516" cy="63436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3600" dirty="0" smtClean="0">
                <a:solidFill>
                  <a:srgbClr val="0070C0"/>
                </a:solidFill>
              </a:rPr>
              <a:t>Způsobilé výdaje na vedlejší aktivity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Zabezpečení výstavby</a:t>
            </a:r>
          </a:p>
          <a:p>
            <a:pPr marL="0" indent="0">
              <a:buNone/>
            </a:pPr>
            <a:r>
              <a:rPr lang="cs-CZ" dirty="0" smtClean="0"/>
              <a:t>- Výdaje na zabezpečení výstavby (technický dozor investora, autorský dozor, zajištění bezpečnosti a ochrany zdraví při práci, geodetické práce, zkoušky materiálů a konstrukcí na staveništi)</a:t>
            </a:r>
          </a:p>
          <a:p>
            <a:pPr marL="0" indent="0">
              <a:buNone/>
            </a:pPr>
            <a:r>
              <a:rPr lang="cs-CZ" dirty="0" smtClean="0"/>
              <a:t>- Výdaje na </a:t>
            </a:r>
            <a:r>
              <a:rPr lang="cs-CZ" dirty="0" err="1" smtClean="0"/>
              <a:t>inženýring</a:t>
            </a:r>
            <a:r>
              <a:rPr lang="cs-CZ" dirty="0" smtClean="0"/>
              <a:t> projektu zahrnující pojednání a podání projektových dokumentací stavby a souvisejících žádostí pro příslušná správní řízení.</a:t>
            </a:r>
          </a:p>
          <a:p>
            <a:pPr marL="0" indent="0">
              <a:buNone/>
            </a:pPr>
            <a:endParaRPr lang="cs-CZ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Pořízení služeb bezprostředně souvisejících s realizací projektu</a:t>
            </a:r>
          </a:p>
          <a:p>
            <a:pPr>
              <a:buFontTx/>
              <a:buChar char="-"/>
            </a:pPr>
            <a:r>
              <a:rPr lang="cs-CZ" dirty="0"/>
              <a:t>V</a:t>
            </a:r>
            <a:r>
              <a:rPr lang="cs-CZ" dirty="0" smtClean="0"/>
              <a:t>ýdaje na zpracování studie proveditelnosti (podle přílohy č. 4 D </a:t>
            </a:r>
            <a:r>
              <a:rPr lang="cs-CZ" dirty="0" err="1" smtClean="0"/>
              <a:t>specif</a:t>
            </a:r>
            <a:r>
              <a:rPr lang="cs-CZ" dirty="0" smtClean="0"/>
              <a:t>. pravidel)</a:t>
            </a:r>
          </a:p>
          <a:p>
            <a:pPr>
              <a:buFontTx/>
              <a:buChar char="-"/>
            </a:pPr>
            <a:r>
              <a:rPr lang="cs-CZ" dirty="0" smtClean="0"/>
              <a:t>Výdaje na zpracování zadávacích podmínek k zakázkám a organizací výběrových a zadávacích řízení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Povinná publicita</a:t>
            </a:r>
          </a:p>
          <a:p>
            <a:pPr>
              <a:buFontTx/>
              <a:buChar char="-"/>
            </a:pPr>
            <a:r>
              <a:rPr lang="cs-CZ" dirty="0" smtClean="0"/>
              <a:t>Výdaje na povinné informační a propagační nástroje podle kap. 13 Obecných pravidel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DPH</a:t>
            </a:r>
            <a:endParaRPr lang="cs-CZ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60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37578" y="178904"/>
            <a:ext cx="8908100" cy="667909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4100" dirty="0" smtClean="0">
                <a:solidFill>
                  <a:srgbClr val="0070C0"/>
                </a:solidFill>
              </a:rPr>
              <a:t>Nezpůsobilé výdaje </a:t>
            </a:r>
            <a:endParaRPr lang="cs-CZ" sz="4100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23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přípravu a zpracování žádosti o podporu (kromě Studie </a:t>
            </a:r>
            <a:r>
              <a:rPr lang="cs-CZ" sz="2300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proveditlenosti</a:t>
            </a:r>
            <a:r>
              <a:rPr lang="cs-CZ" sz="23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pPr marL="0" indent="0">
              <a:buNone/>
            </a:pPr>
            <a:r>
              <a:rPr lang="cs-CZ" sz="23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spojené s řízením a administrací projektu</a:t>
            </a:r>
          </a:p>
          <a:p>
            <a:pPr marL="0" indent="0"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Splátky </a:t>
            </a:r>
            <a:r>
              <a:rPr lang="cs-CZ" sz="23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půjček a úvěrů</a:t>
            </a:r>
          </a:p>
          <a:p>
            <a:pPr marL="0" indent="0">
              <a:buNone/>
            </a:pPr>
            <a:r>
              <a:rPr lang="cs-CZ" sz="23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záruky, pojištění, úroky, bankovní poplatky, kursové ztráty</a:t>
            </a:r>
          </a:p>
          <a:p>
            <a:pPr marL="0" indent="0"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Náklady na spotřebu energií a ostatní provozní náklady</a:t>
            </a:r>
          </a:p>
          <a:p>
            <a:pPr marL="0" indent="0">
              <a:buNone/>
            </a:pPr>
            <a:endParaRPr lang="cs-CZ" sz="41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4100" dirty="0" smtClean="0">
                <a:solidFill>
                  <a:srgbClr val="0070C0"/>
                </a:solidFill>
              </a:rPr>
              <a:t>BEZPEČNOST DOPRAVY</a:t>
            </a:r>
          </a:p>
          <a:p>
            <a:pPr marL="0" indent="0"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např. výdaje na realizaci parkovišť pro automobily,</a:t>
            </a:r>
          </a:p>
          <a:p>
            <a:pPr marL="0" indent="0"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na bezbariérové úpravy vstupů do budov,</a:t>
            </a:r>
          </a:p>
          <a:p>
            <a:pPr marL="0" indent="0"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na údržbu a opravu chodníků,</a:t>
            </a:r>
          </a:p>
          <a:p>
            <a:pPr marL="0" indent="0"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pojištění apod.</a:t>
            </a:r>
          </a:p>
          <a:p>
            <a:pPr marL="0" indent="0">
              <a:buNone/>
            </a:pPr>
            <a:endParaRPr lang="cs-CZ" sz="3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70C0"/>
                </a:solidFill>
              </a:rPr>
              <a:t>CYKLODOPRAVA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</a:t>
            </a:r>
            <a:r>
              <a:rPr lang="cs-CZ" sz="23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výstavbu, rekonstrukci nebo modernizaci polních a lesních cest,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Výdaje </a:t>
            </a:r>
            <a:r>
              <a:rPr lang="cs-CZ" sz="2300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běžnou údržbu, souvislou údržbu a opravu pozemních komunikací včetně chodníků a </a:t>
            </a:r>
            <a:r>
              <a:rPr lang="cs-CZ" sz="2300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cyklostezek</a:t>
            </a:r>
          </a:p>
          <a:p>
            <a:pPr marL="0" indent="0">
              <a:buClr>
                <a:srgbClr val="0070C0"/>
              </a:buClr>
              <a:buNone/>
            </a:pPr>
            <a:r>
              <a:rPr lang="cs-CZ" sz="2300" i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Více viz. Kap. 3.4.5 Specifických pravidel pro žadatele a příjemce výzvy </a:t>
            </a:r>
          </a:p>
          <a:p>
            <a:pPr>
              <a:buClr>
                <a:srgbClr val="0070C0"/>
              </a:buClr>
              <a:buFontTx/>
              <a:buChar char="-"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928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04800"/>
            <a:ext cx="8596668" cy="737937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0070C0"/>
                </a:solidFill>
              </a:rPr>
              <a:t>PROCES HODNOCENÍ A VÝBĚRU PROJEKTŮ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51435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Hodnocení formálních náležitostí a přijatelnosti (kritéria v příloze č.1 výzvy)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Věcné hodnocení (kritéria v příloze č.1 výzvy, Výběrová komise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(Správní rada MAS)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(postup hodnocení v Interních postupech pro OP IROP – jako příloha č.2 výzvy)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Centrum pro regionální rozvoj (CRR)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pro závěrečné ověření způsobilosti (viz Specifická pravidla, prezentace)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Řídící orgán (ŘO IROP)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Výběr projektů vedením ŘO IROP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Příprava a vydání právního aktu</a:t>
            </a:r>
          </a:p>
        </p:txBody>
      </p:sp>
    </p:spTree>
    <p:extLst>
      <p:ext uri="{BB962C8B-B14F-4D97-AF65-F5344CB8AC3E}">
        <p14:creationId xmlns:p14="http://schemas.microsoft.com/office/powerpoint/2010/main" val="379432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formálních náležitostí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07959"/>
            <a:ext cx="7899107" cy="4533404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Formální kritéria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náležitosti, požadované v dokumentaci k výzvě MAS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7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přijatelnosti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409075"/>
            <a:ext cx="9748928" cy="5448925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Kritéria přijatelnosti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(napravitelná)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cíli a podporovanými aktivitami SCLLD – Strategie komunitně vedeného místního rozvoje MAS Střední Haná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podmínkami výzvy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limity způsobilých výdajů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cíli a podporovanými aktivitami výzvy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Potřebnost realizace je odůvodněná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respektuje minimální a maximální hranici celkových způsobilých výdajů stanovenou ve výzvě MAS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 algn="just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kritéria: 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realizován na území MAS Střední Haná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splňuje definici oprávněného žadatele pro danou výzvu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514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336331"/>
            <a:ext cx="8424625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hodnocení - Věcné hodnocení – Aktivita Bezpečnost dopravy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57132"/>
            <a:ext cx="8596668" cy="4920546"/>
          </a:xfrm>
        </p:spPr>
        <p:txBody>
          <a:bodyPr>
            <a:normAutofit lnSpcReduction="10000"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vykazuje dostatečnou připravenost k realizaci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Výše způsobilých výdajů na projektu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zajišťuje bezbariérový přístup k přechodům pro chodce, zastávce hromadné dopravy nebo místům přecházení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zahrnuje prvky zklidňující dopravu (přechod pro chodce, zpomalovací práh, měřič rychlosti, bezpečnostní ostrůvek na silnici)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Velikost obce/města podle počtu obyvatel, ve kterém je projekt realizován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je alespoň z části zaměřen na výstavbu chodníku v místě kde se komunikace pro pěší nenachází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Publicita SCLLD a MAS Střední Haná (regionální tiskoviny, místní tiskoviny, web žadatele)</a:t>
            </a:r>
          </a:p>
          <a:p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60</a:t>
            </a:r>
          </a:p>
          <a:p>
            <a:pPr marL="0" indent="0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pro splnění věcného hodnocení: 30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65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89186"/>
            <a:ext cx="8596668" cy="1240221"/>
          </a:xfrm>
        </p:spPr>
        <p:txBody>
          <a:bodyPr/>
          <a:lstStyle/>
          <a:p>
            <a:r>
              <a:rPr lang="cs-CZ" dirty="0">
                <a:solidFill>
                  <a:srgbClr val="0070C0"/>
                </a:solidFill>
              </a:rPr>
              <a:t>Kritéria hodnocení- Věcné hodnocení – </a:t>
            </a:r>
            <a:r>
              <a:rPr lang="cs-CZ" dirty="0" smtClean="0">
                <a:solidFill>
                  <a:srgbClr val="0070C0"/>
                </a:solidFill>
              </a:rPr>
              <a:t>Aktivita </a:t>
            </a:r>
            <a:r>
              <a:rPr lang="cs-CZ" dirty="0" err="1" smtClean="0">
                <a:solidFill>
                  <a:srgbClr val="0070C0"/>
                </a:solidFill>
              </a:rPr>
              <a:t>Cyklodoprava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39615"/>
            <a:ext cx="8596668" cy="4401748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Projekt vykazuje dostatečnou připravenost k realizaci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Výše způsobilých výdajů na projektu 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Velikost obce/města podle počtu obyvatel, ve kterém je projekt realizován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Délka nově vybudovaných cyklostezek/cyklotras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Vybavení cyklostezky/cyklotrasy mobiliářem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Realizace nových pevných parkovacích míst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Publicita SCLLD a MAS Střední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Haná (regionální tiskoviny, místní tiskoviny, web žadatele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</a:p>
          <a:p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Maximální počet bodů: 60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Minimální počet bodů pro splnění věcného hodnocení: 30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7736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3" y="331404"/>
            <a:ext cx="8596668" cy="1062681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Kritéria závěrečného ověření - společná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3" y="1162051"/>
            <a:ext cx="9423107" cy="54069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Provádí CRR do 21 PD</a:t>
            </a: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Nenapravitelná kritéria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podána v předepsané formě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Žádost o podporu je podepsána oprávněným zástupcem žadatele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Jsou doloženy všechny povinné přílohy a obsahově splňují náležitosti požadované v dokumentaci k výzvě ŘO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svým zaměřením v souladu s výzvou ŘO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Výsledky projektu jsou udržitelné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nemá negativní vliv na žádnou z horizontálních priorit IROP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pravidly veřejné podpory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Statutární zástupce je trestně bezúhonný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Výdaje na hlavní aktivity projektu odpovídají tržním cenám</a:t>
            </a:r>
            <a:endParaRPr lang="cs-CZ" b="1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52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01134" y="688375"/>
            <a:ext cx="8596668" cy="54482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Cílové hodnoty indikátorů odpovídají cílům projektu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Žadatel má zajištěnou administrativní, finanční a provozní kapacitu k realizaci a udržitelnosti projektu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Minimálně 85 % způsobilých výdajů projektu je zaměřeno na hlavní aktivity projektu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i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 hodnocení CBA/finanční analýze projektu dosáhne minimálně stanovené hodnoty ukazatelů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je v souladu s Dopravní politikou ČR 2014-2020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v obcích, které mají méně než 50 tis. Obyvatel, dokládá Kartu souladu projektu s principy  udržitelné mobility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Projekt přispívá k eliminaci negativních vlivů dopravy na životní prostředí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Pro projekty s celkovými způsobilými výdaji nižšími než 5.mil Kč´- Kritérium závěrečného ověření způsobilosti projektu ,,v hodnocení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eCBA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projekt dosáhne minimálně hodnoty ukazatelů, stanovené ve výzvě,, je pro tyto projekty nerelevantní.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079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39844"/>
            <a:ext cx="8596668" cy="979357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Indikátory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066801"/>
            <a:ext cx="9191880" cy="5729452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Ukazatele, nástroje pro měření dosažených efektů aktivit projektu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výstupu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závazné indikátory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Povinnost stanovit v žádosti cílovou hodnotu indikátoru včetně popisu způsobu stanovení této hodnoty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70C0"/>
                </a:solidFill>
              </a:rPr>
              <a:t>Bezpečnost dopravy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7 50 01 Počet realizací vedoucí ke zvýšení bezpečnosti v dopravě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Výchozí hodnota: 0, Cílová hodnota: pro každý projekt bude rovna 1, bez ohledu na počet aktivit nebo jejich kombinací.</a:t>
            </a:r>
          </a:p>
          <a:p>
            <a:pPr marL="0" indent="0">
              <a:buNone/>
            </a:pPr>
            <a:r>
              <a:rPr lang="cs-CZ" b="1" dirty="0" err="1" smtClean="0">
                <a:solidFill>
                  <a:srgbClr val="0070C0"/>
                </a:solidFill>
              </a:rPr>
              <a:t>Cyklodoprava</a:t>
            </a:r>
            <a:endParaRPr lang="cs-CZ" b="1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7 61 00  Délka nově vybudovaných cyklostezek a cyklotras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7 64 01  Počet parkovacích míst pro jízdní kola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b="1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Indikátory výsledku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žadatel nevykazuje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Plánované výsledky projektu je nutné stručně popsat do textového pole s názvem ,,Co je cílem projektu,, na záložce Popis projektu.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10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257898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Povinná publicita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200150"/>
            <a:ext cx="8596668" cy="47850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 vydání právního aktu v průběhu realizace:</a:t>
            </a:r>
          </a:p>
          <a:p>
            <a:pPr marL="0" indent="0" algn="just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internetové stránky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– zveřejnění stručného popisu projektu, jeho cíle, výsledky a informaci, že je na projekt poskytována finanční podpora z EU. Na internetových stránkách musí být umístěna loga EU a MMR ČR (viz. Kap. 13.3 Obecných pravidel)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- příjemce umístí po zahájení realizace projektu na viditelném místě v místě realizace projektu </a:t>
            </a: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plakát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o minimální velikosti A3 (lze použít na výšku i na šířku). Na plakátu musí být uveden název projektu, hlavní cíl projektu a věta: Projekt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&lt;název projektu&gt; je spolufinancován Evropskou unií. </a:t>
            </a:r>
          </a:p>
          <a:p>
            <a:pPr marL="0" indent="0">
              <a:buNone/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 algn="just">
              <a:buNone/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Příjemce popisuje realizované formy publicity ve Zprávě o realizaci. Pro ověření publicity dokládá příjemce jako přílohu Zprávy o realizace fotografie realizované publicity a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screenshot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webových stránek. 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9568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3762" y="304800"/>
            <a:ext cx="8596668" cy="13208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Webová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70C0"/>
                </a:solidFill>
              </a:rPr>
              <a:t>aplikace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128694"/>
            <a:ext cx="8596668" cy="5408740"/>
          </a:xfrm>
        </p:spPr>
        <p:txBody>
          <a:bodyPr>
            <a:norm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Webová aplikace pro žadatele o podporu z Evropských strukturálních a investičních fondů (ESIF) v období 2014-2020: </a:t>
            </a:r>
            <a:r>
              <a:rPr lang="cs-CZ" dirty="0" smtClean="0">
                <a:hlinkClick r:id="rId2"/>
              </a:rPr>
              <a:t>https://mseu.mssf.cz/</a:t>
            </a:r>
            <a:endParaRPr lang="cs-CZ" dirty="0" smtClean="0"/>
          </a:p>
          <a:p>
            <a:pPr>
              <a:buClr>
                <a:srgbClr val="0070C0"/>
              </a:buClr>
            </a:pPr>
            <a:endParaRPr lang="cs-CZ" dirty="0"/>
          </a:p>
          <a:p>
            <a:pPr marL="0" indent="0">
              <a:buClr>
                <a:srgbClr val="0070C0"/>
              </a:buClr>
              <a:buNone/>
            </a:pPr>
            <a:r>
              <a:rPr lang="cs-CZ" sz="3600" dirty="0">
                <a:solidFill>
                  <a:srgbClr val="0070C0"/>
                </a:solidFill>
              </a:rPr>
              <a:t>HW a SW </a:t>
            </a:r>
            <a:r>
              <a:rPr lang="cs-CZ" sz="3600" dirty="0" smtClean="0">
                <a:solidFill>
                  <a:srgbClr val="0070C0"/>
                </a:solidFill>
              </a:rPr>
              <a:t>požadavky</a:t>
            </a:r>
            <a:endParaRPr lang="cs-CZ" sz="3600" dirty="0" smtClean="0"/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Pro bezproblémový chod doporučujeme nejnovější verzi prohlížeče INTERNET EXPLORER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K podepsání úloh je vyžadován kvalifikovaný elektronický podpis. Aby bylo možné úlohy podepsat, je nutné mít na počítači nainstalovanou aplikaci MS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Silverlight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a 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, který slouží pro přístup k podpisovým certifikátům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Instalační 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balíček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TescoSW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Elevated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TrustTool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 naleznete v MS2014+ na záložce HW a SW požadavky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Na záložce ,,FAQ,, (podzáložka ,,FAQ elektronický podpis,,) jsou k dispozici principy práce s 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certifikáty - příručka</a:t>
            </a: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: </a:t>
            </a:r>
            <a:r>
              <a:rPr lang="cs-CZ" b="1" dirty="0">
                <a:solidFill>
                  <a:schemeClr val="tx2">
                    <a:lumMod val="85000"/>
                    <a:lumOff val="15000"/>
                  </a:schemeClr>
                </a:solidFill>
              </a:rPr>
              <a:t>Uživatelská příručka ISKP14+</a:t>
            </a:r>
          </a:p>
          <a:p>
            <a:pPr>
              <a:buClr>
                <a:srgbClr val="0070C0"/>
              </a:buClr>
            </a:pPr>
            <a:endParaRPr lang="cs-CZ" dirty="0"/>
          </a:p>
          <a:p>
            <a:pPr>
              <a:buClr>
                <a:srgbClr val="0070C0"/>
              </a:buClr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4588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182366"/>
            <a:ext cx="8596668" cy="787400"/>
          </a:xfrm>
        </p:spPr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Prostřednictvím IS KP14+ probíhá podání 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969766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podporu (včetně všech příloh)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platbu - průběžná,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Zpráva o realizaci – průběžná, závěrečná (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ZoR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se v IS KP14+ zobrazí po schválení právního aktu, depeše s upozorněním na blížící se termín podání)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Žádost o změnu – ze strany příjemce i ze strany CRR (ŘO)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Zprávy o udržitelnosti projektu – za každý rok – průběžná i závěrečná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Veškeré komunikace mezi žadatelem a CRR - formou depeší v systému IS KP14+</a:t>
            </a:r>
          </a:p>
          <a:p>
            <a:pPr>
              <a:buClr>
                <a:srgbClr val="0070C0"/>
              </a:buClr>
            </a:pP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Podání všech úloh je pouze elektronické prostřednictvím IS KP14+!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7334" y="5449768"/>
            <a:ext cx="99661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Pokud je některá povinná příloha žádosti o podporu pro žadatele nerelevantní, žadatel </a:t>
            </a:r>
          </a:p>
          <a:p>
            <a:r>
              <a:rPr lang="cs-CZ" b="1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nahraje jako přílohu dokument, ve kterém uvede zdůvodnění nedoložení povinné přílohy</a:t>
            </a:r>
            <a:r>
              <a:rPr lang="cs-CZ" dirty="0" smtClean="0">
                <a:solidFill>
                  <a:schemeClr val="tx2">
                    <a:lumMod val="75000"/>
                    <a:lumOff val="25000"/>
                  </a:schemeClr>
                </a:solidFill>
              </a:rPr>
              <a:t>.</a:t>
            </a:r>
            <a:endParaRPr lang="cs-CZ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10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/>
          <a:lstStyle/>
          <a:p>
            <a:r>
              <a:rPr lang="cs-CZ" dirty="0" err="1" smtClean="0">
                <a:solidFill>
                  <a:srgbClr val="0070C0"/>
                </a:solidFill>
              </a:rPr>
              <a:t>Info</a:t>
            </a:r>
            <a:r>
              <a:rPr lang="cs-CZ" dirty="0" smtClean="0">
                <a:solidFill>
                  <a:srgbClr val="0070C0"/>
                </a:solidFill>
              </a:rPr>
              <a:t> k IS KP14+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660400"/>
            <a:ext cx="8596668" cy="5675586"/>
          </a:xfrm>
        </p:spPr>
        <p:txBody>
          <a:bodyPr>
            <a:noAutofit/>
          </a:bodyPr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Žadatel by měl vždy přístup do portálu s rolí správce přístupů. Pouze s touto rolí lze přidávat/odebírat další uživatele (čtenář, editor, signatář, zmocněnec).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 podepisování všech nebo určitých úloh je možné zmocnit jinou osobu plnou mocí, která se oskenovaná nahraje do IS KP14+.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Informace o stavu projektu včetně výsledků hodnocení projektu se žadatel dozví pouze přes systém.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Dokument Rozhodnutí o poskytnutí dotace bude příjemci zpřístupněn taktéž pouze přes systém.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Komunikace s MAS a CRR po podání projektové žádosti bude probíhat pouze prostřednictvím depeší přes systém.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Doporučujeme si v IS KP14+ nastavit notifikace ne telefon nebo e-mail, kde budete informování o události/změně stavu projektu či o případných výzvách k doplnění/vysvětlení.</a:t>
            </a:r>
          </a:p>
          <a:p>
            <a:pPr>
              <a:buClr>
                <a:srgbClr val="0070C0"/>
              </a:buClr>
            </a:pPr>
            <a:r>
              <a:rPr lang="cs-CZ" dirty="0">
                <a:solidFill>
                  <a:schemeClr val="tx2">
                    <a:lumMod val="85000"/>
                    <a:lumOff val="15000"/>
                  </a:schemeClr>
                </a:solidFill>
              </a:rPr>
              <a:t>Depeše se považuje za doručenou dnem odeslání, nikoli dnem přečtení (možnost notifikace na e-mail či </a:t>
            </a:r>
            <a:r>
              <a:rPr lang="cs-CZ" dirty="0" err="1">
                <a:solidFill>
                  <a:schemeClr val="tx2">
                    <a:lumMod val="85000"/>
                    <a:lumOff val="15000"/>
                  </a:schemeClr>
                </a:solidFill>
              </a:rPr>
              <a:t>sms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)</a:t>
            </a:r>
            <a:endParaRPr lang="cs-CZ" dirty="0">
              <a:solidFill>
                <a:schemeClr val="tx2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197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Elektronický podpis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4189"/>
            <a:ext cx="8596668" cy="3880773"/>
          </a:xfrm>
        </p:spPr>
        <p:txBody>
          <a:bodyPr/>
          <a:lstStyle/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= kvalifikovaný certifikát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Platnost 1 rok –platnost certifikátu ještě min. 3 dny po podpisu</a:t>
            </a:r>
          </a:p>
          <a:p>
            <a:pPr>
              <a:buClr>
                <a:srgbClr val="0070C0"/>
              </a:buClr>
            </a:pP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Poskytovatelé: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PostSignum</a:t>
            </a:r>
            <a:r>
              <a:rPr lang="cs-CZ" dirty="0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 České pošty (Czech Point), První certifikační autorita, </a:t>
            </a:r>
            <a:r>
              <a:rPr lang="cs-CZ" dirty="0" err="1" smtClean="0">
                <a:solidFill>
                  <a:schemeClr val="tx2">
                    <a:lumMod val="85000"/>
                    <a:lumOff val="15000"/>
                  </a:schemeClr>
                </a:solidFill>
              </a:rPr>
              <a:t>Eidentity</a:t>
            </a:r>
            <a:endParaRPr lang="cs-CZ" dirty="0" smtClean="0">
              <a:solidFill>
                <a:schemeClr val="tx2">
                  <a:lumMod val="85000"/>
                  <a:lumOff val="15000"/>
                </a:schemeClr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4809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2144711"/>
          </a:xfrm>
        </p:spPr>
        <p:txBody>
          <a:bodyPr>
            <a:normAutofit/>
          </a:bodyPr>
          <a:lstStyle/>
          <a:p>
            <a:pPr marL="0" indent="0" algn="ctr">
              <a:buClr>
                <a:srgbClr val="0070C0"/>
              </a:buClr>
              <a:buNone/>
            </a:pPr>
            <a:r>
              <a:rPr lang="cs-CZ" sz="3600" dirty="0" smtClean="0">
                <a:solidFill>
                  <a:srgbClr val="0070C0"/>
                </a:solidFill>
              </a:rPr>
              <a:t>DĚKUJEME ZA POZORNOST</a:t>
            </a:r>
            <a:endParaRPr lang="cs-CZ" sz="3600" dirty="0">
              <a:solidFill>
                <a:srgbClr val="0070C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0079" y="5755208"/>
            <a:ext cx="6689124" cy="110279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984" y="0"/>
            <a:ext cx="4120825" cy="134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6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Vlastní 2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00B0F0"/>
      </a:accent1>
      <a:accent2>
        <a:srgbClr val="4BACC6"/>
      </a:accent2>
      <a:accent3>
        <a:srgbClr val="FFFF00"/>
      </a:accent3>
      <a:accent4>
        <a:srgbClr val="92D050"/>
      </a:accent4>
      <a:accent5>
        <a:srgbClr val="FFFF00"/>
      </a:accent5>
      <a:accent6>
        <a:srgbClr val="00B0F0"/>
      </a:accent6>
      <a:hlink>
        <a:srgbClr val="548DD4"/>
      </a:hlink>
      <a:folHlink>
        <a:srgbClr val="548DD4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sablonA</Template>
  <TotalTime>6879</TotalTime>
  <Words>3315</Words>
  <Application>Microsoft Office PowerPoint</Application>
  <PresentationFormat>Širokoúhlá obrazovka</PresentationFormat>
  <Paragraphs>326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40" baseType="lpstr">
      <vt:lpstr>Arial</vt:lpstr>
      <vt:lpstr>Arial Black</vt:lpstr>
      <vt:lpstr>Times New Roman</vt:lpstr>
      <vt:lpstr>Trebuchet MS</vt:lpstr>
      <vt:lpstr>Wingdings</vt:lpstr>
      <vt:lpstr>Wingdings 3</vt:lpstr>
      <vt:lpstr>Faseta</vt:lpstr>
      <vt:lpstr>1. Výzva MAS Střední Haná IROP Bezpečnost dopravy a cyklodopravy č. výzvy: 173/06_16_038/CLLD_16_01_074</vt:lpstr>
      <vt:lpstr>Program semináře</vt:lpstr>
      <vt:lpstr>Základní informace k výzvě</vt:lpstr>
      <vt:lpstr>Oprávnění žadatelé:  Obce, Dobrovolné svazky obcí, Organizace zřizované nebo zakládané obcemi, Organizace zřizované nebo zakládané dobrovolnými svazky obcí</vt:lpstr>
      <vt:lpstr>Další specifika výzvy</vt:lpstr>
      <vt:lpstr>Dokumenty závazné pro žadatele</vt:lpstr>
      <vt:lpstr>Hlavní podporované Aktivity</vt:lpstr>
      <vt:lpstr>Hlavní podporované Aktivity</vt:lpstr>
      <vt:lpstr>Hlavní podporované aktivity</vt:lpstr>
      <vt:lpstr>Hlavní podporované Aktivity</vt:lpstr>
      <vt:lpstr>  Na vedlejší aktivity může být vynaloženo maximálně 15 % CZV</vt:lpstr>
      <vt:lpstr>Povinné přílohy </vt:lpstr>
      <vt:lpstr>UPOZORNĚNÍ PRO ŽADATELE</vt:lpstr>
      <vt:lpstr>Způsobilé výdaje na hlavní aktivity – příklady – Bezpečnost dopravy</vt:lpstr>
      <vt:lpstr>Způsobilé výdaje na hlavní aktivity – příklady – Cyklodoprava</vt:lpstr>
      <vt:lpstr>Prezentace aplikace PowerPoint</vt:lpstr>
      <vt:lpstr>Prezentace aplikace PowerPoint</vt:lpstr>
      <vt:lpstr>Prezentace aplikace PowerPoint</vt:lpstr>
      <vt:lpstr>Prezentace aplikace PowerPoint</vt:lpstr>
      <vt:lpstr>PROCES HODNOCENÍ A VÝBĚRU PROJEKTŮ</vt:lpstr>
      <vt:lpstr>Kritéria hodnocení formálních náležitostí</vt:lpstr>
      <vt:lpstr>Kritéria hodnocení přijatelnosti</vt:lpstr>
      <vt:lpstr>Kritéria hodnocení - Věcné hodnocení – Aktivita Bezpečnost dopravy</vt:lpstr>
      <vt:lpstr>Kritéria hodnocení- Věcné hodnocení – Aktivita Cyklodoprava</vt:lpstr>
      <vt:lpstr>Kritéria závěrečného ověření - společná</vt:lpstr>
      <vt:lpstr>Prezentace aplikace PowerPoint</vt:lpstr>
      <vt:lpstr>Indikátory</vt:lpstr>
      <vt:lpstr>Povinná publicita</vt:lpstr>
      <vt:lpstr>Webová aplikace IS KP14+</vt:lpstr>
      <vt:lpstr>Prostřednictvím IS KP14+ probíhá podání </vt:lpstr>
      <vt:lpstr>Info k IS KP14+</vt:lpstr>
      <vt:lpstr>Elektronický podpis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Výzva MAS Střední Haná IROP Bezpečnost dopravy a cyklodopravy</dc:title>
  <dc:creator>Uživatel systému Windows</dc:creator>
  <cp:lastModifiedBy>Uživatel systému Windows</cp:lastModifiedBy>
  <cp:revision>103</cp:revision>
  <dcterms:created xsi:type="dcterms:W3CDTF">2018-05-24T08:13:44Z</dcterms:created>
  <dcterms:modified xsi:type="dcterms:W3CDTF">2018-07-18T20:36:40Z</dcterms:modified>
</cp:coreProperties>
</file>