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56" r:id="rId2"/>
    <p:sldId id="257" r:id="rId3"/>
    <p:sldId id="260" r:id="rId4"/>
    <p:sldId id="261" r:id="rId5"/>
    <p:sldId id="258" r:id="rId6"/>
    <p:sldId id="262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88" r:id="rId19"/>
    <p:sldId id="291" r:id="rId20"/>
    <p:sldId id="292" r:id="rId21"/>
    <p:sldId id="308" r:id="rId22"/>
    <p:sldId id="289" r:id="rId23"/>
    <p:sldId id="293" r:id="rId24"/>
    <p:sldId id="276" r:id="rId25"/>
    <p:sldId id="280" r:id="rId26"/>
    <p:sldId id="286" r:id="rId27"/>
    <p:sldId id="285" r:id="rId28"/>
    <p:sldId id="284" r:id="rId29"/>
    <p:sldId id="283" r:id="rId30"/>
    <p:sldId id="282" r:id="rId31"/>
    <p:sldId id="290" r:id="rId32"/>
    <p:sldId id="307" r:id="rId33"/>
    <p:sldId id="277" r:id="rId34"/>
    <p:sldId id="298" r:id="rId35"/>
    <p:sldId id="299" r:id="rId36"/>
    <p:sldId id="301" r:id="rId37"/>
    <p:sldId id="302" r:id="rId38"/>
    <p:sldId id="303" r:id="rId39"/>
    <p:sldId id="278" r:id="rId40"/>
    <p:sldId id="297" r:id="rId41"/>
    <p:sldId id="305" r:id="rId42"/>
    <p:sldId id="279" r:id="rId43"/>
    <p:sldId id="281" r:id="rId44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živatel systému Windows" initials="UsW" lastIdx="1" clrIdx="0">
    <p:extLst>
      <p:ext uri="{19B8F6BF-5375-455C-9EA6-DF929625EA0E}">
        <p15:presenceInfo xmlns:p15="http://schemas.microsoft.com/office/powerpoint/2012/main" userId="Uživatel systému Window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67" autoAdjust="0"/>
    <p:restoredTop sz="94959" autoAdjust="0"/>
  </p:normalViewPr>
  <p:slideViewPr>
    <p:cSldViewPr snapToGrid="0">
      <p:cViewPr varScale="1">
        <p:scale>
          <a:sx n="112" d="100"/>
          <a:sy n="112" d="100"/>
        </p:scale>
        <p:origin x="254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9" y="1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3D0409-DE8D-4916-A2E9-FF9E7EEB9C95}" type="datetimeFigureOut">
              <a:rPr lang="cs-CZ" smtClean="0"/>
              <a:t>26.04.2022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751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9" y="9429751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4510F2-6BCA-4703-86E4-B401B390B32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35747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51009B-0202-4D80-A034-9A52B166C47F}" type="datetimeFigureOut">
              <a:rPr lang="cs-CZ" smtClean="0"/>
              <a:t>26.04.2022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4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10235-38DD-4463-B5A8-2037739863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1438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ŽoD</a:t>
            </a:r>
            <a:r>
              <a:rPr lang="cs-CZ" dirty="0"/>
              <a:t> – žádost o dotaci</a:t>
            </a:r>
          </a:p>
          <a:p>
            <a:r>
              <a:rPr lang="cs-CZ" dirty="0" err="1"/>
              <a:t>ŽoP</a:t>
            </a:r>
            <a:r>
              <a:rPr lang="cs-CZ" baseline="0" dirty="0"/>
              <a:t> – žádost o platbu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10235-38DD-4463-B5A8-203773986375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0367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/>
              <a:t>ŽoD</a:t>
            </a:r>
            <a:r>
              <a:rPr lang="cs-CZ" dirty="0"/>
              <a:t> – žádost o dotaci</a:t>
            </a:r>
          </a:p>
          <a:p>
            <a:r>
              <a:rPr lang="cs-CZ" dirty="0" err="1"/>
              <a:t>ŽoP</a:t>
            </a:r>
            <a:r>
              <a:rPr lang="cs-CZ" baseline="0" dirty="0"/>
              <a:t> – žádost o platbu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10235-38DD-4463-B5A8-203773986375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05409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* DS</a:t>
            </a:r>
            <a:r>
              <a:rPr lang="cs-CZ" baseline="0" dirty="0"/>
              <a:t> = datová schránka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10235-38DD-4463-B5A8-203773986375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5705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910235-38DD-4463-B5A8-203773986375}" type="slidenum">
              <a:rPr lang="cs-CZ" smtClean="0"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220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602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279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63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048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086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7164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890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29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47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672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415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4DA4DB-63AE-462E-A2D4-7999B83634ED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3B629-7305-4DC4-9E1D-2DE68B3DF0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544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masstrednihana.cz/program-rozvoje-venkova_vyzva-c-3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szif.cz/c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zif.cz/cs/prv2014-1921" TargetMode="External"/><Relationship Id="rId2" Type="http://schemas.openxmlformats.org/officeDocument/2006/relationships/hyperlink" Target="http://masstrednihana.cz/program-rozvoje-venkova_vyzva-c-5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hyperlink" Target="https://www.szif.cz/irj/portal/pf/pf-uvod" TargetMode="Externa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95"/>
          <a:stretch/>
        </p:blipFill>
        <p:spPr>
          <a:xfrm>
            <a:off x="13816" y="-1"/>
            <a:ext cx="12178185" cy="6858001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-2" y="1784657"/>
            <a:ext cx="121920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000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  <a:r>
              <a:rPr lang="cs-CZ" sz="3000" b="1" dirty="0" smtClean="0">
                <a:solidFill>
                  <a:schemeClr val="accent5">
                    <a:lumMod val="50000"/>
                  </a:schemeClr>
                </a:solidFill>
              </a:rPr>
              <a:t>. </a:t>
            </a:r>
            <a:r>
              <a:rPr lang="cs-CZ" sz="3000" b="1" dirty="0">
                <a:solidFill>
                  <a:schemeClr val="accent5">
                    <a:lumMod val="50000"/>
                  </a:schemeClr>
                </a:solidFill>
              </a:rPr>
              <a:t>VÝZVA MAS STŘEDNÍ HANÁ</a:t>
            </a:r>
          </a:p>
          <a:p>
            <a:pPr algn="ctr"/>
            <a:r>
              <a:rPr lang="cs-CZ" sz="3000" b="1" dirty="0">
                <a:solidFill>
                  <a:schemeClr val="accent5">
                    <a:lumMod val="50000"/>
                  </a:schemeClr>
                </a:solidFill>
              </a:rPr>
              <a:t>PROGRAM ROZVOJE VENKOVA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-2" y="3728754"/>
            <a:ext cx="1217818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600" b="1" dirty="0">
                <a:solidFill>
                  <a:schemeClr val="accent5">
                    <a:lumMod val="75000"/>
                  </a:schemeClr>
                </a:solidFill>
              </a:rPr>
              <a:t>SEMINÁŘ PRO ŽADATELE </a:t>
            </a:r>
          </a:p>
          <a:p>
            <a:pPr algn="ctr"/>
            <a:r>
              <a:rPr lang="cs-CZ" sz="2600" b="1" dirty="0">
                <a:solidFill>
                  <a:schemeClr val="accent5">
                    <a:lumMod val="75000"/>
                  </a:schemeClr>
                </a:solidFill>
              </a:rPr>
              <a:t>7</a:t>
            </a:r>
            <a:r>
              <a:rPr lang="cs-CZ" sz="2600" b="1" dirty="0" smtClean="0">
                <a:solidFill>
                  <a:schemeClr val="accent5">
                    <a:lumMod val="75000"/>
                  </a:schemeClr>
                </a:solidFill>
              </a:rPr>
              <a:t>. </a:t>
            </a:r>
            <a:r>
              <a:rPr lang="cs-CZ" sz="2600" b="1" dirty="0">
                <a:solidFill>
                  <a:schemeClr val="accent5">
                    <a:lumMod val="75000"/>
                  </a:schemeClr>
                </a:solidFill>
              </a:rPr>
              <a:t>4</a:t>
            </a:r>
            <a:r>
              <a:rPr lang="cs-CZ" sz="2600" b="1" dirty="0" smtClean="0">
                <a:solidFill>
                  <a:schemeClr val="accent5">
                    <a:lumMod val="75000"/>
                  </a:schemeClr>
                </a:solidFill>
              </a:rPr>
              <a:t>. 2022</a:t>
            </a:r>
            <a:endParaRPr lang="cs-CZ" sz="26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1" name="Obrázek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627987"/>
            <a:ext cx="6689124" cy="110279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110" y="115682"/>
            <a:ext cx="2003367" cy="719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266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Program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195754"/>
          </a:xfrm>
        </p:spPr>
        <p:txBody>
          <a:bodyPr/>
          <a:lstStyle/>
          <a:p>
            <a:r>
              <a:rPr lang="cs-CZ" b="1" dirty="0"/>
              <a:t>Informace o výzvě</a:t>
            </a:r>
          </a:p>
          <a:p>
            <a:r>
              <a:rPr lang="cs-CZ" b="1" dirty="0"/>
              <a:t>FICHE 6</a:t>
            </a:r>
          </a:p>
          <a:p>
            <a:r>
              <a:rPr lang="cs-CZ" b="1" dirty="0"/>
              <a:t>P</a:t>
            </a:r>
            <a:r>
              <a:rPr lang="pt-BR" b="1" dirty="0"/>
              <a:t>ortál farmáře </a:t>
            </a:r>
            <a:r>
              <a:rPr lang="pt-BR" dirty="0"/>
              <a:t>(postup podání žádosti na MAS) </a:t>
            </a:r>
            <a:endParaRPr lang="cs-CZ" dirty="0"/>
          </a:p>
          <a:p>
            <a:r>
              <a:rPr lang="cs-CZ" b="1" dirty="0"/>
              <a:t>Žadatel</a:t>
            </a:r>
            <a:r>
              <a:rPr lang="cs-CZ" dirty="0"/>
              <a:t> (projektová příprava, podání žádosti, cenový marketing, VŘ…)</a:t>
            </a:r>
          </a:p>
          <a:p>
            <a:r>
              <a:rPr lang="cs-CZ" b="1" dirty="0"/>
              <a:t>MAS, SZIF</a:t>
            </a:r>
          </a:p>
          <a:p>
            <a:r>
              <a:rPr lang="cs-CZ" b="1" dirty="0"/>
              <a:t>Podmínky</a:t>
            </a:r>
          </a:p>
          <a:p>
            <a:r>
              <a:rPr lang="cs-CZ" b="1" dirty="0"/>
              <a:t>Důležité odkazy</a:t>
            </a:r>
            <a:endParaRPr lang="en-GB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627987"/>
            <a:ext cx="6689124" cy="110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552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291" y="7888"/>
            <a:ext cx="10515600" cy="1040342"/>
          </a:xfrm>
        </p:spPr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Informace o výzvě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1291" y="1074458"/>
            <a:ext cx="10515600" cy="4359298"/>
          </a:xfrm>
        </p:spPr>
        <p:txBody>
          <a:bodyPr>
            <a:noAutofit/>
          </a:bodyPr>
          <a:lstStyle/>
          <a:p>
            <a:pPr marL="285750" indent="-285750" algn="just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2300" dirty="0"/>
              <a:t>Výzva MAS č. </a:t>
            </a:r>
            <a:r>
              <a:rPr lang="cs-CZ" sz="2300" dirty="0" smtClean="0"/>
              <a:t>6 </a:t>
            </a:r>
            <a:r>
              <a:rPr lang="cs-CZ" sz="2300" dirty="0"/>
              <a:t>k předkládání Žádostí o podporu v rámci operace 19.2.1.  Programu rozvoje venkova na období 2014 – 2020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2300" i="1" dirty="0"/>
              <a:t>Termín vyhlášení výzvy:</a:t>
            </a:r>
            <a:r>
              <a:rPr lang="cs-CZ" sz="2300" dirty="0"/>
              <a:t> </a:t>
            </a:r>
            <a:r>
              <a:rPr lang="cs-CZ" sz="2300" b="1" i="1" dirty="0" smtClean="0"/>
              <a:t>16. 03. 2022</a:t>
            </a:r>
            <a:endParaRPr lang="cs-CZ" sz="2300" b="1" i="1" dirty="0"/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2300" i="1" dirty="0"/>
              <a:t>Termín příjmu žádostí: </a:t>
            </a:r>
            <a:r>
              <a:rPr lang="cs-CZ" sz="2300" b="1" i="1" dirty="0"/>
              <a:t>od </a:t>
            </a:r>
            <a:r>
              <a:rPr lang="cs-CZ" sz="2300" b="1" i="1" dirty="0" smtClean="0"/>
              <a:t>16. 03. 2022 </a:t>
            </a:r>
            <a:r>
              <a:rPr lang="cs-CZ" sz="2300" b="1" i="1" dirty="0"/>
              <a:t>do </a:t>
            </a:r>
            <a:r>
              <a:rPr lang="cs-CZ" sz="2300" b="1" i="1" dirty="0" smtClean="0"/>
              <a:t>19. 04. 2022</a:t>
            </a:r>
            <a:r>
              <a:rPr lang="cs-CZ" sz="2300" dirty="0" smtClean="0"/>
              <a:t>. </a:t>
            </a:r>
            <a:r>
              <a:rPr lang="cs-CZ" sz="2300" dirty="0"/>
              <a:t>Podání </a:t>
            </a:r>
            <a:r>
              <a:rPr lang="cs-CZ" sz="2300" i="1" dirty="0"/>
              <a:t>Žádosti o dotaci</a:t>
            </a:r>
            <a:r>
              <a:rPr lang="cs-CZ" sz="2300" dirty="0"/>
              <a:t> na MAS (</a:t>
            </a:r>
            <a:r>
              <a:rPr lang="cs-CZ" sz="2300" i="1" dirty="0"/>
              <a:t>včetně příloh</a:t>
            </a:r>
            <a:r>
              <a:rPr lang="cs-CZ" sz="2300" dirty="0"/>
              <a:t>) probíhá zasláním přes Portál farmáře. Obsahově rozsáhlé či velkoformátové přílohy lze dodat v listinné podobě.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2300" i="1" dirty="0"/>
              <a:t>Termín registrace na RO SZIF:</a:t>
            </a:r>
            <a:r>
              <a:rPr lang="cs-CZ" sz="2300" dirty="0"/>
              <a:t> </a:t>
            </a:r>
            <a:r>
              <a:rPr lang="cs-CZ" sz="2300" b="1" dirty="0" smtClean="0"/>
              <a:t>30. 06. 2022</a:t>
            </a:r>
            <a:endParaRPr lang="cs-CZ" sz="2300" b="1" i="1" dirty="0"/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2300" i="1" dirty="0"/>
              <a:t>Místo podání příloh k žádosti v listinné podobě: </a:t>
            </a:r>
            <a:r>
              <a:rPr lang="cs-CZ" sz="2300" dirty="0"/>
              <a:t>kancelář MAS, nám. Míru 21, Kojetín 752 01 (budova Úřadu práce, 1. patro) 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2300" i="1" dirty="0"/>
              <a:t>Termín příjmu příloh k žádosti v listinné podobě:</a:t>
            </a:r>
            <a:r>
              <a:rPr lang="cs-CZ" sz="2300" dirty="0"/>
              <a:t> v době trvání příjmu Žádostí na MAS v termínech uvedených jako úřední dny (pondělí, středa) </a:t>
            </a:r>
            <a:r>
              <a:rPr lang="cs-CZ" sz="2300" i="1" dirty="0"/>
              <a:t>vždy po telefonické domluvě a upřesnění času, který je nutno rezervovat</a:t>
            </a:r>
            <a:r>
              <a:rPr lang="cs-CZ" sz="2300" dirty="0"/>
              <a:t>.</a:t>
            </a:r>
          </a:p>
          <a:p>
            <a:pPr marL="285750" indent="-285750" algn="just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§"/>
            </a:pPr>
            <a:r>
              <a:rPr lang="cs-CZ" sz="2300" i="1" dirty="0"/>
              <a:t>Územní vymezení: </a:t>
            </a:r>
            <a:r>
              <a:rPr lang="cs-CZ" sz="2300" dirty="0"/>
              <a:t>Výzva MAS se vztahuje na celé území MAS Střední Haná.</a:t>
            </a:r>
            <a:endParaRPr lang="en-GB" sz="23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33973"/>
            <a:ext cx="5439688" cy="896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62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Informace o výzvě</a:t>
            </a:r>
            <a:endParaRPr lang="en-GB" dirty="0"/>
          </a:p>
        </p:txBody>
      </p:sp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3092784"/>
              </p:ext>
            </p:extLst>
          </p:nvPr>
        </p:nvGraphicFramePr>
        <p:xfrm>
          <a:off x="838200" y="1825625"/>
          <a:ext cx="10515600" cy="24754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818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943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1076279"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Číslo Fiche 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Název Fiche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Vazba Fiche na článek Nařízení EP a Rady (EU) č. 1305/2013 </a:t>
                      </a:r>
                      <a:r>
                        <a:rPr lang="cs-CZ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Alokace</a:t>
                      </a:r>
                      <a:endParaRPr lang="cs-CZ" sz="1800" b="0" i="0" u="none" strike="noStrike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cs-CZ" sz="1800" b="1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 </a:t>
                      </a:r>
                      <a:r>
                        <a:rPr lang="cs-CZ" sz="1800" b="1" i="0" u="none" strike="noStrike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6. výzvu</a:t>
                      </a:r>
                      <a:r>
                        <a:rPr lang="cs-CZ" sz="1800" b="0" i="0" u="none" strike="noStrike" kern="1200" baseline="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lang="cs-CZ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99163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Základní služby a obnova vesnic ve venkovských oblastech </a:t>
                      </a:r>
                      <a:r>
                        <a:rPr lang="cs-CZ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Článek 20, písmeno a) Veřejná prostranství v obcích, c) Hasičské zbrojnice, f) Kulturní a spolková zařízení včetně knihoven. 	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3.199.284,- </a:t>
                      </a:r>
                      <a:r>
                        <a:rPr lang="cs-CZ" sz="18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Kč 	</a:t>
                      </a:r>
                    </a:p>
                    <a:p>
                      <a:endParaRPr lang="cs-CZ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838200" y="4693920"/>
            <a:ext cx="544068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38200" y="4451244"/>
            <a:ext cx="10805160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Tx/>
              <a:buChar char="-"/>
            </a:pPr>
            <a:r>
              <a:rPr lang="cs-CZ" sz="2200" dirty="0"/>
              <a:t>projekt je realizován na území MAS Střední Haná,</a:t>
            </a:r>
          </a:p>
          <a:p>
            <a:pPr marL="285750" indent="-285750">
              <a:buFontTx/>
              <a:buChar char="-"/>
            </a:pPr>
            <a:r>
              <a:rPr lang="cs-CZ" sz="2200" dirty="0"/>
              <a:t>minimální výše způsobilých výdajů: 50.000 Kč</a:t>
            </a:r>
          </a:p>
          <a:p>
            <a:pPr marL="285750" indent="-285750">
              <a:buFontTx/>
              <a:buChar char="-"/>
            </a:pPr>
            <a:r>
              <a:rPr lang="cs-CZ" sz="2200" dirty="0"/>
              <a:t>lhůta vázanosti projektu (=doba trvání závazku) na účel trvá 5 let od data převedení dotace na účet příjemce dotace.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928473"/>
            <a:ext cx="4866482" cy="80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903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23408"/>
          </a:xfrm>
        </p:spPr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FICHE 6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89432"/>
            <a:ext cx="10515600" cy="2666932"/>
          </a:xfrm>
        </p:spPr>
        <p:txBody>
          <a:bodyPr>
            <a:normAutofit fontScale="92500"/>
          </a:bodyPr>
          <a:lstStyle/>
          <a:p>
            <a:pPr marL="0" indent="0" algn="just">
              <a:spcAft>
                <a:spcPts val="1500"/>
              </a:spcAft>
              <a:buNone/>
            </a:pPr>
            <a:r>
              <a:rPr lang="cs-CZ" sz="3000" dirty="0"/>
              <a:t>Článek 20 - Základní služby a obnova vesnic ve venkovských oblastech</a:t>
            </a:r>
          </a:p>
          <a:p>
            <a:pPr>
              <a:spcAft>
                <a:spcPts val="600"/>
              </a:spcAft>
            </a:pPr>
            <a:r>
              <a:rPr lang="cs-CZ" sz="3000" dirty="0"/>
              <a:t>a) Veřejná prostranství v obcích</a:t>
            </a:r>
          </a:p>
          <a:p>
            <a:pPr>
              <a:spcAft>
                <a:spcPts val="600"/>
              </a:spcAft>
            </a:pPr>
            <a:r>
              <a:rPr lang="cs-CZ" sz="3000" dirty="0"/>
              <a:t>c) Hasičské zbrojnice</a:t>
            </a:r>
          </a:p>
          <a:p>
            <a:pPr>
              <a:spcAft>
                <a:spcPts val="600"/>
              </a:spcAft>
            </a:pPr>
            <a:r>
              <a:rPr lang="cs-CZ" sz="3000" dirty="0"/>
              <a:t>f) Kulturní a spolková zařízení včetně knihoven</a:t>
            </a:r>
          </a:p>
          <a:p>
            <a:pPr>
              <a:spcAft>
                <a:spcPts val="600"/>
              </a:spcAft>
            </a:pPr>
            <a:endParaRPr lang="cs-CZ" dirty="0"/>
          </a:p>
          <a:p>
            <a:pPr marL="0" indent="0">
              <a:spcAft>
                <a:spcPts val="600"/>
              </a:spcAft>
              <a:buNone/>
            </a:pPr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627987"/>
            <a:ext cx="6689124" cy="1102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32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a) Veřejná prostranství v obcích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368513"/>
            <a:ext cx="10515600" cy="4394333"/>
          </a:xfrm>
        </p:spPr>
        <p:txBody>
          <a:bodyPr>
            <a:noAutofit/>
          </a:bodyPr>
          <a:lstStyle/>
          <a:p>
            <a:pPr algn="just"/>
            <a:r>
              <a:rPr lang="cs-CZ" sz="2300" dirty="0"/>
              <a:t>Podpora je zaměřena na veřejná prostranství specifikovaná níže, a to včetně herních prvků. </a:t>
            </a:r>
          </a:p>
          <a:p>
            <a:pPr algn="just"/>
            <a:r>
              <a:rPr lang="cs-CZ" sz="2300" b="1" i="1" dirty="0"/>
              <a:t>Veřejným prostranstvím </a:t>
            </a:r>
            <a:r>
              <a:rPr lang="cs-CZ" sz="2300" dirty="0"/>
              <a:t>se pro účely těchto Pravidel rozumí veřejné prostranství definované v § 34 zákona č. 128/2000 Sb. o obcích (obecní řízení), ve znění pozdějších právních předpisů. Podpořena budou pouze tato veřejná prostranství: náměstí, návsi, tržiště, navazující prostranství obecního úřadu, pošty, kostela, hřbitova, železniční stanice a dalších objektů občanské vybavenosti, které jsou ve vlastnictví obce. </a:t>
            </a:r>
          </a:p>
          <a:p>
            <a:pPr algn="just"/>
            <a:r>
              <a:rPr lang="cs-CZ" sz="2300" b="1" i="1" dirty="0"/>
              <a:t>Definice žadatele/příjemce dotace</a:t>
            </a:r>
            <a:r>
              <a:rPr lang="cs-CZ" sz="2300" dirty="0"/>
              <a:t>: Obec nebo svazek obcí.</a:t>
            </a:r>
          </a:p>
          <a:p>
            <a:pPr algn="just"/>
            <a:r>
              <a:rPr lang="cs-CZ" sz="2300" b="1" i="1" dirty="0"/>
              <a:t>Druh a výše dotace, režim podpory</a:t>
            </a:r>
            <a:r>
              <a:rPr lang="cs-CZ" sz="2300" dirty="0"/>
              <a:t>: podpora je poskytována jako příspěvek na vynaložené způsobilé výdaje, a to ve výši 80 % výdajů, ze kterých je stanovena dotace.</a:t>
            </a:r>
          </a:p>
          <a:p>
            <a:pPr algn="just"/>
            <a:r>
              <a:rPr lang="cs-CZ" sz="2300" dirty="0"/>
              <a:t>Podpora je poskytována </a:t>
            </a:r>
            <a:r>
              <a:rPr lang="cs-CZ" sz="2300" b="1" i="1" u="sng" dirty="0"/>
              <a:t>v režimu nezakládajícím veřejnou podporu</a:t>
            </a:r>
            <a:r>
              <a:rPr lang="cs-CZ" sz="2300" dirty="0"/>
              <a:t>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6020725"/>
            <a:ext cx="4306924" cy="710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933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291" y="149276"/>
            <a:ext cx="10515600" cy="1325563"/>
          </a:xfrm>
        </p:spPr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a) Veřejná prostranství v obcích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254643"/>
            <a:ext cx="10515600" cy="5293642"/>
          </a:xfrm>
        </p:spPr>
        <p:txBody>
          <a:bodyPr>
            <a:normAutofit fontScale="92500"/>
          </a:bodyPr>
          <a:lstStyle/>
          <a:p>
            <a:r>
              <a:rPr lang="cs-CZ" sz="2500" b="1" u="sng" dirty="0"/>
              <a:t>Způsobilé výdaje</a:t>
            </a:r>
            <a:r>
              <a:rPr lang="cs-CZ" sz="2500" b="1" dirty="0"/>
              <a:t>:</a:t>
            </a:r>
          </a:p>
          <a:p>
            <a:pPr algn="just"/>
            <a:r>
              <a:rPr lang="cs-CZ" sz="2500" dirty="0"/>
              <a:t>Dotaci lze poskytnout na následující investiční výdaje, jak jsou definovány v kapitole 1 obecných podmínek Pravidel, nebo na drobný dlouhodobý hmotný majetek: </a:t>
            </a:r>
          </a:p>
          <a:p>
            <a:pPr algn="just"/>
            <a:r>
              <a:rPr lang="cs-CZ" sz="2500" dirty="0"/>
              <a:t>1) </a:t>
            </a:r>
            <a:r>
              <a:rPr lang="cs-CZ" sz="2500" b="1" i="1" dirty="0"/>
              <a:t>vytváření/rekonstrukce veřejných prostranství </a:t>
            </a:r>
            <a:r>
              <a:rPr lang="cs-CZ" sz="2500" dirty="0"/>
              <a:t>obce zejména úprava povrchů (včetně zatravnění), osvětlení, oplocení a venkovní mobiliář (lavičky, venkovní stoly, odpadkové koše, veřejné WC, psí záchody, stojany na kola, zábradlí, úřední desky, informační panely, orientační mapy, plakátovací plochy, rozcestníky, pomníky, přístřešky do 25 m</a:t>
            </a:r>
            <a:r>
              <a:rPr lang="cs-CZ" sz="2500" baseline="30000" dirty="0"/>
              <a:t>2</a:t>
            </a:r>
            <a:r>
              <a:rPr lang="cs-CZ" sz="2500" dirty="0"/>
              <a:t> zastavěné plochy), </a:t>
            </a:r>
          </a:p>
          <a:p>
            <a:pPr algn="just"/>
            <a:r>
              <a:rPr lang="cs-CZ" sz="2500" dirty="0"/>
              <a:t>2) </a:t>
            </a:r>
            <a:r>
              <a:rPr lang="cs-CZ" sz="2500" b="1" i="1" dirty="0" smtClean="0"/>
              <a:t>vodní </a:t>
            </a:r>
            <a:r>
              <a:rPr lang="cs-CZ" sz="2500" b="1" i="1" dirty="0"/>
              <a:t>prvky </a:t>
            </a:r>
            <a:r>
              <a:rPr lang="cs-CZ" sz="2500" dirty="0"/>
              <a:t>(kašny, fontány, pítka a ptačí napajedla či koupadla) </a:t>
            </a:r>
            <a:r>
              <a:rPr lang="cs-CZ" sz="2500" dirty="0" smtClean="0"/>
              <a:t>a další solitérní prvky sloužící k dotvoření celkového charakteru veřejného prostranství</a:t>
            </a:r>
          </a:p>
          <a:p>
            <a:pPr algn="just"/>
            <a:r>
              <a:rPr lang="cs-CZ" sz="2500" dirty="0" smtClean="0"/>
              <a:t>3) </a:t>
            </a:r>
            <a:r>
              <a:rPr lang="cs-CZ" sz="2500" b="1" i="1" dirty="0" smtClean="0"/>
              <a:t>herní prvky</a:t>
            </a:r>
            <a:endParaRPr lang="cs-CZ" sz="2500" b="1" i="1" dirty="0"/>
          </a:p>
          <a:p>
            <a:pPr algn="just"/>
            <a:r>
              <a:rPr lang="cs-CZ" sz="2500" dirty="0"/>
              <a:t>4</a:t>
            </a:r>
            <a:r>
              <a:rPr lang="cs-CZ" sz="2500" dirty="0" smtClean="0"/>
              <a:t>) </a:t>
            </a:r>
            <a:r>
              <a:rPr lang="cs-CZ" sz="2500" b="1" i="1" dirty="0"/>
              <a:t>doplňující výdaje jako součást projektu </a:t>
            </a:r>
            <a:r>
              <a:rPr lang="cs-CZ" sz="2500" dirty="0"/>
              <a:t>(parkoviště, </a:t>
            </a:r>
            <a:r>
              <a:rPr lang="cs-CZ" sz="2500" dirty="0" smtClean="0"/>
              <a:t>parkovací stání, odstavné </a:t>
            </a:r>
            <a:r>
              <a:rPr lang="cs-CZ" sz="2500" dirty="0"/>
              <a:t>a manipulační plochy) - tvoří maximálně 30% </a:t>
            </a:r>
            <a:r>
              <a:rPr lang="cs-CZ" sz="2500" dirty="0" smtClean="0"/>
              <a:t>výdajů, ze kterých je stanovena dotace</a:t>
            </a:r>
            <a:endParaRPr lang="cs-CZ" sz="2500" dirty="0"/>
          </a:p>
          <a:p>
            <a:pPr algn="just"/>
            <a:r>
              <a:rPr lang="cs-CZ" sz="2500" dirty="0"/>
              <a:t>5</a:t>
            </a:r>
            <a:r>
              <a:rPr lang="cs-CZ" sz="2500" dirty="0" smtClean="0"/>
              <a:t>) </a:t>
            </a:r>
            <a:r>
              <a:rPr lang="cs-CZ" sz="2500" b="1" i="1" dirty="0"/>
              <a:t>nákup </a:t>
            </a:r>
            <a:r>
              <a:rPr lang="cs-CZ" sz="2500" b="1" i="1" dirty="0" smtClean="0"/>
              <a:t>nemovitosti</a:t>
            </a:r>
            <a:endParaRPr lang="cs-CZ" b="1" i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622" y="6037820"/>
            <a:ext cx="4327396" cy="71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481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291" y="-113452"/>
            <a:ext cx="10515600" cy="1325563"/>
          </a:xfrm>
        </p:spPr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a) Veřejná prostranství v obcích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1291" y="978195"/>
            <a:ext cx="10515600" cy="512621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cs-CZ" b="1" dirty="0"/>
              <a:t>Kritéria přijatelnosti:</a:t>
            </a:r>
            <a:endParaRPr lang="cs-CZ" dirty="0"/>
          </a:p>
          <a:p>
            <a:pPr marL="0" indent="0" algn="just">
              <a:spcAft>
                <a:spcPts val="300"/>
              </a:spcAft>
              <a:buNone/>
            </a:pPr>
            <a:r>
              <a:rPr lang="cs-CZ" dirty="0"/>
              <a:t>1) Výdaje jsou způsobilé pro podporu, jsou-li příslušné projekty prováděny v souladu s plány rozvoje obcí a vesnic ve venkovských oblastech a jejich základních služeb a jsou-li v souladu s příslušnou strategií místního rozvoje;  </a:t>
            </a:r>
          </a:p>
          <a:p>
            <a:pPr marL="0" indent="0" algn="just">
              <a:buNone/>
            </a:pPr>
            <a:r>
              <a:rPr lang="cs-CZ" dirty="0"/>
              <a:t>2) Veřejné prostranství musí být součástí intravilánu obce.</a:t>
            </a:r>
          </a:p>
          <a:p>
            <a:pPr algn="just"/>
            <a:r>
              <a:rPr lang="cs-CZ" b="1" dirty="0"/>
              <a:t>Další podmínky:</a:t>
            </a:r>
          </a:p>
          <a:p>
            <a:pPr marL="0" indent="0" algn="just">
              <a:buNone/>
            </a:pPr>
            <a:r>
              <a:rPr lang="cs-CZ" dirty="0"/>
              <a:t>Nezpůsobilými výdaji jsou </a:t>
            </a:r>
            <a:r>
              <a:rPr lang="cs-CZ" b="1" i="1" dirty="0"/>
              <a:t>nástupiště zastávek veřejné dopravy</a:t>
            </a:r>
            <a:r>
              <a:rPr lang="cs-CZ" b="1" i="1" dirty="0" smtClean="0"/>
              <a:t>, sportoviště, </a:t>
            </a:r>
            <a:r>
              <a:rPr lang="cs-CZ" b="1" i="1" dirty="0"/>
              <a:t>nákup/výsadba a ošetřování dřevin a nová výstavba pomníků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r>
              <a:rPr lang="cs-CZ" dirty="0"/>
              <a:t>Přípustné způsoby uspořádání právních vztahů k nemovitostem, na kterých jsou realizovány stavební výdaje, jsou: vlastnictví, spoluvlastnictví s min. 50% spoluvlastnickým podílem, věcné břemeno a právo stavby. </a:t>
            </a:r>
          </a:p>
          <a:p>
            <a:pPr marL="0" indent="0" algn="just">
              <a:buNone/>
            </a:pPr>
            <a:r>
              <a:rPr lang="cs-CZ" dirty="0"/>
              <a:t>Předmět dotace musí být budován, případně pořízen ve veřejném zájmu, musí být veřejně přístupný a v rámci lhůty vázanosti projektu na účel nesmí být jeho užívání zpoplatněno.</a:t>
            </a:r>
          </a:p>
          <a:p>
            <a:pPr algn="just"/>
            <a:r>
              <a:rPr lang="cs-CZ" b="1" dirty="0"/>
              <a:t>Přílohy předkládané při podání Žádosti o dotaci na MAS</a:t>
            </a:r>
            <a:r>
              <a:rPr lang="cs-CZ" i="1" dirty="0"/>
              <a:t>: 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1) Prohlášení o realizaci projektu v souladu s </a:t>
            </a:r>
            <a:r>
              <a:rPr lang="cs-CZ" dirty="0" smtClean="0"/>
              <a:t>plánem/programem/strategií </a:t>
            </a:r>
            <a:r>
              <a:rPr lang="cs-CZ" dirty="0"/>
              <a:t>rozvoje </a:t>
            </a:r>
            <a:r>
              <a:rPr lang="cs-CZ" dirty="0" smtClean="0"/>
              <a:t>obce/obcí </a:t>
            </a:r>
            <a:r>
              <a:rPr lang="cs-CZ" dirty="0"/>
              <a:t>(strategického rozvojového dokumentu</a:t>
            </a:r>
            <a:r>
              <a:rPr lang="cs-CZ" dirty="0" smtClean="0"/>
              <a:t>), v případě žadatele svazek obcí lze akceptovat i soulad s programem/plánem/strategií rozvoje svazku obcí </a:t>
            </a:r>
            <a:r>
              <a:rPr lang="cs-CZ" dirty="0"/>
              <a:t>(viz Příloha 21).</a:t>
            </a:r>
          </a:p>
          <a:p>
            <a:pPr marL="0" indent="0" algn="just">
              <a:buNone/>
            </a:pPr>
            <a:endParaRPr lang="cs-CZ" sz="2300" dirty="0"/>
          </a:p>
          <a:p>
            <a:pPr marL="0" indent="0" algn="just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015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c) Hasičské zbrojnice 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Podpora zahrnuje investice do staveb a vybavení hasičských zbrojnic přímo souvisejících s výkonem služby jednotek sboru dobrovolných hasičů obce (kategorie JPO V). </a:t>
            </a:r>
            <a:endParaRPr lang="en-GB" dirty="0"/>
          </a:p>
          <a:p>
            <a:pPr algn="just"/>
            <a:r>
              <a:rPr lang="cs-CZ" b="1" dirty="0"/>
              <a:t>Definice žadatele/příjemce dotace: </a:t>
            </a:r>
            <a:r>
              <a:rPr lang="cs-CZ" dirty="0"/>
              <a:t>Obec nebo svazek obcí. </a:t>
            </a:r>
          </a:p>
          <a:p>
            <a:pPr algn="just"/>
            <a:r>
              <a:rPr lang="cs-CZ" b="1" dirty="0"/>
              <a:t>Druh a výše dotace, režim podpory: </a:t>
            </a:r>
            <a:r>
              <a:rPr lang="cs-CZ" dirty="0"/>
              <a:t>Podpora je poskytována jako příspěvek na vynaložené způsobilé výdaje, a to ve výši 80 % výdajů, ze kterých je stanovena dotace. Podpora je poskytována ve dvou režimech dle typu projektu, resp. výběru žadatele: </a:t>
            </a:r>
            <a:r>
              <a:rPr lang="cs-CZ" b="1" u="sng" dirty="0"/>
              <a:t>režim nezakládající veřejnou podporu, režim </a:t>
            </a:r>
            <a:r>
              <a:rPr lang="cs-CZ" b="1" i="1" u="sng" dirty="0"/>
              <a:t>de minimis.</a:t>
            </a:r>
            <a:endParaRPr lang="cs-CZ" b="1" u="sng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8818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c) Hasičské zbrojnice 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1291" y="1678471"/>
            <a:ext cx="10515600" cy="4351338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b="1" dirty="0"/>
              <a:t>Způsobilé výdaje: </a:t>
            </a:r>
            <a:r>
              <a:rPr lang="cs-CZ" dirty="0"/>
              <a:t>Dotaci lze poskytnout na následující investiční výdaje, jak jsou definovány v kapitole 1 obecných podmínek Pravidel, nebo na drobný dlouhodobý hmotný majetek: </a:t>
            </a:r>
          </a:p>
          <a:p>
            <a:pPr marL="0" indent="0" algn="just">
              <a:buNone/>
            </a:pPr>
            <a:r>
              <a:rPr lang="cs-CZ" dirty="0"/>
              <a:t>1) rekonstrukce/obnova/rozšíření hasičské zbrojnice i příslušného zázemí (šatny, umývárny, toalety), </a:t>
            </a:r>
          </a:p>
          <a:p>
            <a:pPr marL="0" indent="0" algn="just">
              <a:buNone/>
            </a:pPr>
            <a:r>
              <a:rPr lang="cs-CZ" dirty="0"/>
              <a:t>2) pořízení strojů, technologií a dalšího vybavení hasičské zbrojnice, </a:t>
            </a:r>
          </a:p>
          <a:p>
            <a:pPr marL="0" indent="0" algn="just">
              <a:buNone/>
            </a:pPr>
            <a:r>
              <a:rPr lang="cs-CZ" dirty="0"/>
              <a:t>3) doplňující výdaje jako součást projektu (úprava povrchů, výstavba/úprava přístupové cesty) - tvoří maximálně 30 % </a:t>
            </a:r>
            <a:r>
              <a:rPr lang="cs-CZ" dirty="0" smtClean="0"/>
              <a:t>výdajů, ze kterých je stanovena dotace, 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4) nákup nemovitosti.</a:t>
            </a:r>
          </a:p>
          <a:p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011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c) Hasičské zbrojnice 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24763"/>
            <a:ext cx="10515600" cy="475220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cs-CZ" b="1" dirty="0"/>
              <a:t>Další podmínky společné pro oba režimy 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1) Přípustné způsoby uspořádání právních vztahů k </a:t>
            </a:r>
            <a:r>
              <a:rPr lang="cs-CZ" b="1" i="1" dirty="0"/>
              <a:t>nemovitostem, na kterých jsou realizovány stavební výdaje</a:t>
            </a:r>
            <a:r>
              <a:rPr lang="cs-CZ" dirty="0"/>
              <a:t>, jsou: vlastnictví, spoluvlastnictví s min. 50% spoluvlastnickým podílem, věcné břemeno a právo stavby. </a:t>
            </a:r>
          </a:p>
          <a:p>
            <a:pPr marL="0" indent="0" algn="just">
              <a:buNone/>
            </a:pPr>
            <a:r>
              <a:rPr lang="cs-CZ" dirty="0"/>
              <a:t>2) Přípustné způsoby uspořádání právních vztahů k </a:t>
            </a:r>
            <a:r>
              <a:rPr lang="cs-CZ" b="1" i="1" dirty="0"/>
              <a:t>nemovitostem, do kterých budou umístěny podpořené technologie nebo vybavení</a:t>
            </a:r>
            <a:r>
              <a:rPr lang="cs-CZ" dirty="0"/>
              <a:t>, jsou: vlastnictví, spoluvlastnictví s min. 50% spoluvlastnickým podílem, nájem</a:t>
            </a:r>
            <a:r>
              <a:rPr lang="cs-CZ" dirty="0" smtClean="0"/>
              <a:t>, výpůjčka, </a:t>
            </a:r>
            <a:r>
              <a:rPr lang="cs-CZ" dirty="0"/>
              <a:t>věcné břemeno a právo stavby. </a:t>
            </a:r>
          </a:p>
          <a:p>
            <a:pPr marL="0" indent="0" algn="just">
              <a:buNone/>
            </a:pPr>
            <a:r>
              <a:rPr lang="cs-CZ" dirty="0"/>
              <a:t>3) </a:t>
            </a:r>
            <a:r>
              <a:rPr lang="cs-CZ" b="1" i="1" dirty="0"/>
              <a:t>Nezpůsobilými výdaji jsou kotle na uhlí</a:t>
            </a:r>
            <a:r>
              <a:rPr lang="cs-CZ" dirty="0"/>
              <a:t>, včetně kombinovaných (uhlí/biomasa), </a:t>
            </a:r>
            <a:r>
              <a:rPr lang="cs-CZ" b="1" i="1" dirty="0"/>
              <a:t>kotle na zemní plyn, tepelná čerpadla, systémy nuceného větrání s rekuperací odpadního tepla a instalace solárně-termických kolektorů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r>
              <a:rPr lang="cs-CZ" dirty="0"/>
              <a:t>4) Nebudou podporovány projekty, u kterých způsobilé výdaje, ze kterých je stanovena dotace, na stavební a technologické úpravy opláštění budovy přesahují výši 200 000 Kč.</a:t>
            </a:r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8" y="6074724"/>
            <a:ext cx="3979378" cy="65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256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291" y="0"/>
            <a:ext cx="10515600" cy="1325563"/>
          </a:xfrm>
        </p:spPr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c) Hasičské zbrojnice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69582"/>
            <a:ext cx="10515600" cy="500738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/>
              <a:t>Seznam předkládaných příloh: </a:t>
            </a:r>
            <a:endParaRPr lang="cs-CZ" dirty="0"/>
          </a:p>
          <a:p>
            <a:pPr algn="just"/>
            <a:r>
              <a:rPr lang="cs-CZ" b="1" i="1" dirty="0"/>
              <a:t>Přílohy předkládané při podání Žádosti o dotaci na MAS</a:t>
            </a:r>
            <a:r>
              <a:rPr lang="cs-CZ" i="1" dirty="0"/>
              <a:t>: 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1) </a:t>
            </a:r>
            <a:r>
              <a:rPr lang="cs-CZ" b="1" i="1" dirty="0"/>
              <a:t>Prohlášení o realizaci projektu v souladu s </a:t>
            </a:r>
            <a:r>
              <a:rPr lang="cs-CZ" b="1" i="1" dirty="0" smtClean="0"/>
              <a:t>plánem/programem/strategií </a:t>
            </a:r>
            <a:r>
              <a:rPr lang="cs-CZ" b="1" i="1" dirty="0"/>
              <a:t>rozvoje </a:t>
            </a:r>
            <a:r>
              <a:rPr lang="cs-CZ" b="1" i="1" dirty="0" smtClean="0"/>
              <a:t>obce/obcí</a:t>
            </a:r>
            <a:r>
              <a:rPr lang="cs-CZ" dirty="0" smtClean="0"/>
              <a:t> </a:t>
            </a:r>
            <a:r>
              <a:rPr lang="cs-CZ" dirty="0"/>
              <a:t>(strategického rozvojového dokumentu</a:t>
            </a:r>
            <a:r>
              <a:rPr lang="cs-CZ" dirty="0" smtClean="0"/>
              <a:t>), v případě žadatele svazek obcí lze akceptovat i soulad s programem/plánem/strategií rozvoje svazku obcí </a:t>
            </a:r>
            <a:r>
              <a:rPr lang="cs-CZ" dirty="0"/>
              <a:t>(viz Příloha 21)</a:t>
            </a:r>
          </a:p>
          <a:p>
            <a:pPr marL="0" indent="0" algn="just">
              <a:buNone/>
            </a:pPr>
            <a:r>
              <a:rPr lang="cs-CZ" dirty="0"/>
              <a:t>2) Doklad (např. </a:t>
            </a:r>
            <a:r>
              <a:rPr lang="cs-CZ" b="1" i="1" dirty="0"/>
              <a:t>čestné prohlášení </a:t>
            </a:r>
            <a:r>
              <a:rPr lang="cs-CZ" dirty="0"/>
              <a:t>obce), že prostory přímo souvisejí s výkonem služby sboru dobrovolných hasičů </a:t>
            </a:r>
          </a:p>
          <a:p>
            <a:pPr marL="0" indent="0" algn="just">
              <a:buNone/>
            </a:pPr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66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f) Kulturní a spolková zařízení včetně knihoven 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31088"/>
            <a:ext cx="10515600" cy="4645875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/>
              <a:t>Podpora zahrnuje investice do staveb a vybavení pro kulturní a spolkovou činnost (obecní, kulturní, spolkové a víceúčelové domy, společenské, koncertní a divadelní sály, kina, klubovny, sokolovny a orlovny) včetně obecních knihoven.</a:t>
            </a:r>
          </a:p>
          <a:p>
            <a:pPr algn="just"/>
            <a:r>
              <a:rPr lang="cs-CZ" b="1" dirty="0"/>
              <a:t>Definice žadatele/příjemce dotace </a:t>
            </a:r>
            <a:endParaRPr lang="cs-CZ" dirty="0"/>
          </a:p>
          <a:p>
            <a:pPr algn="just"/>
            <a:r>
              <a:rPr lang="cs-CZ" dirty="0"/>
              <a:t>Obec nebo svazek obcí, příspěvková organizace zřízená obcí nebo svazkem obcí, </a:t>
            </a:r>
            <a:r>
              <a:rPr lang="cs-CZ" dirty="0" smtClean="0"/>
              <a:t>spolek</a:t>
            </a:r>
            <a:r>
              <a:rPr lang="cs-CZ" dirty="0"/>
              <a:t>, ústav, o.p.s</a:t>
            </a:r>
            <a:r>
              <a:rPr lang="cs-CZ" dirty="0" smtClean="0"/>
              <a:t>., nadace, nadační fond, </a:t>
            </a:r>
            <a:r>
              <a:rPr lang="cs-CZ" dirty="0"/>
              <a:t>registrované církve a náboženské společnosti a evidované (církevní) právnické osoby. </a:t>
            </a:r>
          </a:p>
          <a:p>
            <a:pPr algn="just"/>
            <a:r>
              <a:rPr lang="pl-PL" b="1" dirty="0"/>
              <a:t>Druh a výše dotace, režim podpory: </a:t>
            </a:r>
            <a:r>
              <a:rPr lang="cs-CZ" dirty="0"/>
              <a:t>Podpora je poskytována jako příspěvek na vynaložené způsobilé výdaje, a to ve výši 80 % výdajů, ze kterých je stanovena dotace. Podpora je poskytována </a:t>
            </a:r>
            <a:r>
              <a:rPr lang="cs-CZ" b="1" u="sng" dirty="0"/>
              <a:t>v režimu de minimis </a:t>
            </a:r>
            <a:r>
              <a:rPr lang="cs-CZ" sz="2400" i="1" dirty="0"/>
              <a:t>(celková výše podpory de minimis nesmí za </a:t>
            </a:r>
            <a:r>
              <a:rPr lang="cs-CZ" sz="2400" i="1" dirty="0" smtClean="0"/>
              <a:t>poslední tři </a:t>
            </a:r>
            <a:r>
              <a:rPr lang="cs-CZ" sz="2400" i="1" dirty="0"/>
              <a:t>po sobě jdoucí </a:t>
            </a:r>
            <a:r>
              <a:rPr lang="cs-CZ" sz="2400" i="1" dirty="0" smtClean="0"/>
              <a:t>účetní </a:t>
            </a:r>
            <a:r>
              <a:rPr lang="cs-CZ" sz="2400" i="1" dirty="0"/>
              <a:t>období překročit 200 000 EUR).</a:t>
            </a:r>
            <a:endParaRPr lang="cs-CZ" sz="2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992598"/>
            <a:ext cx="4477521" cy="73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735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f) Kulturní a spolková zařízení včetně knihoven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31088"/>
            <a:ext cx="10515600" cy="4645875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cs-CZ" sz="3000" b="1" dirty="0"/>
              <a:t>Způsobilé výdaje </a:t>
            </a:r>
            <a:endParaRPr lang="cs-CZ" sz="3000" dirty="0"/>
          </a:p>
          <a:p>
            <a:pPr marL="0" indent="0" algn="just">
              <a:buNone/>
            </a:pPr>
            <a:r>
              <a:rPr lang="cs-CZ" sz="3000" dirty="0"/>
              <a:t>Dotaci lze poskytnout na následující investiční výdaje, jak jsou definovány v kapitole 1 obecných podmínek Pravidel, nebo na drobný dlouhodobý hmotný majetek: </a:t>
            </a:r>
          </a:p>
          <a:p>
            <a:pPr marL="0" indent="0" algn="just">
              <a:buNone/>
            </a:pPr>
            <a:r>
              <a:rPr lang="cs-CZ" sz="3000" dirty="0"/>
              <a:t>1) </a:t>
            </a:r>
            <a:r>
              <a:rPr lang="cs-CZ" sz="3000" b="1" i="1" dirty="0"/>
              <a:t>rekonstrukce/obnova/rozšíření kulturního a spolkového zařízení i příslušného zázemí </a:t>
            </a:r>
            <a:r>
              <a:rPr lang="cs-CZ" sz="3000" dirty="0"/>
              <a:t>(šatny, umývárny, </a:t>
            </a:r>
            <a:r>
              <a:rPr lang="cs-CZ" sz="3000" dirty="0" smtClean="0"/>
              <a:t>toalety, sklady a technické místnosti) </a:t>
            </a:r>
            <a:r>
              <a:rPr lang="cs-CZ" sz="3000" dirty="0"/>
              <a:t>včetně obecních knihoven,</a:t>
            </a:r>
          </a:p>
          <a:p>
            <a:pPr marL="0" indent="0" algn="just">
              <a:buNone/>
            </a:pPr>
            <a:r>
              <a:rPr lang="cs-CZ" sz="3000" dirty="0"/>
              <a:t>2) </a:t>
            </a:r>
            <a:r>
              <a:rPr lang="cs-CZ" sz="3000" b="1" i="1" dirty="0" smtClean="0"/>
              <a:t>nové stavby kulturního a spolkového zařízení i příslušného zázemí </a:t>
            </a:r>
            <a:r>
              <a:rPr lang="cs-CZ" sz="3000" dirty="0"/>
              <a:t>– </a:t>
            </a:r>
            <a:r>
              <a:rPr lang="cs-CZ" sz="3000" dirty="0" smtClean="0"/>
              <a:t>(šatny, umývárny, toalety, sklady a technické místnosti), </a:t>
            </a:r>
            <a:endParaRPr lang="cs-CZ" sz="3000" dirty="0"/>
          </a:p>
          <a:p>
            <a:pPr marL="0" indent="0" algn="just">
              <a:buNone/>
            </a:pPr>
            <a:r>
              <a:rPr lang="cs-CZ" sz="3000" dirty="0"/>
              <a:t>3) </a:t>
            </a:r>
            <a:r>
              <a:rPr lang="cs-CZ" sz="3000" b="1" i="1" dirty="0"/>
              <a:t>pořízení technologií a dalšího vybavení </a:t>
            </a:r>
            <a:r>
              <a:rPr lang="cs-CZ" sz="3000" dirty="0"/>
              <a:t>pro kulturní a spolkovou činnost včetně obecních knihoven,</a:t>
            </a:r>
          </a:p>
          <a:p>
            <a:pPr marL="0" indent="0" algn="just">
              <a:buNone/>
            </a:pPr>
            <a:r>
              <a:rPr lang="cs-CZ" sz="3000" dirty="0"/>
              <a:t>4) </a:t>
            </a:r>
            <a:r>
              <a:rPr lang="cs-CZ" sz="3000" b="1" i="1" dirty="0"/>
              <a:t>mobilní zařízení pro kulturní či spolkové akce pro veřejnost </a:t>
            </a:r>
            <a:r>
              <a:rPr lang="cs-CZ" sz="3000" dirty="0"/>
              <a:t>– mobilní přístřešky (velkokapacitní stany, party stany, nůžkové stany, apod.), pódia včetně zastřešení, pivní sety, mobilní toalety, ozvučovací, osvětlovací a projekční technika a vybavení </a:t>
            </a:r>
          </a:p>
          <a:p>
            <a:pPr marL="0" indent="0" algn="just">
              <a:buNone/>
            </a:pPr>
            <a:r>
              <a:rPr lang="cs-CZ" sz="3000" dirty="0"/>
              <a:t>5) </a:t>
            </a:r>
            <a:r>
              <a:rPr lang="cs-CZ" sz="3000" b="1" i="1" dirty="0"/>
              <a:t>doplňující výdaje </a:t>
            </a:r>
            <a:r>
              <a:rPr lang="cs-CZ" sz="3000" dirty="0"/>
              <a:t>jako součást projektu (úprava povrchů, výstavba odstavných ploch a parkovacích stání, oplocení, venkovní mobiliář, informační tabule, zabezpečovací prvky, kuchyňky či kuchyňské kouty včetně základního </a:t>
            </a:r>
            <a:r>
              <a:rPr lang="cs-CZ" sz="3000" dirty="0" smtClean="0"/>
              <a:t>vybavení) </a:t>
            </a:r>
            <a:r>
              <a:rPr lang="cs-CZ" sz="3000" dirty="0"/>
              <a:t>- tvoří maximálně 30 % </a:t>
            </a:r>
            <a:r>
              <a:rPr lang="cs-CZ" sz="3000" dirty="0" smtClean="0"/>
              <a:t>výdajů, ze kterých je stanovena dotace, </a:t>
            </a:r>
            <a:endParaRPr lang="cs-CZ" sz="3000" dirty="0"/>
          </a:p>
          <a:p>
            <a:pPr marL="0" indent="0" algn="just">
              <a:buNone/>
            </a:pPr>
            <a:r>
              <a:rPr lang="cs-CZ" sz="3000" dirty="0"/>
              <a:t>6) nákup </a:t>
            </a:r>
            <a:r>
              <a:rPr lang="cs-CZ" sz="3000" dirty="0" smtClean="0"/>
              <a:t>nemovitosti</a:t>
            </a:r>
            <a:endParaRPr lang="cs-CZ" sz="3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200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f) Kulturní a spolková zařízení včetně knihoven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3000" b="1" dirty="0"/>
              <a:t>Kritéria přijatelnosti</a:t>
            </a:r>
            <a:r>
              <a:rPr lang="cs-CZ" b="1" dirty="0"/>
              <a:t>: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1) Výdaje jsou způsobilé pro podporu, jsou-li příslušné </a:t>
            </a:r>
            <a:r>
              <a:rPr lang="cs-CZ" b="1" i="1" dirty="0"/>
              <a:t>projekty prováděny podle plánů rozvoje obcí a vesnic ve venkovských oblastech a jejich základních služeb a jsou-li v souladu s příslušnou strategií místního rozvoje</a:t>
            </a:r>
            <a:r>
              <a:rPr lang="cs-CZ" dirty="0"/>
              <a:t>. </a:t>
            </a:r>
          </a:p>
          <a:p>
            <a:pPr marL="0" indent="0" algn="just">
              <a:buNone/>
            </a:pPr>
            <a:r>
              <a:rPr lang="cs-CZ" dirty="0"/>
              <a:t>2) V případě knihoven se jedná o </a:t>
            </a:r>
            <a:r>
              <a:rPr lang="cs-CZ" b="1" i="1" dirty="0"/>
              <a:t>knihovny zřízené podle §3 odst. 1 písm. c) zákona č. 257/2001 Sb. </a:t>
            </a:r>
            <a:r>
              <a:rPr lang="cs-CZ" dirty="0"/>
              <a:t>o knihovnách a podmínkách provozování veřejných knihovnických a informačních služeb, ve znění pozdějších předpisů.</a:t>
            </a:r>
          </a:p>
          <a:p>
            <a:pPr marL="0" indent="0" algn="just">
              <a:buNone/>
            </a:pPr>
            <a:r>
              <a:rPr lang="cs-CZ" dirty="0"/>
              <a:t>3) V případě, že je žadatelem </a:t>
            </a:r>
            <a:r>
              <a:rPr lang="cs-CZ" b="1" i="1" dirty="0"/>
              <a:t>nestátní nezisková organizace</a:t>
            </a:r>
            <a:r>
              <a:rPr lang="cs-CZ" dirty="0"/>
              <a:t>, musí se jednat o </a:t>
            </a:r>
            <a:r>
              <a:rPr lang="cs-CZ" b="1" i="1" dirty="0"/>
              <a:t>subjekt s historií alespoň </a:t>
            </a:r>
            <a:r>
              <a:rPr lang="cs-CZ" b="1" i="1" u="sng" dirty="0"/>
              <a:t>dva roky</a:t>
            </a:r>
            <a:r>
              <a:rPr lang="cs-CZ" b="1" i="1" dirty="0"/>
              <a:t> před podáním Žádosti o dotaci na MAS v oblasti, která je předmětem dotace</a:t>
            </a:r>
            <a:r>
              <a:rPr lang="cs-CZ" dirty="0"/>
              <a:t>.</a:t>
            </a:r>
          </a:p>
          <a:p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7530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f) Kulturní a spolková zařízení včetně knihoven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31088"/>
            <a:ext cx="10515600" cy="46458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Další podmínky: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1) </a:t>
            </a:r>
            <a:r>
              <a:rPr lang="cs-CZ" b="1" i="1" dirty="0"/>
              <a:t>Nezpůsobilými výdaji jsou hřiště</a:t>
            </a:r>
            <a:r>
              <a:rPr lang="cs-CZ" dirty="0"/>
              <a:t> a prostory sloužící pro sportovní aktivity, tj. </a:t>
            </a:r>
            <a:r>
              <a:rPr lang="cs-CZ" b="1" i="1" dirty="0"/>
              <a:t>sportoviště</a:t>
            </a:r>
            <a:r>
              <a:rPr lang="cs-CZ" dirty="0"/>
              <a:t> </a:t>
            </a:r>
            <a:r>
              <a:rPr lang="cs-CZ" b="1" i="1" dirty="0"/>
              <a:t>a</a:t>
            </a:r>
            <a:r>
              <a:rPr lang="cs-CZ" dirty="0"/>
              <a:t> </a:t>
            </a:r>
            <a:r>
              <a:rPr lang="cs-CZ" b="1" i="1" dirty="0"/>
              <a:t>zařízení pro sport včetně jejich zázemí</a:t>
            </a:r>
            <a:r>
              <a:rPr lang="cs-CZ" dirty="0"/>
              <a:t>.</a:t>
            </a:r>
          </a:p>
          <a:p>
            <a:pPr marL="0" indent="0" algn="just">
              <a:buNone/>
            </a:pPr>
            <a:r>
              <a:rPr lang="cs-CZ" dirty="0"/>
              <a:t>2) Přípustné způsoby uspořádání právních vztahů k nemovitostem, na kterých jsou realizovány stavební výdaje, jsou: vlastnictví, spoluvlastnictví s min. 50% spoluvlastnickým podílem, věcné břemeno a právo stavby. </a:t>
            </a:r>
          </a:p>
          <a:p>
            <a:pPr marL="0" indent="0" algn="just">
              <a:buNone/>
            </a:pPr>
            <a:r>
              <a:rPr lang="cs-CZ" dirty="0"/>
              <a:t>3) V případě, že je žadatelem obec nebo svazek obcí, tak provozovatelem spolkové činnosti nemusí být sám žadatel, a to za podmínky, že je předmět dotace využíván pouze k volnočasovým aktivitám.</a:t>
            </a:r>
          </a:p>
          <a:p>
            <a:pPr marL="0" indent="0" algn="just">
              <a:buNone/>
            </a:pPr>
            <a:endParaRPr lang="cs-CZ" dirty="0"/>
          </a:p>
          <a:p>
            <a:pPr marL="514350" indent="-514350" algn="just">
              <a:buAutoNum type="arabicParenR"/>
            </a:pPr>
            <a:endParaRPr lang="cs-CZ" dirty="0"/>
          </a:p>
          <a:p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2805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f) Kulturní a spolková zařízení včetně knihoven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88558"/>
            <a:ext cx="10515600" cy="4688405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cs-CZ" dirty="0"/>
              <a:t>4) Nezpůsobilými výdaji jsou kotle na uhlí, včetně kombinovaných (uhlí/biomasa), kotle na zemní plyn, tepelná čerpadla, systémy nuceného větrání s rekuperací odpadního tepla a instalace solárně-termických kolektorů.</a:t>
            </a:r>
          </a:p>
          <a:p>
            <a:pPr marL="0" indent="0" algn="just">
              <a:buNone/>
            </a:pPr>
            <a:r>
              <a:rPr lang="cs-CZ" dirty="0"/>
              <a:t>5) Nebudou podporovány projekty, u kterých způsobilé výdaje, ze kterých je stanovena dotace, na stavební a technologické úpravy opláštění budovy přesahují výši 200 000 Kč.</a:t>
            </a:r>
          </a:p>
          <a:p>
            <a:pPr marL="0" indent="0" algn="just">
              <a:buNone/>
            </a:pPr>
            <a:r>
              <a:rPr lang="cs-CZ" b="1" dirty="0"/>
              <a:t>Seznam předkládaných příloh: </a:t>
            </a:r>
            <a:endParaRPr lang="cs-CZ" dirty="0"/>
          </a:p>
          <a:p>
            <a:pPr algn="just"/>
            <a:r>
              <a:rPr lang="cs-CZ" i="1" dirty="0"/>
              <a:t>Přílohy předkládané při podání Žádosti o dotaci na MAS: 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1) </a:t>
            </a:r>
            <a:r>
              <a:rPr lang="cs-CZ" b="1" i="1" dirty="0"/>
              <a:t>Prohlášení o realizaci projektu v souladu s </a:t>
            </a:r>
            <a:r>
              <a:rPr lang="cs-CZ" b="1" i="1" dirty="0" smtClean="0"/>
              <a:t>plánem/programem/strategií </a:t>
            </a:r>
            <a:r>
              <a:rPr lang="cs-CZ" b="1" i="1" dirty="0"/>
              <a:t>rozvoje </a:t>
            </a:r>
            <a:r>
              <a:rPr lang="cs-CZ" b="1" i="1" dirty="0" smtClean="0"/>
              <a:t>obce/obcí </a:t>
            </a:r>
            <a:r>
              <a:rPr lang="cs-CZ" dirty="0"/>
              <a:t>(strategického rozvojového dokumentu</a:t>
            </a:r>
            <a:r>
              <a:rPr lang="cs-CZ" dirty="0" smtClean="0"/>
              <a:t>), v případě žadatele svazek obcí lze akceptovat i soulad s programem/plánem/strategií rozvoje svazku obcí </a:t>
            </a:r>
            <a:r>
              <a:rPr lang="cs-CZ" dirty="0"/>
              <a:t>(viz Příloha 21). </a:t>
            </a:r>
          </a:p>
          <a:p>
            <a:pPr algn="just"/>
            <a:r>
              <a:rPr lang="cs-CZ" i="1" dirty="0"/>
              <a:t>Povinné přílohy předkládané při podpisu Dohody: </a:t>
            </a:r>
            <a:endParaRPr lang="cs-CZ" dirty="0"/>
          </a:p>
          <a:p>
            <a:pPr marL="0" indent="0" algn="just">
              <a:buNone/>
            </a:pPr>
            <a:r>
              <a:rPr lang="cs-CZ" dirty="0"/>
              <a:t>1) V případě, že je podpora poskytována v režimu </a:t>
            </a:r>
            <a:r>
              <a:rPr lang="cs-CZ" i="1" dirty="0"/>
              <a:t>de minimis</a:t>
            </a:r>
            <a:r>
              <a:rPr lang="cs-CZ" dirty="0"/>
              <a:t>, vyplněné </a:t>
            </a:r>
            <a:r>
              <a:rPr lang="cs-CZ" b="1" i="1" dirty="0"/>
              <a:t>Čestné prohlášení k de minimis</a:t>
            </a:r>
            <a:r>
              <a:rPr lang="cs-CZ" i="1" dirty="0"/>
              <a:t> </a:t>
            </a:r>
            <a:r>
              <a:rPr lang="cs-CZ" dirty="0"/>
              <a:t>(viz Příloha 17 Pravidel nebo ke stažení na www.eagri.cz/prv nebo www.szif.cz) – originál.</a:t>
            </a:r>
          </a:p>
          <a:p>
            <a:pPr marL="0" indent="0" algn="just">
              <a:buNone/>
            </a:pPr>
            <a:endParaRPr lang="cs-CZ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225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47637"/>
            <a:ext cx="10515600" cy="665163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schemeClr val="accent5">
                    <a:lumMod val="50000"/>
                  </a:schemeClr>
                </a:solidFill>
              </a:rPr>
              <a:t>FICHE 6 - Preferenční kritéria</a:t>
            </a:r>
            <a:endParaRPr lang="en-GB"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9534249"/>
              </p:ext>
            </p:extLst>
          </p:nvPr>
        </p:nvGraphicFramePr>
        <p:xfrm>
          <a:off x="838200" y="1334335"/>
          <a:ext cx="10515600" cy="4254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4008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75275">
                <a:tc gridSpan="3"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tx1"/>
                          </a:solidFill>
                        </a:rPr>
                        <a:t>1. Výše výdajů, ze kterých je stanovena dotace</a:t>
                      </a:r>
                    </a:p>
                    <a:p>
                      <a:endParaRPr lang="cs-CZ" dirty="0"/>
                    </a:p>
                    <a:p>
                      <a:r>
                        <a:rPr lang="cs-CZ" dirty="0"/>
                        <a:t>Smyslem tohoto kritéria je bodově zvýhodnit menší projekty a umožnit tak v území podporu většího množství žadatelů. </a:t>
                      </a:r>
                    </a:p>
                    <a:p>
                      <a:r>
                        <a:rPr lang="cs-CZ" dirty="0"/>
                        <a:t>Hodnocení se provádí na základě údajů, které </a:t>
                      </a:r>
                      <a:r>
                        <a:rPr lang="cs-CZ" dirty="0" smtClean="0"/>
                        <a:t>žadatel </a:t>
                      </a:r>
                      <a:r>
                        <a:rPr lang="cs-CZ" dirty="0"/>
                        <a:t>uvedl v Žádosti o dotaci.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8053">
                <a:tc rowSpan="2"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dirty="0"/>
                        <a:t>Do </a:t>
                      </a:r>
                      <a:r>
                        <a:rPr lang="cs-CZ" sz="1800" b="1" dirty="0" smtClean="0"/>
                        <a:t>499.999 </a:t>
                      </a:r>
                      <a:r>
                        <a:rPr lang="cs-CZ" sz="1800" b="1" dirty="0"/>
                        <a:t>Kč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15</a:t>
                      </a:r>
                      <a:endParaRPr lang="cs-CZ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21571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1800" dirty="0"/>
                        <a:t>Body budou přiděleny, když výše výdajů, ze kterých je stanovena dotace, je do </a:t>
                      </a:r>
                      <a:r>
                        <a:rPr lang="cs-CZ" sz="1800" dirty="0" smtClean="0"/>
                        <a:t>499.999 </a:t>
                      </a:r>
                      <a:r>
                        <a:rPr lang="cs-CZ" sz="1800" dirty="0"/>
                        <a:t>Kč včetně.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18053">
                <a:tc rowSpan="2"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l-PL" sz="1800" b="1" dirty="0"/>
                        <a:t>Od </a:t>
                      </a:r>
                      <a:r>
                        <a:rPr lang="pl-PL" sz="1800" b="1" dirty="0" smtClean="0"/>
                        <a:t>500.000 Kč</a:t>
                      </a:r>
                      <a:endParaRPr lang="cs-CZ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21571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cs-CZ" sz="1800" dirty="0"/>
                        <a:t>Body budou přiděleny, když výše výdajů, ze kterých je stanovena dotace, je </a:t>
                      </a:r>
                      <a:r>
                        <a:rPr lang="cs-CZ" sz="1800" dirty="0" smtClean="0"/>
                        <a:t>500.000 Kč a více.</a:t>
                      </a:r>
                      <a:endParaRPr lang="cs-CZ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3028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47637"/>
            <a:ext cx="10515600" cy="665163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schemeClr val="accent5">
                    <a:lumMod val="50000"/>
                  </a:schemeClr>
                </a:solidFill>
              </a:rPr>
              <a:t>FICHE 6 - Preferenční kritéria</a:t>
            </a:r>
            <a:endParaRPr lang="en-GB"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6693299"/>
              </p:ext>
            </p:extLst>
          </p:nvPr>
        </p:nvGraphicFramePr>
        <p:xfrm>
          <a:off x="207820" y="719666"/>
          <a:ext cx="11859489" cy="602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13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740502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95316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659605">
                <a:tc gridSpan="3"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tx1"/>
                          </a:solidFill>
                        </a:rPr>
                        <a:t>2.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Noví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žadatelé nebo noví příjemci</a:t>
                      </a:r>
                      <a:endParaRPr lang="cs-CZ" dirty="0"/>
                    </a:p>
                    <a:p>
                      <a:pPr algn="just"/>
                      <a:r>
                        <a:rPr lang="cs-CZ" dirty="0" smtClean="0"/>
                        <a:t>Smyslem tohoto kritéria je bodově zvýhodnit nové žadatele o dotaci nebo nové příjemce ve </a:t>
                      </a:r>
                      <a:r>
                        <a:rPr lang="cs-CZ" dirty="0" err="1" smtClean="0"/>
                        <a:t>Fichi</a:t>
                      </a:r>
                      <a:r>
                        <a:rPr lang="cs-CZ" dirty="0" smtClean="0"/>
                        <a:t> č. 6. </a:t>
                      </a:r>
                    </a:p>
                    <a:p>
                      <a:pPr algn="just"/>
                      <a:r>
                        <a:rPr lang="cs-CZ" dirty="0" smtClean="0"/>
                        <a:t>Bodově budou zvýhodněni žadatelé, kteří buď žádost o dotaci v rámci 3. a 4. výzvy nepodali, nebo žádost o dotaci podali a dotaci nečerpali z důvodu  odstoupení od projektu v průběhu administrace žádosti na MAS nebo z důvodu, že na jejich podanou žádost nedostačovala alokace výzvy. Dále budou bodově zvýhodněni příjemci, kterým byla dotace ponížena z důvodu hraničního projektu. Hodnocení a kontrola kritéria proběhne dle seznamu žadatelů/příjemců. Žadatelům, kteří nejsou uvedeni na seznamu, bude přiděleno 20 bodů. Žadatelé, kteří dotaci nečerpali z výše uvedených důvodů (resp. jim byla dotace snížena), budou v seznamu zvlášť označeni a budou mít nárok na 50 bodů. Ostatní žadatelé na seznamu obdrží 10 bodů. Seznam je uložen v kanceláři MAS k nahlédnutí.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1562">
                <a:tc rowSpan="2">
                  <a:txBody>
                    <a:bodyPr/>
                    <a:lstStyle/>
                    <a:p>
                      <a:pPr algn="ctr"/>
                      <a:r>
                        <a:rPr lang="cs-CZ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b="1" dirty="0" smtClean="0"/>
                        <a:t>Noví žadatelé/příjemci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50</a:t>
                      </a:r>
                      <a:endParaRPr lang="cs-CZ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1562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cs-CZ" dirty="0"/>
                        <a:t>Body budou přiděleny, </a:t>
                      </a:r>
                      <a:r>
                        <a:rPr lang="cs-CZ" dirty="0" smtClean="0"/>
                        <a:t>žadatelům,</a:t>
                      </a:r>
                      <a:r>
                        <a:rPr lang="cs-CZ" baseline="0" dirty="0" smtClean="0"/>
                        <a:t> kteří v rámci 3. a 4. výzvy žádost o dotaci podali, ale dotaci nečerpali z důvodu odstoupení od projektu v průběhu administrace žádosti na MAS nebo z důvodu, že na jejich podanou žádost nedostačovala alokace výzvy. Dále budou bodově zvýhodněni příjemci, kterým byla dotace ponížena z důvodu hraničního projektu.</a:t>
                      </a:r>
                      <a:endParaRPr lang="cs-CZ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1562">
                <a:tc rowSpan="2">
                  <a:txBody>
                    <a:bodyPr/>
                    <a:lstStyle/>
                    <a:p>
                      <a:pPr algn="ctr"/>
                      <a:r>
                        <a:rPr lang="cs-CZ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b="1" dirty="0" smtClean="0"/>
                        <a:t>Noví žadatelé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5143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cs-CZ" dirty="0"/>
                        <a:t>Body budou </a:t>
                      </a:r>
                      <a:r>
                        <a:rPr lang="cs-CZ" dirty="0" smtClean="0"/>
                        <a:t>přiděleny</a:t>
                      </a:r>
                      <a:r>
                        <a:rPr lang="cs-CZ" baseline="0" dirty="0" smtClean="0"/>
                        <a:t> žadatelům, kteří nepodali v rámci 3. a 4. výzvy žádost o dotaci.</a:t>
                      </a:r>
                      <a:endParaRPr lang="cs-CZ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1562">
                <a:tc rowSpan="2">
                  <a:txBody>
                    <a:bodyPr/>
                    <a:lstStyle/>
                    <a:p>
                      <a:pPr algn="ctr"/>
                      <a:r>
                        <a:rPr lang="cs-CZ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b="1" dirty="0" smtClean="0"/>
                        <a:t>Ostatní žadatelé</a:t>
                      </a:r>
                      <a:endParaRPr lang="cs-CZ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11433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cs-CZ" dirty="0"/>
                        <a:t>Body budou </a:t>
                      </a:r>
                      <a:r>
                        <a:rPr lang="cs-CZ" dirty="0" smtClean="0"/>
                        <a:t>přiděleny</a:t>
                      </a:r>
                      <a:r>
                        <a:rPr lang="cs-CZ" baseline="0" dirty="0" smtClean="0"/>
                        <a:t> všem ostatním žadatelům a příjemcům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267" y="80611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068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47637"/>
            <a:ext cx="10515600" cy="665163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schemeClr val="accent5">
                    <a:lumMod val="50000"/>
                  </a:schemeClr>
                </a:solidFill>
              </a:rPr>
              <a:t>FICHE 6 - Preferenční kritéria</a:t>
            </a:r>
            <a:endParaRPr lang="en-GB" sz="3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2390"/>
              </p:ext>
            </p:extLst>
          </p:nvPr>
        </p:nvGraphicFramePr>
        <p:xfrm>
          <a:off x="831291" y="927537"/>
          <a:ext cx="10515600" cy="348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0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393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tx1"/>
                          </a:solidFill>
                        </a:rPr>
                        <a:t>3. Zkrácená realizace projektu</a:t>
                      </a:r>
                    </a:p>
                    <a:p>
                      <a:endParaRPr lang="cs-CZ" dirty="0"/>
                    </a:p>
                    <a:p>
                      <a:pPr algn="just"/>
                      <a:r>
                        <a:rPr lang="cs-CZ" dirty="0"/>
                        <a:t>Projekty se zkrácenou dobou realizace tzn. doba od podpisu Dohody o poskytnutí dotace do podání </a:t>
                      </a:r>
                      <a:r>
                        <a:rPr lang="cs-CZ" dirty="0" err="1"/>
                        <a:t>ŽoP</a:t>
                      </a:r>
                      <a:r>
                        <a:rPr lang="cs-CZ" dirty="0"/>
                        <a:t> na RO SZIF je max. 12 měsíců. Hodnocení se provádí na základě údajů, které žadatel uvedl do Žádosti o dotaci. Kontrola se provádí z Dohody a ze Žádosti o platbu.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cs-CZ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b="1" dirty="0"/>
                        <a:t>Projekty se zkrácenou dobou realizace do 12 měsíců.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/>
                      <a:r>
                        <a:rPr lang="cs-CZ" dirty="0"/>
                        <a:t>Body budou přiděleny v případě, že doba realizace projektu od podpisu Dohody do podání </a:t>
                      </a:r>
                      <a:r>
                        <a:rPr lang="cs-CZ" dirty="0" err="1"/>
                        <a:t>ŽoP</a:t>
                      </a:r>
                      <a:r>
                        <a:rPr lang="cs-CZ" dirty="0"/>
                        <a:t> na RO SZIF je max. 12 měsíců včetně.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cs-CZ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b="1" dirty="0"/>
                        <a:t>Projekty s realizací delší než 12 měsíců.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/>
                      <a:r>
                        <a:rPr lang="cs-CZ" dirty="0"/>
                        <a:t>Body budou přiděleny v případě, že doba realizace projektu od podpisu Dohody do podání </a:t>
                      </a:r>
                      <a:r>
                        <a:rPr lang="cs-CZ" dirty="0" err="1"/>
                        <a:t>ŽoP</a:t>
                      </a:r>
                      <a:r>
                        <a:rPr lang="cs-CZ" dirty="0"/>
                        <a:t> na RO SZIF je delší než 12 měsíců.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9225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53143"/>
          </a:xfrm>
        </p:spPr>
        <p:txBody>
          <a:bodyPr>
            <a:normAutofit/>
          </a:bodyPr>
          <a:lstStyle/>
          <a:p>
            <a:r>
              <a:rPr lang="cs-CZ" sz="3000" b="1" dirty="0">
                <a:solidFill>
                  <a:schemeClr val="accent5">
                    <a:lumMod val="50000"/>
                  </a:schemeClr>
                </a:solidFill>
              </a:rPr>
              <a:t>FICHE 6 - Preferenční kritéria</a:t>
            </a:r>
            <a:endParaRPr lang="cs-CZ" sz="30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4852374"/>
              </p:ext>
            </p:extLst>
          </p:nvPr>
        </p:nvGraphicFramePr>
        <p:xfrm>
          <a:off x="779417" y="653143"/>
          <a:ext cx="10515600" cy="567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10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5393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cs-CZ" dirty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. Účast na semináři nebo </a:t>
                      </a:r>
                      <a:r>
                        <a:rPr lang="cs-CZ" dirty="0" err="1" smtClean="0">
                          <a:solidFill>
                            <a:schemeClr val="tx1"/>
                          </a:solidFill>
                        </a:rPr>
                        <a:t>webináři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MAS zaměřeném na článek 20 PRV v rámci 6. výzvy PRV</a:t>
                      </a:r>
                      <a:endParaRPr lang="cs-CZ" dirty="0"/>
                    </a:p>
                    <a:p>
                      <a:pPr algn="just"/>
                      <a:r>
                        <a:rPr lang="cs-CZ" dirty="0" smtClean="0"/>
                        <a:t>Termín konání seminářů bude uveden na webových stránkách MAS ke dni uveřejnění 6. výzvy MAS.</a:t>
                      </a:r>
                    </a:p>
                    <a:p>
                      <a:pPr algn="just"/>
                      <a:r>
                        <a:rPr lang="cs-CZ" dirty="0" smtClean="0"/>
                        <a:t>Body budou přiděleny na základě účasti statutárního zástupce právnické osoby nebo jednatele, v případě obcí starosty či místostarosty, nebo hlavní kontaktní osoby pro poskytování informací nebo zpracovatele projektu. Projektu nebudou přiděleny body, pokud účastník semináře nebude statutární zástupce, jednatel nebo nebude uveden v žádosti o dotaci jako hlavní kontaktní osoba pro poskytování informací nebo zpracovatel projektu - zpracovatel  projektu se uvádí v žádosti o dotaci pouze v případě, kdy žádost zpracovává jiný právní subjekt než žadatel. Pro kontrolu údajů bude sloužit prezenční listina v případě semináře, v případě </a:t>
                      </a:r>
                      <a:r>
                        <a:rPr lang="cs-CZ" dirty="0" err="1" smtClean="0"/>
                        <a:t>webináře</a:t>
                      </a:r>
                      <a:r>
                        <a:rPr lang="cs-CZ" dirty="0" smtClean="0"/>
                        <a:t> provede pracovník MAS </a:t>
                      </a:r>
                      <a:r>
                        <a:rPr lang="cs-CZ" dirty="0" err="1" smtClean="0"/>
                        <a:t>print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screen</a:t>
                      </a:r>
                      <a:r>
                        <a:rPr lang="cs-CZ" dirty="0" smtClean="0"/>
                        <a:t> obrazovky s uvedením jména  a příjmení účastníků. Účastník za účelem identifikace povinně uvede své jméno a příjmení. Pokud žadatel  požaduje přidělení bodů za toto kritériu, automaticky dává souhlas s použitím záznamu z </a:t>
                      </a:r>
                      <a:r>
                        <a:rPr lang="cs-CZ" dirty="0" err="1" smtClean="0"/>
                        <a:t>webináře</a:t>
                      </a:r>
                      <a:r>
                        <a:rPr lang="cs-CZ" dirty="0" smtClean="0"/>
                        <a:t> pro potřeby hodnocení. Zajištění souhlasu hlavní kontaktní osoby a zpracovatele o použití osobních údajů pro potřeby hodnocení je povinností žadatele nikoli MAS.  MAS nebude kontrolovat zajištění souhlasu. 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b="1" dirty="0" smtClean="0"/>
                        <a:t>Žadatel se účastnil semináře nebo </a:t>
                      </a:r>
                      <a:r>
                        <a:rPr lang="cs-CZ" b="1" dirty="0" err="1" smtClean="0"/>
                        <a:t>webináře</a:t>
                      </a:r>
                      <a:r>
                        <a:rPr lang="cs-CZ" b="1" dirty="0" smtClean="0"/>
                        <a:t> MAS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20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/>
                      <a:r>
                        <a:rPr lang="cs-CZ" dirty="0" smtClean="0"/>
                        <a:t>Zdrojem pro hodnocení i kontrolu bude prezenční listina v případě semináře, v případě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webináře</a:t>
                      </a:r>
                      <a:r>
                        <a:rPr lang="cs-CZ" baseline="0" dirty="0" smtClean="0"/>
                        <a:t> provede pracovník MAS </a:t>
                      </a:r>
                      <a:r>
                        <a:rPr lang="cs-CZ" baseline="0" dirty="0" err="1" smtClean="0"/>
                        <a:t>print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screen</a:t>
                      </a:r>
                      <a:r>
                        <a:rPr lang="cs-CZ" baseline="0" dirty="0" smtClean="0"/>
                        <a:t> obrazovky s uvedením jména a příjmení účastníků.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b="1" dirty="0" smtClean="0"/>
                        <a:t>Žadatel se neúčastnil semináře nebo </a:t>
                      </a:r>
                      <a:r>
                        <a:rPr lang="cs-CZ" b="1" dirty="0" err="1" smtClean="0"/>
                        <a:t>webináře</a:t>
                      </a:r>
                      <a:r>
                        <a:rPr lang="cs-CZ" b="1" baseline="0" dirty="0" smtClean="0"/>
                        <a:t> MAS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Zdrojem pro hodnocení i kontrolu bude prezenční listina v případě semináře, v případě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webináře</a:t>
                      </a:r>
                      <a:r>
                        <a:rPr lang="cs-CZ" baseline="0" dirty="0" smtClean="0"/>
                        <a:t> provede pracovník MAS </a:t>
                      </a:r>
                      <a:r>
                        <a:rPr lang="cs-CZ" baseline="0" dirty="0" err="1" smtClean="0"/>
                        <a:t>print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screen</a:t>
                      </a:r>
                      <a:r>
                        <a:rPr lang="cs-CZ" baseline="0" dirty="0" smtClean="0"/>
                        <a:t> obrazovky s uvedením jména a příjmení účastníků.</a:t>
                      </a:r>
                      <a:endParaRPr lang="cs-CZ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779417" y="6332583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Minimální počet bodů: </a:t>
            </a:r>
            <a:r>
              <a:rPr lang="cs-CZ" b="1" dirty="0" smtClean="0"/>
              <a:t>30</a:t>
            </a:r>
            <a:endParaRPr lang="cs-CZ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6408" y="0"/>
            <a:ext cx="4122679" cy="679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6620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Žadatel </a:t>
            </a:r>
            <a:r>
              <a:rPr lang="cs-CZ" sz="2800" b="1" dirty="0">
                <a:solidFill>
                  <a:schemeClr val="accent5">
                    <a:lumMod val="50000"/>
                  </a:schemeClr>
                </a:solidFill>
              </a:rPr>
              <a:t>(projektová příprava, podání žádosti, cenový marketing, VŘ…)</a:t>
            </a:r>
            <a:endParaRPr lang="en-GB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44320"/>
            <a:ext cx="10515600" cy="4632643"/>
          </a:xfrm>
        </p:spPr>
        <p:txBody>
          <a:bodyPr/>
          <a:lstStyle/>
          <a:p>
            <a:pPr algn="just"/>
            <a:r>
              <a:rPr lang="cs-CZ" sz="2000" b="1" dirty="0"/>
              <a:t>Základní komunikační nástroj </a:t>
            </a:r>
            <a:r>
              <a:rPr lang="cs-CZ" sz="2000" dirty="0"/>
              <a:t>– Portál farmáře (</a:t>
            </a:r>
            <a:r>
              <a:rPr lang="cs-CZ" sz="2000" dirty="0" err="1"/>
              <a:t>ŽoD</a:t>
            </a:r>
            <a:r>
              <a:rPr lang="cs-CZ" sz="2000" dirty="0"/>
              <a:t>, </a:t>
            </a:r>
            <a:r>
              <a:rPr lang="cs-CZ" sz="2000" dirty="0" err="1"/>
              <a:t>ŽoP</a:t>
            </a:r>
            <a:r>
              <a:rPr lang="cs-CZ" sz="2000" dirty="0"/>
              <a:t>, informace o administraci žádosti). </a:t>
            </a:r>
            <a:r>
              <a:rPr lang="cs-CZ" sz="2000" dirty="0" smtClean="0"/>
              <a:t>Doporučujeme nastavit e-mailový kontakt pro doručování notifikací z Portálu </a:t>
            </a:r>
            <a:r>
              <a:rPr lang="cs-CZ" sz="2000" dirty="0" err="1" smtClean="0"/>
              <a:t>fatmáře</a:t>
            </a:r>
            <a:r>
              <a:rPr lang="cs-CZ" sz="2000" dirty="0" smtClean="0"/>
              <a:t>.</a:t>
            </a:r>
            <a:endParaRPr lang="cs-CZ" sz="2000" dirty="0"/>
          </a:p>
          <a:p>
            <a:pPr algn="just"/>
            <a:endParaRPr lang="en-GB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3"/>
          <a:srcRect l="357" t="10444" r="59417" b="36911"/>
          <a:stretch/>
        </p:blipFill>
        <p:spPr>
          <a:xfrm>
            <a:off x="3590918" y="2804160"/>
            <a:ext cx="8460512" cy="311419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4"/>
          <a:srcRect l="5417" t="9952" r="77333" b="36815"/>
          <a:stretch/>
        </p:blipFill>
        <p:spPr>
          <a:xfrm>
            <a:off x="140570" y="2804160"/>
            <a:ext cx="3301036" cy="286512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Obdélník 13"/>
          <p:cNvSpPr/>
          <p:nvPr/>
        </p:nvSpPr>
        <p:spPr>
          <a:xfrm>
            <a:off x="179300" y="5267086"/>
            <a:ext cx="1700300" cy="23931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 flipV="1">
            <a:off x="1981200" y="4236720"/>
            <a:ext cx="1686560" cy="97937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8" y="5958848"/>
            <a:ext cx="4682238" cy="771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4644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Žadatel</a:t>
            </a:r>
            <a:endParaRPr lang="en-GB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791586"/>
            <a:ext cx="10515600" cy="4385377"/>
          </a:xfrm>
        </p:spPr>
        <p:txBody>
          <a:bodyPr/>
          <a:lstStyle/>
          <a:p>
            <a:pPr algn="just"/>
            <a:r>
              <a:rPr lang="cs-CZ" dirty="0"/>
              <a:t>Ž</a:t>
            </a:r>
            <a:r>
              <a:rPr lang="cs-CZ" dirty="0" smtClean="0"/>
              <a:t>ádost </a:t>
            </a:r>
            <a:r>
              <a:rPr lang="cs-CZ" dirty="0"/>
              <a:t>o dotaci musí být vygenerována z účtu žadatele na Portálu farmáře (po vyplnění odeslána na MAS v termínu stanoveném výzvou MAS a to včetně příloh).</a:t>
            </a:r>
          </a:p>
          <a:p>
            <a:pPr algn="just"/>
            <a:r>
              <a:rPr lang="cs-CZ" dirty="0"/>
              <a:t>Ž</a:t>
            </a:r>
            <a:r>
              <a:rPr lang="cs-CZ" dirty="0" smtClean="0"/>
              <a:t>ádost </a:t>
            </a:r>
            <a:r>
              <a:rPr lang="cs-CZ" dirty="0"/>
              <a:t>o dotaci je možné nejprve bezplatně konzultovat na MAS. </a:t>
            </a:r>
          </a:p>
          <a:p>
            <a:pPr algn="just"/>
            <a:r>
              <a:rPr lang="cs-CZ" dirty="0"/>
              <a:t>Z</a:t>
            </a:r>
            <a:r>
              <a:rPr lang="cs-CZ" dirty="0" smtClean="0"/>
              <a:t>a </a:t>
            </a:r>
            <a:r>
              <a:rPr lang="cs-CZ" dirty="0"/>
              <a:t>datum podání Žádosti o dotaci na MAS se považuje datum podání Žádosti o dotaci přes Portál farmáře.</a:t>
            </a:r>
          </a:p>
          <a:p>
            <a:pPr algn="just"/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0030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200" b="1" dirty="0">
                <a:solidFill>
                  <a:schemeClr val="accent5">
                    <a:lumMod val="50000"/>
                  </a:schemeClr>
                </a:solidFill>
              </a:rPr>
              <a:t>P</a:t>
            </a:r>
            <a:r>
              <a:rPr lang="pt-BR" sz="4200" b="1" dirty="0">
                <a:solidFill>
                  <a:schemeClr val="accent5">
                    <a:lumMod val="50000"/>
                  </a:schemeClr>
                </a:solidFill>
              </a:rPr>
              <a:t>ortál farmáře </a:t>
            </a:r>
            <a:r>
              <a:rPr lang="pt-BR" sz="4200" dirty="0">
                <a:solidFill>
                  <a:schemeClr val="accent5">
                    <a:lumMod val="50000"/>
                  </a:schemeClr>
                </a:solidFill>
              </a:rPr>
              <a:t>(postup podání žádosti na MAS) </a:t>
            </a:r>
            <a:endParaRPr lang="en-GB" sz="4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5113149" cy="4351338"/>
          </a:xfrm>
        </p:spPr>
        <p:txBody>
          <a:bodyPr/>
          <a:lstStyle/>
          <a:p>
            <a:r>
              <a:rPr lang="cs-CZ" dirty="0"/>
              <a:t>zřízení přístupu do PF – vlastní DS*, </a:t>
            </a:r>
          </a:p>
          <a:p>
            <a:pPr marL="0" indent="0">
              <a:buNone/>
            </a:pPr>
            <a:r>
              <a:rPr lang="cs-CZ" dirty="0"/>
              <a:t>   osobní podání na pracovišti SZIF</a:t>
            </a:r>
          </a:p>
          <a:p>
            <a:r>
              <a:rPr lang="cs-CZ" dirty="0"/>
              <a:t>Web </a:t>
            </a:r>
            <a:r>
              <a:rPr lang="cs-CZ" dirty="0">
                <a:hlinkClick r:id="rId3"/>
              </a:rPr>
              <a:t>MAS Střední Haná </a:t>
            </a:r>
            <a:r>
              <a:rPr lang="cs-CZ" dirty="0"/>
              <a:t>– </a:t>
            </a:r>
          </a:p>
          <a:p>
            <a:pPr marL="0" indent="0">
              <a:buNone/>
            </a:pPr>
            <a:r>
              <a:rPr lang="cs-CZ" dirty="0"/>
              <a:t>   soubor </a:t>
            </a:r>
            <a:r>
              <a:rPr lang="cs-CZ" dirty="0" smtClean="0"/>
              <a:t>Postup pro vygenerování Žádosti o dotaci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en-GB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/>
          <a:srcRect l="50876" t="40923" r="36280" b="33298"/>
          <a:stretch/>
        </p:blipFill>
        <p:spPr>
          <a:xfrm>
            <a:off x="5951349" y="1690687"/>
            <a:ext cx="6092992" cy="3439251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8767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1867" y="47624"/>
            <a:ext cx="10642600" cy="1325563"/>
          </a:xfrm>
        </p:spPr>
        <p:txBody>
          <a:bodyPr/>
          <a:lstStyle/>
          <a:p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P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ortál farmáře </a:t>
            </a:r>
            <a:r>
              <a:rPr lang="pt-BR" dirty="0">
                <a:solidFill>
                  <a:schemeClr val="accent5">
                    <a:lumMod val="50000"/>
                  </a:schemeClr>
                </a:solidFill>
              </a:rPr>
              <a:t>(postup podání žádosti na MAS) 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1867" y="1825625"/>
            <a:ext cx="10811933" cy="4351338"/>
          </a:xfrm>
        </p:spPr>
        <p:txBody>
          <a:bodyPr/>
          <a:lstStyle/>
          <a:p>
            <a:r>
              <a:rPr lang="en-GB" dirty="0">
                <a:hlinkClick r:id="rId2"/>
              </a:rPr>
              <a:t>https://www.szif.cz/cs</a:t>
            </a:r>
            <a:endParaRPr lang="cs-CZ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3"/>
          <a:srcRect l="9167" t="11234" r="59583" b="20123"/>
          <a:stretch/>
        </p:blipFill>
        <p:spPr>
          <a:xfrm>
            <a:off x="4343169" y="1144588"/>
            <a:ext cx="7620000" cy="470747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Obdélník 11"/>
          <p:cNvSpPr/>
          <p:nvPr/>
        </p:nvSpPr>
        <p:spPr>
          <a:xfrm>
            <a:off x="10515600" y="1524000"/>
            <a:ext cx="1447569" cy="64346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18525828">
            <a:off x="8892900" y="2755542"/>
            <a:ext cx="1884940" cy="779463"/>
          </a:xfrm>
          <a:prstGeom prst="rightArrow">
            <a:avLst/>
          </a:prstGeom>
          <a:solidFill>
            <a:srgbClr val="FF00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997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8800" y="365125"/>
            <a:ext cx="10795000" cy="1325563"/>
          </a:xfrm>
        </p:spPr>
        <p:txBody>
          <a:bodyPr/>
          <a:lstStyle/>
          <a:p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P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ortál farmáře </a:t>
            </a:r>
            <a:r>
              <a:rPr lang="pt-BR" dirty="0">
                <a:solidFill>
                  <a:schemeClr val="accent5">
                    <a:lumMod val="50000"/>
                  </a:schemeClr>
                </a:solidFill>
              </a:rPr>
              <a:t>(postup podání žádosti na MAS)</a:t>
            </a:r>
            <a:endParaRPr lang="en-GB" dirty="0"/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7633" t="31997" r="67713" b="25249"/>
          <a:stretch/>
        </p:blipFill>
        <p:spPr>
          <a:xfrm>
            <a:off x="558800" y="2265382"/>
            <a:ext cx="4443613" cy="3646325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12" name="TextovéPole 11"/>
          <p:cNvSpPr txBox="1"/>
          <p:nvPr/>
        </p:nvSpPr>
        <p:spPr>
          <a:xfrm>
            <a:off x="558800" y="1514587"/>
            <a:ext cx="35087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000" dirty="0"/>
              <a:t>Přihlášení</a:t>
            </a: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3"/>
          <a:srcRect l="38737" t="9259" r="51659" b="63569"/>
          <a:stretch/>
        </p:blipFill>
        <p:spPr>
          <a:xfrm>
            <a:off x="6901408" y="2265382"/>
            <a:ext cx="4582417" cy="364632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Šipka doprava 13"/>
          <p:cNvSpPr/>
          <p:nvPr/>
        </p:nvSpPr>
        <p:spPr>
          <a:xfrm>
            <a:off x="5384800" y="3793067"/>
            <a:ext cx="1253067" cy="37253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8019703" y="2428611"/>
            <a:ext cx="1473200" cy="62653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8" y="5938514"/>
            <a:ext cx="4805576" cy="792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2894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5123" y="126422"/>
            <a:ext cx="10642600" cy="1088184"/>
          </a:xfrm>
        </p:spPr>
        <p:txBody>
          <a:bodyPr/>
          <a:lstStyle/>
          <a:p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P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ortál farmáře </a:t>
            </a:r>
            <a:r>
              <a:rPr lang="pt-BR" dirty="0">
                <a:solidFill>
                  <a:schemeClr val="accent5">
                    <a:lumMod val="50000"/>
                  </a:schemeClr>
                </a:solidFill>
              </a:rPr>
              <a:t>(postup podání žádosti na MAS)</a:t>
            </a:r>
            <a:endParaRPr lang="en-GB" dirty="0"/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159" t="28900" r="50835" b="25789"/>
          <a:stretch/>
        </p:blipFill>
        <p:spPr>
          <a:xfrm>
            <a:off x="235123" y="994785"/>
            <a:ext cx="11584344" cy="299301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4" name="Obdélník 13"/>
          <p:cNvSpPr/>
          <p:nvPr/>
        </p:nvSpPr>
        <p:spPr>
          <a:xfrm>
            <a:off x="6197600" y="1433102"/>
            <a:ext cx="2658533" cy="95449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3"/>
          <a:srcRect l="10417" t="62222" r="50313" b="21111"/>
          <a:stretch/>
        </p:blipFill>
        <p:spPr>
          <a:xfrm>
            <a:off x="235122" y="4673208"/>
            <a:ext cx="11943061" cy="142556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Šipka dolů 19"/>
          <p:cNvSpPr/>
          <p:nvPr/>
        </p:nvSpPr>
        <p:spPr>
          <a:xfrm>
            <a:off x="850900" y="4102100"/>
            <a:ext cx="508000" cy="457200"/>
          </a:xfrm>
          <a:prstGeom prst="down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8" y="6148975"/>
            <a:ext cx="3529002" cy="581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7371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7700" y="250825"/>
            <a:ext cx="10706100" cy="1325563"/>
          </a:xfrm>
        </p:spPr>
        <p:txBody>
          <a:bodyPr/>
          <a:lstStyle/>
          <a:p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P</a:t>
            </a:r>
            <a:r>
              <a:rPr lang="pt-BR" b="1" dirty="0">
                <a:solidFill>
                  <a:schemeClr val="accent5">
                    <a:lumMod val="50000"/>
                  </a:schemeClr>
                </a:solidFill>
              </a:rPr>
              <a:t>ortál farmáře </a:t>
            </a:r>
            <a:r>
              <a:rPr lang="pt-BR" dirty="0">
                <a:solidFill>
                  <a:schemeClr val="accent5">
                    <a:lumMod val="50000"/>
                  </a:schemeClr>
                </a:solidFill>
              </a:rPr>
              <a:t>(postup podání žádosti na MAS)</a:t>
            </a:r>
            <a:endParaRPr lang="en-GB" dirty="0"/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119" t="28463" r="51364" b="26407"/>
          <a:stretch/>
        </p:blipFill>
        <p:spPr>
          <a:xfrm>
            <a:off x="292100" y="2727346"/>
            <a:ext cx="11671069" cy="303845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extovéPole 11"/>
          <p:cNvSpPr txBox="1"/>
          <p:nvPr/>
        </p:nvSpPr>
        <p:spPr>
          <a:xfrm>
            <a:off x="419100" y="1576388"/>
            <a:ext cx="414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/>
              <a:t>Fiche 6 (předvolena)</a:t>
            </a:r>
          </a:p>
          <a:p>
            <a:pPr marL="285750" indent="-285750">
              <a:buFontTx/>
              <a:buChar char="-"/>
            </a:pPr>
            <a:r>
              <a:rPr lang="cs-CZ" dirty="0"/>
              <a:t>Název projektu</a:t>
            </a:r>
          </a:p>
          <a:p>
            <a:pPr marL="285750" indent="-285750">
              <a:buFontTx/>
              <a:buChar char="-"/>
            </a:pPr>
            <a:r>
              <a:rPr lang="cs-CZ" dirty="0"/>
              <a:t>Generovat žádost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419100" y="3825281"/>
            <a:ext cx="2070100" cy="391119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9893168" y="5205258"/>
            <a:ext cx="2273069" cy="6135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6" name="Přímá spojnice se šipkou 15"/>
          <p:cNvCxnSpPr/>
          <p:nvPr/>
        </p:nvCxnSpPr>
        <p:spPr>
          <a:xfrm>
            <a:off x="2692400" y="4246572"/>
            <a:ext cx="6946900" cy="121926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58189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2"/>
          <a:srcRect l="6562" t="18149" r="57501" b="18148"/>
          <a:stretch/>
        </p:blipFill>
        <p:spPr>
          <a:xfrm>
            <a:off x="-2" y="-1"/>
            <a:ext cx="12178185" cy="60714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6066849"/>
            <a:ext cx="4027145" cy="66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6539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/>
          <a:srcRect l="9548" t="16876" r="60422" b="10741"/>
          <a:stretch/>
        </p:blipFill>
        <p:spPr>
          <a:xfrm>
            <a:off x="1752599" y="38100"/>
            <a:ext cx="8864601" cy="600950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6106224"/>
            <a:ext cx="3788309" cy="624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7492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/>
          <a:srcRect l="7084" t="15556" r="58124" b="8518"/>
          <a:stretch/>
        </p:blipFill>
        <p:spPr>
          <a:xfrm>
            <a:off x="1218641" y="60122"/>
            <a:ext cx="9740900" cy="597869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8" y="6079224"/>
            <a:ext cx="3952082" cy="65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2760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xmlns="" id="{8B80AE40-A47A-4A50-BAB7-756CC0FBC00C}"/>
              </a:ext>
            </a:extLst>
          </p:cNvPr>
          <p:cNvSpPr txBox="1"/>
          <p:nvPr/>
        </p:nvSpPr>
        <p:spPr>
          <a:xfrm>
            <a:off x="839754" y="354563"/>
            <a:ext cx="10767527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solidFill>
                  <a:srgbClr val="002060"/>
                </a:solidFill>
              </a:rPr>
              <a:t>Seznam </a:t>
            </a:r>
            <a:r>
              <a:rPr lang="cs-CZ" dirty="0" smtClean="0">
                <a:solidFill>
                  <a:srgbClr val="002060"/>
                </a:solidFill>
              </a:rPr>
              <a:t>nejdůležitějších předkládaných příloh (veškeré přílohy jsou uvedeny v Pravidlech)</a:t>
            </a:r>
            <a:endParaRPr lang="cs-CZ" dirty="0">
              <a:solidFill>
                <a:srgbClr val="002060"/>
              </a:solidFill>
            </a:endParaRPr>
          </a:p>
          <a:p>
            <a:pPr algn="just"/>
            <a:endParaRPr lang="cs-CZ" dirty="0"/>
          </a:p>
          <a:p>
            <a:pPr marL="342900" indent="-342900" algn="just">
              <a:buAutoNum type="arabicParenR"/>
            </a:pPr>
            <a:r>
              <a:rPr lang="cs-CZ" dirty="0"/>
              <a:t>V případě, že projekt/část projektu podléhá řízení stavebního úřadu, pak ke dni podání Žádosti o dotaci na MAS platný a nejpozději ke dni registrace na SZIF pravomocný (v případě veřejnoprávní smlouvy účinný) odpovídající </a:t>
            </a:r>
            <a:r>
              <a:rPr lang="cs-CZ" b="1" i="1" dirty="0"/>
              <a:t>správní akt stavebního úřadu </a:t>
            </a:r>
            <a:r>
              <a:rPr lang="cs-CZ" dirty="0"/>
              <a:t>(dle obecných podmínek Pravidel, kapitola 1. „Řízení stavebního úřadu“), na jehož základě lze projekt/část projektu realizovat – prostá kopie. </a:t>
            </a:r>
          </a:p>
          <a:p>
            <a:pPr marL="342900" indent="-342900" algn="just">
              <a:buAutoNum type="arabicParenR"/>
            </a:pPr>
            <a:r>
              <a:rPr lang="cs-CZ" dirty="0"/>
              <a:t>V případě, že projekt/část projektu podléhá řízení stavebního úřadu, pak stavebním úřadem </a:t>
            </a:r>
            <a:r>
              <a:rPr lang="cs-CZ" b="1" i="1" dirty="0"/>
              <a:t>ověřená projektová dokumentace </a:t>
            </a:r>
            <a:r>
              <a:rPr lang="cs-CZ" dirty="0"/>
              <a:t>předkládaná k řízení stavebního úřadu v souladu se zákonem č. 183/2006 Sb., o územním plánování a stavebním řádu (stavební zákon), ve znění pozdějších předpisů, a příslušnými prováděcími předpisy – prostá kopie (lze předložit v listinné podobě)</a:t>
            </a:r>
          </a:p>
          <a:p>
            <a:pPr marL="342900" indent="-342900" algn="just">
              <a:buAutoNum type="arabicParenR"/>
            </a:pPr>
            <a:r>
              <a:rPr lang="cs-CZ" dirty="0" smtClean="0"/>
              <a:t>V případě, že jsou realizovány stavební výdaje, pak </a:t>
            </a:r>
            <a:r>
              <a:rPr lang="cs-CZ" b="1" i="1" dirty="0" smtClean="0"/>
              <a:t>půdorys</a:t>
            </a:r>
            <a:r>
              <a:rPr lang="cs-CZ" dirty="0" smtClean="0"/>
              <a:t> </a:t>
            </a:r>
            <a:r>
              <a:rPr lang="cs-CZ" dirty="0"/>
              <a:t>stavby/půdorys dispozice technologie v odpovídajícím měřítku s vyznačením rozměrů stavby/technologie k projektu/části projektu, pokud není přílohou projektová dokumentace předkládaná k řízení stavebního úřadu v souladu se zákonem č. 183/2006 Sb. o územním plánování a stavebním řádu (stavební zákon), ve znění pozdějších předpisů, a příslušnými prováděcími předpisy – prostá kopie. </a:t>
            </a:r>
          </a:p>
          <a:p>
            <a:pPr marL="342900" indent="-342900" algn="just">
              <a:buAutoNum type="arabicParenR"/>
            </a:pPr>
            <a:r>
              <a:rPr lang="cs-CZ" dirty="0" smtClean="0"/>
              <a:t>V případě, že jsou realizovány stavební výdaje, pak</a:t>
            </a:r>
            <a:r>
              <a:rPr lang="cs-CZ" b="1" i="1" dirty="0" smtClean="0"/>
              <a:t> katastrální </a:t>
            </a:r>
            <a:r>
              <a:rPr lang="cs-CZ" b="1" i="1" dirty="0"/>
              <a:t>mapa </a:t>
            </a:r>
            <a:r>
              <a:rPr lang="cs-CZ" dirty="0"/>
              <a:t>s vyznačením lokalizace předmětu </a:t>
            </a:r>
            <a:r>
              <a:rPr lang="cs-CZ" dirty="0" smtClean="0"/>
              <a:t>projektu </a:t>
            </a:r>
            <a:r>
              <a:rPr lang="cs-CZ" dirty="0"/>
              <a:t>v odpovídajícím měřítku, ze které budou patrná čísla pozemků, hranice pozemků, název katastrálního území a měřítko mapy (není-li součástí projektové dokumentace) – prostá kopie. </a:t>
            </a:r>
          </a:p>
          <a:p>
            <a:pPr algn="just"/>
            <a:r>
              <a:rPr lang="cs-CZ" dirty="0"/>
              <a:t>5) </a:t>
            </a:r>
            <a:r>
              <a:rPr lang="cs-CZ" b="1" i="1" dirty="0"/>
              <a:t>Fotodokumentace</a:t>
            </a:r>
            <a:r>
              <a:rPr lang="cs-CZ" dirty="0"/>
              <a:t> aktuálního stavu místa realizace projektu (nedokládá se u </a:t>
            </a:r>
            <a:r>
              <a:rPr lang="cs-CZ" dirty="0" smtClean="0"/>
              <a:t>vzdělávání, </a:t>
            </a:r>
            <a:r>
              <a:rPr lang="cs-CZ" dirty="0"/>
              <a:t>v případě pořízení </a:t>
            </a:r>
            <a:r>
              <a:rPr lang="cs-CZ" dirty="0" smtClean="0"/>
              <a:t>mobilních strojů a mobilních zařízení pro kulturní či spolkové akce pro veřejnost). </a:t>
            </a:r>
            <a:endParaRPr lang="cs-CZ" dirty="0"/>
          </a:p>
          <a:p>
            <a:pPr algn="just"/>
            <a:r>
              <a:rPr lang="cs-CZ" dirty="0"/>
              <a:t>6) </a:t>
            </a:r>
            <a:r>
              <a:rPr lang="cs-CZ" b="1" i="1" dirty="0"/>
              <a:t>Přílohy stanovené MAS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8" y="6134349"/>
            <a:ext cx="3617712" cy="596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714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MAS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17320"/>
            <a:ext cx="10515600" cy="4759643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Podané Žádosti o dotaci včetně příloh prochází administrativní kontrolou MAS (tj. kontrolou obsahové správnosti), kontrolou přijatelnosti a kontrolou dalších podmínek vztahujících se pro daný projekt (oprava nedostatků možná max. 2×).</a:t>
            </a:r>
          </a:p>
          <a:p>
            <a:pPr algn="just"/>
            <a:r>
              <a:rPr lang="cs-CZ" b="1" i="1" dirty="0"/>
              <a:t>Hodnocení</a:t>
            </a:r>
            <a:r>
              <a:rPr lang="cs-CZ" dirty="0"/>
              <a:t>:</a:t>
            </a:r>
          </a:p>
          <a:p>
            <a:pPr algn="just">
              <a:buFontTx/>
              <a:buChar char="-"/>
            </a:pPr>
            <a:r>
              <a:rPr lang="cs-CZ" dirty="0"/>
              <a:t>Výběrová komise – provádí hodnocení dle preferenčních kritérií</a:t>
            </a:r>
          </a:p>
          <a:p>
            <a:pPr algn="just">
              <a:buFontTx/>
              <a:buChar char="-"/>
            </a:pPr>
            <a:r>
              <a:rPr lang="cs-CZ" dirty="0"/>
              <a:t>Správní rada MAS – provádí výběr projektů dle bodového hodnocení</a:t>
            </a:r>
          </a:p>
          <a:p>
            <a:pPr algn="just"/>
            <a:r>
              <a:rPr lang="cs-CZ" dirty="0"/>
              <a:t>MAS informuje žadatele o výši přidělených bodů společně se sdělením, zda je jeho Žádost o dotaci vybrána či nevybrána, a to do 5 pracovních dnů od schválení výběru projektů MAS.</a:t>
            </a:r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113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SZIF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Po výběru projektů MAS vybrané Žádosti o dotaci elektronicky podepíše a společně s finální verzí povinných, příp. nepovinných příloh předá žadateli přes Portál farmáře minimálně 3 pracovní dny před finálním termínem registrace na RO SZIF stanoveného ve výzvě MAS.</a:t>
            </a:r>
          </a:p>
          <a:p>
            <a:pPr algn="just"/>
            <a:r>
              <a:rPr lang="cs-CZ" dirty="0"/>
              <a:t>žadatel Žádost o dotaci včetně příloh zkontroluje a podá přes svůj účet na Portálu farmáře na příslušný RO SZIF nejpozději do finálního termínu registrace na RO SZIF stanoveného ve výzvě MAS k závěrečnému ověření jejich způsobilosti před schválením.</a:t>
            </a:r>
          </a:p>
          <a:p>
            <a:pPr algn="just"/>
            <a:r>
              <a:rPr lang="cs-CZ" dirty="0"/>
              <a:t>Termín registrace projektů: </a:t>
            </a:r>
            <a:r>
              <a:rPr lang="cs-CZ" dirty="0" smtClean="0"/>
              <a:t>30. 06. 2022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950973"/>
            <a:ext cx="4730005" cy="77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0395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SZIF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dirty="0"/>
              <a:t>o </a:t>
            </a:r>
            <a:r>
              <a:rPr lang="cs-CZ" b="1" i="1" dirty="0"/>
              <a:t>zaregistrování Žádosti o dotaci na SZIF </a:t>
            </a:r>
            <a:r>
              <a:rPr lang="cs-CZ" dirty="0"/>
              <a:t>bude žadatel informován prostřednictvím Portálu farmáře SZIF nejpozději do 14 kalendářních dnů od finálního termínu registrace na RO SZIF stanoveného ve výzvě MAS.</a:t>
            </a:r>
          </a:p>
          <a:p>
            <a:pPr algn="just"/>
            <a:r>
              <a:rPr lang="cs-CZ" dirty="0"/>
              <a:t>v případě zjištěných odstranitelných nedostatků vyzve RO SZIF žadatele prostřednictvím Portálu farmáře (informována je i příslušná MAS) k odstranění konkrétních nedostatků nejpozději do </a:t>
            </a:r>
            <a:r>
              <a:rPr lang="cs-CZ" b="1" i="1" dirty="0"/>
              <a:t>70 kalendářních dnů </a:t>
            </a:r>
            <a:r>
              <a:rPr lang="cs-CZ" dirty="0"/>
              <a:t>u Žádostí o dotaci pouze s výběrem varianty cenový marketing s předpokládanou hodnotou zakázky, která je nižší než 500.000 Kč bez DPH, resp. </a:t>
            </a:r>
            <a:r>
              <a:rPr lang="cs-CZ" b="1" i="1" dirty="0"/>
              <a:t>do 140 kalendářních dnů</a:t>
            </a:r>
            <a:r>
              <a:rPr lang="cs-CZ" dirty="0"/>
              <a:t> u Žádostí o dotaci s výběrovým/zadávacím řízením/cenovým marketingem s předpokládanou hodnotou zakázky, která je rovna nebo vyšší než 500.000 Kč bez DPH, od finálního data registrace Žádosti o dotaci na RO SZIF uvedeného ve výzvě MAS.</a:t>
            </a:r>
          </a:p>
          <a:p>
            <a:pPr algn="just"/>
            <a:r>
              <a:rPr lang="cs-CZ" dirty="0"/>
              <a:t>V případě, že bude projekt schválen k poskytnutí dotace z PRV, bude žadatel vyzván prostřednictvím Portálu farmáře k podpisu Dohody.</a:t>
            </a:r>
          </a:p>
          <a:p>
            <a:pPr algn="just"/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6012849"/>
            <a:ext cx="4354691" cy="717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0657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Cenový marketing/výběrové/zadávací řízení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dirty="0"/>
              <a:t>Zakázky do 20.000 Kč bez DPH může žadatel zadat zakázku přímo jednomu dodavateli, bez výběru. Součet těchto samostatných zakázek může být do max. výše 100.000 Kč bez DPH na </a:t>
            </a:r>
            <a:r>
              <a:rPr lang="cs-CZ" dirty="0" smtClean="0"/>
              <a:t>projekt.</a:t>
            </a:r>
          </a:p>
          <a:p>
            <a:pPr algn="just"/>
            <a:r>
              <a:rPr lang="cs-CZ" dirty="0" smtClean="0"/>
              <a:t>U </a:t>
            </a:r>
            <a:r>
              <a:rPr lang="cs-CZ" dirty="0"/>
              <a:t>zakázek malého rozsahu se provádí marketingový průzkum nebo průzkum z Elektronického </a:t>
            </a:r>
            <a:r>
              <a:rPr lang="cs-CZ" dirty="0" smtClean="0"/>
              <a:t>tržiště.</a:t>
            </a:r>
          </a:p>
          <a:p>
            <a:pPr algn="just"/>
            <a:r>
              <a:rPr lang="cs-CZ" dirty="0" smtClean="0"/>
              <a:t>U </a:t>
            </a:r>
            <a:r>
              <a:rPr lang="cs-CZ" dirty="0"/>
              <a:t>zakázek nedosahujících 500.000 Kč bez DPH se doklady k marketingu dokládají až k žádosti o platbu. U těchto zakázek může být vystavena objednávka/internetová objednávka nebo podepsána smlouva s </a:t>
            </a:r>
            <a:r>
              <a:rPr lang="cs-CZ" dirty="0" smtClean="0"/>
              <a:t>dodavatelem</a:t>
            </a:r>
          </a:p>
          <a:p>
            <a:pPr algn="just"/>
            <a:r>
              <a:rPr lang="cs-CZ" dirty="0" smtClean="0"/>
              <a:t>U </a:t>
            </a:r>
            <a:r>
              <a:rPr lang="cs-CZ" dirty="0"/>
              <a:t>zakázek od 500.000 Kč bez DPH se doklady k marketingu dokládají </a:t>
            </a:r>
            <a:r>
              <a:rPr lang="cs-CZ" dirty="0" smtClean="0"/>
              <a:t>na MAS do </a:t>
            </a:r>
            <a:r>
              <a:rPr lang="cs-CZ" dirty="0"/>
              <a:t>63. kalendářního dne </a:t>
            </a:r>
            <a:r>
              <a:rPr lang="cs-CZ" dirty="0" smtClean="0"/>
              <a:t>(n SZIF do 70) od </a:t>
            </a:r>
            <a:r>
              <a:rPr lang="cs-CZ" dirty="0"/>
              <a:t>registrace projektů na </a:t>
            </a:r>
            <a:r>
              <a:rPr lang="cs-CZ" dirty="0" smtClean="0"/>
              <a:t>SZIF. U </a:t>
            </a:r>
            <a:r>
              <a:rPr lang="cs-CZ" dirty="0"/>
              <a:t>těchto zakázek musí být vždy uzavřena smlouva s dodavatelem, objednávka není </a:t>
            </a:r>
            <a:r>
              <a:rPr lang="cs-CZ" dirty="0" smtClean="0"/>
              <a:t>možná.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936348"/>
            <a:ext cx="4818715" cy="79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5678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Cenový marketing/výběrové/zadávací řízení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cs-CZ" dirty="0"/>
              <a:t>Zakázka </a:t>
            </a:r>
            <a:r>
              <a:rPr lang="cs-CZ" b="1" u="sng" dirty="0"/>
              <a:t>malého rozsahu</a:t>
            </a:r>
            <a:r>
              <a:rPr lang="cs-CZ" dirty="0"/>
              <a:t>:</a:t>
            </a:r>
          </a:p>
          <a:p>
            <a:pPr algn="just">
              <a:buFontTx/>
              <a:buChar char="-"/>
            </a:pPr>
            <a:r>
              <a:rPr lang="cs-CZ" dirty="0"/>
              <a:t>žadatel/příjemce provádí tzv. </a:t>
            </a:r>
            <a:r>
              <a:rPr lang="cs-CZ" b="1" i="1" dirty="0"/>
              <a:t>cenový marketing</a:t>
            </a:r>
            <a:r>
              <a:rPr lang="cs-CZ" dirty="0"/>
              <a:t>.</a:t>
            </a:r>
          </a:p>
          <a:p>
            <a:pPr marL="514350" indent="-514350" algn="just">
              <a:buAutoNum type="alphaLcParenR"/>
            </a:pPr>
            <a:r>
              <a:rPr lang="cs-CZ" b="1" i="1" u="sng" dirty="0"/>
              <a:t>Předpokládaná hodnota </a:t>
            </a:r>
            <a:r>
              <a:rPr lang="cs-CZ" b="1" i="1" u="sng" dirty="0" smtClean="0"/>
              <a:t>zakázky </a:t>
            </a:r>
            <a:r>
              <a:rPr lang="cs-CZ" b="1" i="1" u="sng" dirty="0"/>
              <a:t>do 500.000 Kč </a:t>
            </a:r>
            <a:r>
              <a:rPr lang="cs-CZ" b="1" i="1" u="sng" dirty="0" smtClean="0"/>
              <a:t>bez </a:t>
            </a:r>
            <a:r>
              <a:rPr lang="cs-CZ" b="1" i="1" u="sng" dirty="0"/>
              <a:t>DPH</a:t>
            </a:r>
            <a:r>
              <a:rPr lang="cs-CZ" dirty="0"/>
              <a:t>:</a:t>
            </a:r>
          </a:p>
          <a:p>
            <a:pPr algn="just">
              <a:buFontTx/>
              <a:buChar char="-"/>
            </a:pPr>
            <a:r>
              <a:rPr lang="cs-CZ" dirty="0"/>
              <a:t>za průkazný způsob lze považovat záznam - </a:t>
            </a:r>
            <a:r>
              <a:rPr lang="cs-CZ" b="1" i="1" dirty="0"/>
              <a:t>tabulku</a:t>
            </a:r>
            <a:r>
              <a:rPr lang="cs-CZ" dirty="0"/>
              <a:t> s uvedením alespoň </a:t>
            </a:r>
            <a:r>
              <a:rPr lang="cs-CZ" b="1" i="1" dirty="0"/>
              <a:t>3 dodavatelů</a:t>
            </a:r>
            <a:r>
              <a:rPr lang="cs-CZ" dirty="0"/>
              <a:t>, která  srozumitelně  poskytne  srovnatelný  cenový  přehled (tzv. cenový marketing) nebo automatický průzkum trhu prostřednictvím Elektronického tržiště.</a:t>
            </a:r>
          </a:p>
          <a:p>
            <a:pPr algn="just">
              <a:buFontTx/>
              <a:buChar char="-"/>
            </a:pPr>
            <a:r>
              <a:rPr lang="cs-CZ" dirty="0"/>
              <a:t>tabulka cenového marketingu bude obsahovat seznam </a:t>
            </a:r>
            <a:r>
              <a:rPr lang="cs-CZ" dirty="0" smtClean="0"/>
              <a:t>dodavatelů s uvedeným IČ, datum poptávky, datum doručení nabídky,  </a:t>
            </a:r>
            <a:r>
              <a:rPr lang="cs-CZ" dirty="0"/>
              <a:t>a cen. Údaje v tabulce musí být vždy podloženy písemnou nebo e-mailovou </a:t>
            </a:r>
            <a:r>
              <a:rPr lang="cs-CZ" dirty="0" smtClean="0"/>
              <a:t>poptávkou i nabídkou </a:t>
            </a:r>
            <a:r>
              <a:rPr lang="cs-CZ" dirty="0"/>
              <a:t>dodavatele, nebo vytištěným údajem z internetové nabídky firmy.</a:t>
            </a:r>
          </a:p>
          <a:p>
            <a:pPr algn="just">
              <a:buFontTx/>
              <a:buChar char="-"/>
            </a:pPr>
            <a:r>
              <a:rPr lang="cs-CZ" dirty="0"/>
              <a:t>smlouva/objednávka (i internetová).</a:t>
            </a:r>
          </a:p>
          <a:p>
            <a:pPr marL="0" indent="0" algn="just">
              <a:buNone/>
            </a:pPr>
            <a:r>
              <a:rPr lang="cs-CZ" dirty="0"/>
              <a:t>- dokládá se k </a:t>
            </a:r>
            <a:r>
              <a:rPr lang="cs-CZ" b="1" i="1" dirty="0"/>
              <a:t>Žádosti o platbu</a:t>
            </a:r>
            <a:r>
              <a:rPr lang="cs-CZ" dirty="0"/>
              <a:t>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6010599"/>
            <a:ext cx="4368339" cy="720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15136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Cenový marketing/výběrové/zadávací řízení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Zakázka malého rozsahu:</a:t>
            </a:r>
          </a:p>
          <a:p>
            <a:pPr marL="0" indent="0" algn="just">
              <a:buNone/>
            </a:pPr>
            <a:r>
              <a:rPr lang="cs-CZ" b="1" i="1" dirty="0"/>
              <a:t>b) </a:t>
            </a:r>
            <a:r>
              <a:rPr lang="cs-CZ" b="1" i="1" u="sng" dirty="0"/>
              <a:t>Předpokládaná hodnota zakázky je 500.000 Kč bez DPH nebo vyšší</a:t>
            </a:r>
            <a:r>
              <a:rPr lang="cs-CZ" dirty="0"/>
              <a:t>:</a:t>
            </a:r>
          </a:p>
          <a:p>
            <a:pPr marL="0" indent="0" algn="just">
              <a:buNone/>
            </a:pPr>
            <a:r>
              <a:rPr lang="cs-CZ" dirty="0"/>
              <a:t>- dokládá se jako v předchozím případě + písemná smlouva s vybraným dodavatelem, pouze v odlišném termínu – jako součást příloh k aktualizovanému formuláři </a:t>
            </a:r>
            <a:r>
              <a:rPr lang="cs-CZ" b="1" i="1" dirty="0"/>
              <a:t>Žádosti o dotaci </a:t>
            </a:r>
            <a:r>
              <a:rPr lang="cs-CZ" dirty="0"/>
              <a:t>(viz dále).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613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24816"/>
            <a:ext cx="10515600" cy="915035"/>
          </a:xfrm>
        </p:spPr>
        <p:txBody>
          <a:bodyPr>
            <a:normAutofit/>
          </a:bodyPr>
          <a:lstStyle/>
          <a:p>
            <a:r>
              <a:rPr lang="cs-CZ" sz="3800" b="1" dirty="0">
                <a:solidFill>
                  <a:srgbClr val="002060"/>
                </a:solidFill>
              </a:rPr>
              <a:t>Podmínky</a:t>
            </a:r>
            <a:endParaRPr lang="en-GB" sz="3800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849991"/>
            <a:ext cx="10515600" cy="1099767"/>
          </a:xfrm>
        </p:spPr>
        <p:txBody>
          <a:bodyPr/>
          <a:lstStyle/>
          <a:p>
            <a:pPr algn="just"/>
            <a:r>
              <a:rPr lang="cs-CZ" sz="2200" b="1" i="1" dirty="0"/>
              <a:t>podpora s motivačním účinkem </a:t>
            </a:r>
            <a:r>
              <a:rPr lang="cs-CZ" sz="2200" dirty="0"/>
              <a:t>– podpora, kdy žadatel/příjemce před zahájením prací na projektu předložil Žádost o dotaci na MAS. Za zahájení prací se nepovažují přípravné práce, jako je získání odpovídajícího povolení stavebního úřadu.</a:t>
            </a:r>
          </a:p>
          <a:p>
            <a:pPr algn="just"/>
            <a:endParaRPr lang="en-GB" b="1" dirty="0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831291" y="1765026"/>
            <a:ext cx="10515600" cy="9520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800" b="1" dirty="0">
                <a:solidFill>
                  <a:srgbClr val="002060"/>
                </a:solidFill>
              </a:rPr>
              <a:t>Ustanovení</a:t>
            </a:r>
            <a:endParaRPr lang="en-GB" sz="3800" b="1" dirty="0">
              <a:solidFill>
                <a:srgbClr val="002060"/>
              </a:solidFill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838200" y="2514600"/>
            <a:ext cx="10515600" cy="36160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2000" dirty="0"/>
              <a:t>za </a:t>
            </a:r>
            <a:r>
              <a:rPr lang="cs-CZ" sz="2000" b="1" i="1" dirty="0"/>
              <a:t>plnění podmínek </a:t>
            </a:r>
            <a:r>
              <a:rPr lang="cs-CZ" sz="2000" dirty="0"/>
              <a:t>stanovených Pravidly zodpovídá výhradně žadatel/příjemce dotace (do data předložení </a:t>
            </a:r>
            <a:r>
              <a:rPr lang="cs-CZ" sz="2000" dirty="0" err="1"/>
              <a:t>ŽoP</a:t>
            </a:r>
            <a:r>
              <a:rPr lang="cs-CZ" sz="2000" dirty="0"/>
              <a:t>). </a:t>
            </a:r>
          </a:p>
          <a:p>
            <a:pPr algn="just"/>
            <a:r>
              <a:rPr lang="cs-CZ" sz="2000" dirty="0"/>
              <a:t>žadatel/příjemce dotace zabezpečuje </a:t>
            </a:r>
            <a:r>
              <a:rPr lang="cs-CZ" sz="2000" b="1" i="1" dirty="0"/>
              <a:t>financování </a:t>
            </a:r>
            <a:r>
              <a:rPr lang="cs-CZ" sz="2000" dirty="0"/>
              <a:t>realizace </a:t>
            </a:r>
            <a:r>
              <a:rPr lang="cs-CZ" sz="2000" b="1" i="1" dirty="0"/>
              <a:t>nejprve z vlastních zdrojů</a:t>
            </a:r>
            <a:r>
              <a:rPr lang="cs-CZ" sz="2000" dirty="0"/>
              <a:t>.</a:t>
            </a:r>
          </a:p>
          <a:p>
            <a:pPr algn="just"/>
            <a:r>
              <a:rPr lang="cs-CZ" sz="2000" dirty="0"/>
              <a:t>žadatel/příjemce je povinen </a:t>
            </a:r>
            <a:r>
              <a:rPr lang="cs-CZ" sz="2000" b="1" i="1" dirty="0"/>
              <a:t>zajistit realizaci projektu do 24 měsíců od podpisu Dohody</a:t>
            </a:r>
            <a:r>
              <a:rPr lang="cs-CZ" sz="2000" dirty="0"/>
              <a:t>.</a:t>
            </a:r>
          </a:p>
          <a:p>
            <a:pPr algn="just"/>
            <a:r>
              <a:rPr lang="cs-CZ" sz="2000" dirty="0"/>
              <a:t>MAS/SZIF si může kdykoliv od podání </a:t>
            </a:r>
            <a:r>
              <a:rPr lang="cs-CZ" sz="2000" dirty="0" err="1"/>
              <a:t>ŽoD</a:t>
            </a:r>
            <a:r>
              <a:rPr lang="cs-CZ" sz="2000" dirty="0"/>
              <a:t> vyžádat jakékoliv doplňující údaje</a:t>
            </a:r>
          </a:p>
          <a:p>
            <a:pPr algn="just"/>
            <a:r>
              <a:rPr lang="cs-CZ" sz="2000" dirty="0"/>
              <a:t>příjemce dotace je povinen </a:t>
            </a:r>
            <a:r>
              <a:rPr lang="cs-CZ" sz="2000" b="1" i="1" dirty="0"/>
              <a:t>uchovávat </a:t>
            </a:r>
            <a:r>
              <a:rPr lang="cs-CZ" sz="2000" dirty="0"/>
              <a:t>veškeré </a:t>
            </a:r>
            <a:r>
              <a:rPr lang="cs-CZ" sz="2000" b="1" i="1" dirty="0"/>
              <a:t>doklady </a:t>
            </a:r>
            <a:r>
              <a:rPr lang="cs-CZ" sz="2000" dirty="0"/>
              <a:t>týkající se poskytnuté dotace, a to po dobu nejméně </a:t>
            </a:r>
            <a:r>
              <a:rPr lang="cs-CZ" sz="2000" b="1" i="1" dirty="0"/>
              <a:t>10 let od proplacení dotace</a:t>
            </a:r>
          </a:p>
          <a:p>
            <a:pPr algn="just"/>
            <a:r>
              <a:rPr lang="cs-CZ" sz="2000" b="1" i="1" dirty="0"/>
              <a:t>v případě, že projekt/část projektu podléhá řízení stavebního úřadu, musí být odpovídající správní akt stavebního úřadu platný ke dni podání Žádosti o dotaci na MAS a nejpozději ke dni registrace na SZIF pravomocný. Povinnost řízení stavebního úřadu se doporučuje písemně zkonzultovat se stavebním úřadem.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459" y="5973491"/>
            <a:ext cx="3972554" cy="654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537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14401"/>
            <a:ext cx="10515600" cy="5262562"/>
          </a:xfrm>
        </p:spPr>
        <p:txBody>
          <a:bodyPr>
            <a:normAutofit/>
          </a:bodyPr>
          <a:lstStyle/>
          <a:p>
            <a:pPr algn="just"/>
            <a:r>
              <a:rPr lang="cs-CZ" dirty="0"/>
              <a:t>žadatel/příjemce dotace je povinen </a:t>
            </a:r>
            <a:r>
              <a:rPr lang="cs-CZ" b="1" i="1" dirty="0"/>
              <a:t>dodržovat</a:t>
            </a:r>
            <a:r>
              <a:rPr lang="cs-CZ" dirty="0"/>
              <a:t> ustanovení týkající se požadavků na </a:t>
            </a:r>
            <a:r>
              <a:rPr lang="cs-CZ" b="1" i="1" dirty="0"/>
              <a:t>publicitu</a:t>
            </a:r>
            <a:r>
              <a:rPr lang="cs-CZ" dirty="0"/>
              <a:t> v souladu s Příručkou pro publicitu PRV 2014-2020 </a:t>
            </a:r>
          </a:p>
          <a:p>
            <a:pPr algn="just"/>
            <a:r>
              <a:rPr lang="cs-CZ" dirty="0"/>
              <a:t>žadatel/příjemce dotace zajistí vykazování údajů potřebných pro </a:t>
            </a:r>
            <a:r>
              <a:rPr lang="cs-CZ" b="1" i="1" dirty="0"/>
              <a:t>monitoring projektu </a:t>
            </a:r>
            <a:r>
              <a:rPr lang="cs-CZ" dirty="0"/>
              <a:t>od data podání Žádosti o dotaci na MAS po dobu vázanosti projektu na účel (každoročně do 31.7.)</a:t>
            </a:r>
          </a:p>
          <a:p>
            <a:pPr algn="just"/>
            <a:r>
              <a:rPr lang="cs-CZ" dirty="0"/>
              <a:t>žadatel, který není fyzickou osobou nebo právnickou osobou veřejného práva nebo právnickou osobou registrovanou mimo režim veřejných rejstříků </a:t>
            </a:r>
            <a:r>
              <a:rPr lang="pl-PL" dirty="0"/>
              <a:t>podle zákona č. 304/2013 Sb.,</a:t>
            </a:r>
            <a:r>
              <a:rPr lang="cs-CZ" dirty="0"/>
              <a:t> musí být zapsán v </a:t>
            </a:r>
            <a:r>
              <a:rPr lang="cs-CZ" b="1" i="1" dirty="0"/>
              <a:t>Evidenci údajů o skutečných majitelích (https://issm.justice.cz/)</a:t>
            </a:r>
            <a:r>
              <a:rPr lang="cs-CZ" dirty="0"/>
              <a:t>.</a:t>
            </a:r>
          </a:p>
        </p:txBody>
      </p:sp>
      <p:sp>
        <p:nvSpPr>
          <p:cNvPr id="11" name="Nadpis 1"/>
          <p:cNvSpPr txBox="1">
            <a:spLocks noGrp="1"/>
          </p:cNvSpPr>
          <p:nvPr>
            <p:ph type="title"/>
          </p:nvPr>
        </p:nvSpPr>
        <p:spPr>
          <a:xfrm>
            <a:off x="831291" y="1"/>
            <a:ext cx="105156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800" b="1" dirty="0">
                <a:solidFill>
                  <a:srgbClr val="002060"/>
                </a:solidFill>
              </a:rPr>
              <a:t>Ustanovení</a:t>
            </a:r>
            <a:endParaRPr lang="en-GB" sz="3800" b="1" dirty="0">
              <a:solidFill>
                <a:srgbClr val="00206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589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2"/>
          <a:srcRect l="1125" t="23556" r="2876" b="5333"/>
          <a:stretch/>
        </p:blipFill>
        <p:spPr>
          <a:xfrm>
            <a:off x="0" y="579120"/>
            <a:ext cx="12178184" cy="509016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72101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2060"/>
                </a:solidFill>
              </a:rPr>
              <a:t>Důležité odkazy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Web MAS: </a:t>
            </a:r>
            <a:r>
              <a:rPr lang="cs-CZ" dirty="0">
                <a:hlinkClick r:id="rId2"/>
              </a:rPr>
              <a:t>http://masstrednihana.cz/program-rozvoje-venkova_vyzva-c-5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 smtClean="0"/>
              <a:t>Web </a:t>
            </a:r>
            <a:r>
              <a:rPr lang="cs-CZ" dirty="0" err="1"/>
              <a:t>SZIFu</a:t>
            </a:r>
            <a:r>
              <a:rPr lang="cs-CZ" dirty="0"/>
              <a:t> (Opatření 19.2.1) : </a:t>
            </a:r>
            <a:r>
              <a:rPr lang="cs-CZ" dirty="0">
                <a:hlinkClick r:id="rId3"/>
              </a:rPr>
              <a:t>https://</a:t>
            </a:r>
            <a:r>
              <a:rPr lang="cs-CZ" dirty="0" smtClean="0">
                <a:hlinkClick r:id="rId3"/>
              </a:rPr>
              <a:t>www.szif.cz/cs/prv2014-1921</a:t>
            </a:r>
            <a:endParaRPr lang="cs-CZ" dirty="0"/>
          </a:p>
          <a:p>
            <a:r>
              <a:rPr lang="cs-CZ" dirty="0"/>
              <a:t>Portál farmáře: </a:t>
            </a:r>
            <a:r>
              <a:rPr lang="cs-CZ" dirty="0">
                <a:hlinkClick r:id="rId4"/>
              </a:rPr>
              <a:t>https://</a:t>
            </a:r>
            <a:r>
              <a:rPr lang="cs-CZ" dirty="0" smtClean="0">
                <a:hlinkClick r:id="rId4"/>
              </a:rPr>
              <a:t>www.szif.cz/irj/portal/pf/pf-uvod</a:t>
            </a:r>
            <a:endParaRPr lang="cs-CZ" dirty="0" smtClean="0"/>
          </a:p>
          <a:p>
            <a:endParaRPr lang="en-GB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0348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291" y="2371725"/>
            <a:ext cx="10515600" cy="1325563"/>
          </a:xfrm>
        </p:spPr>
        <p:txBody>
          <a:bodyPr/>
          <a:lstStyle/>
          <a:p>
            <a:pPr algn="ctr"/>
            <a:r>
              <a:rPr lang="cs-CZ" b="1" dirty="0">
                <a:solidFill>
                  <a:schemeClr val="accent5">
                    <a:lumMod val="50000"/>
                  </a:schemeClr>
                </a:solidFill>
              </a:rPr>
              <a:t>Děkuji Vám za pozornost!</a:t>
            </a:r>
            <a:endParaRPr lang="en-GB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37" y="5805847"/>
            <a:ext cx="5610285" cy="92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97039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17025</TotalTime>
  <Words>4109</Words>
  <Application>Microsoft Office PowerPoint</Application>
  <PresentationFormat>Širokoúhlá obrazovka</PresentationFormat>
  <Paragraphs>255</Paragraphs>
  <Slides>43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43</vt:i4>
      </vt:variant>
    </vt:vector>
  </HeadingPairs>
  <TitlesOfParts>
    <vt:vector size="48" baseType="lpstr">
      <vt:lpstr>Arial</vt:lpstr>
      <vt:lpstr>Calibri</vt:lpstr>
      <vt:lpstr>Calibri Light</vt:lpstr>
      <vt:lpstr>Wingdings</vt:lpstr>
      <vt:lpstr>Motiv Office</vt:lpstr>
      <vt:lpstr>Prezentace aplikace PowerPoint</vt:lpstr>
      <vt:lpstr>Program</vt:lpstr>
      <vt:lpstr>Informace o výzvě</vt:lpstr>
      <vt:lpstr>Informace o výzvě</vt:lpstr>
      <vt:lpstr>FICHE 6</vt:lpstr>
      <vt:lpstr>a) Veřejná prostranství v obcích</vt:lpstr>
      <vt:lpstr>a) Veřejná prostranství v obcích</vt:lpstr>
      <vt:lpstr>a) Veřejná prostranství v obcích</vt:lpstr>
      <vt:lpstr>c) Hasičské zbrojnice </vt:lpstr>
      <vt:lpstr>c) Hasičské zbrojnice </vt:lpstr>
      <vt:lpstr>c) Hasičské zbrojnice </vt:lpstr>
      <vt:lpstr>c) Hasičské zbrojnice </vt:lpstr>
      <vt:lpstr>f) Kulturní a spolková zařízení včetně knihoven </vt:lpstr>
      <vt:lpstr>f) Kulturní a spolková zařízení včetně knihoven </vt:lpstr>
      <vt:lpstr>f) Kulturní a spolková zařízení včetně knihoven </vt:lpstr>
      <vt:lpstr>f) Kulturní a spolková zařízení včetně knihoven </vt:lpstr>
      <vt:lpstr>f) Kulturní a spolková zařízení včetně knihoven </vt:lpstr>
      <vt:lpstr>FICHE 6 - Preferenční kritéria</vt:lpstr>
      <vt:lpstr>FICHE 6 - Preferenční kritéria</vt:lpstr>
      <vt:lpstr>FICHE 6 - Preferenční kritéria</vt:lpstr>
      <vt:lpstr>FICHE 6 - Preferenční kritéria</vt:lpstr>
      <vt:lpstr>Žadatel (projektová příprava, podání žádosti, cenový marketing, VŘ…)</vt:lpstr>
      <vt:lpstr>Žadatel</vt:lpstr>
      <vt:lpstr>Portál farmáře (postup podání žádosti na MAS) </vt:lpstr>
      <vt:lpstr>Portál farmáře (postup podání žádosti na MAS) </vt:lpstr>
      <vt:lpstr>Portál farmáře (postup podání žádosti na MAS)</vt:lpstr>
      <vt:lpstr>Portál farmáře (postup podání žádosti na MAS)</vt:lpstr>
      <vt:lpstr>Portál farmáře (postup podání žádosti na MAS)</vt:lpstr>
      <vt:lpstr>Prezentace aplikace PowerPoint</vt:lpstr>
      <vt:lpstr>Prezentace aplikace PowerPoint</vt:lpstr>
      <vt:lpstr>Prezentace aplikace PowerPoint</vt:lpstr>
      <vt:lpstr>Prezentace aplikace PowerPoint</vt:lpstr>
      <vt:lpstr>MAS</vt:lpstr>
      <vt:lpstr>SZIF</vt:lpstr>
      <vt:lpstr>SZIF</vt:lpstr>
      <vt:lpstr>Cenový marketing/výběrové/zadávací řízení</vt:lpstr>
      <vt:lpstr>Cenový marketing/výběrové/zadávací řízení</vt:lpstr>
      <vt:lpstr>Cenový marketing/výběrové/zadávací řízení</vt:lpstr>
      <vt:lpstr>Podmínky</vt:lpstr>
      <vt:lpstr>Ustanovení</vt:lpstr>
      <vt:lpstr>Prezentace aplikace PowerPoint</vt:lpstr>
      <vt:lpstr>Důležité odkazy</vt:lpstr>
      <vt:lpstr>Děkuji Vám za pozornost!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 systému Windows</dc:creator>
  <cp:lastModifiedBy>MAS Střední Haná</cp:lastModifiedBy>
  <cp:revision>121</cp:revision>
  <cp:lastPrinted>2020-07-16T11:10:04Z</cp:lastPrinted>
  <dcterms:created xsi:type="dcterms:W3CDTF">2020-07-02T08:21:57Z</dcterms:created>
  <dcterms:modified xsi:type="dcterms:W3CDTF">2022-04-26T07:54:25Z</dcterms:modified>
</cp:coreProperties>
</file>