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handoutMasterIdLst>
    <p:handoutMasterId r:id="rId47"/>
  </p:handoutMasterIdLst>
  <p:sldIdLst>
    <p:sldId id="256" r:id="rId2"/>
    <p:sldId id="257" r:id="rId3"/>
    <p:sldId id="260" r:id="rId4"/>
    <p:sldId id="261" r:id="rId5"/>
    <p:sldId id="258" r:id="rId6"/>
    <p:sldId id="262" r:id="rId7"/>
    <p:sldId id="306" r:id="rId8"/>
    <p:sldId id="265" r:id="rId9"/>
    <p:sldId id="266" r:id="rId10"/>
    <p:sldId id="267" r:id="rId11"/>
    <p:sldId id="268" r:id="rId12"/>
    <p:sldId id="269" r:id="rId13"/>
    <p:sldId id="270" r:id="rId14"/>
    <p:sldId id="271" r:id="rId15"/>
    <p:sldId id="272" r:id="rId16"/>
    <p:sldId id="273" r:id="rId17"/>
    <p:sldId id="274" r:id="rId18"/>
    <p:sldId id="275" r:id="rId19"/>
    <p:sldId id="288" r:id="rId20"/>
    <p:sldId id="291" r:id="rId21"/>
    <p:sldId id="292" r:id="rId22"/>
    <p:sldId id="289" r:id="rId23"/>
    <p:sldId id="293" r:id="rId24"/>
    <p:sldId id="276" r:id="rId25"/>
    <p:sldId id="280" r:id="rId26"/>
    <p:sldId id="286" r:id="rId27"/>
    <p:sldId id="285" r:id="rId28"/>
    <p:sldId id="284" r:id="rId29"/>
    <p:sldId id="283" r:id="rId30"/>
    <p:sldId id="282" r:id="rId31"/>
    <p:sldId id="290" r:id="rId32"/>
    <p:sldId id="307" r:id="rId33"/>
    <p:sldId id="277" r:id="rId34"/>
    <p:sldId id="298" r:id="rId35"/>
    <p:sldId id="299" r:id="rId36"/>
    <p:sldId id="301" r:id="rId37"/>
    <p:sldId id="302" r:id="rId38"/>
    <p:sldId id="303" r:id="rId39"/>
    <p:sldId id="304" r:id="rId40"/>
    <p:sldId id="278" r:id="rId41"/>
    <p:sldId id="297" r:id="rId42"/>
    <p:sldId id="305" r:id="rId43"/>
    <p:sldId id="279" r:id="rId44"/>
    <p:sldId id="281" r:id="rId45"/>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živatel systému Windows" initials="UsW" lastIdx="1" clrIdx="0">
    <p:extLst>
      <p:ext uri="{19B8F6BF-5375-455C-9EA6-DF929625EA0E}">
        <p15:presenceInfo xmlns:p15="http://schemas.microsoft.com/office/powerpoint/2012/main" userId="Uživatel systému Window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67" autoAdjust="0"/>
    <p:restoredTop sz="94959" autoAdjust="0"/>
  </p:normalViewPr>
  <p:slideViewPr>
    <p:cSldViewPr snapToGrid="0">
      <p:cViewPr varScale="1">
        <p:scale>
          <a:sx n="109" d="100"/>
          <a:sy n="109" d="100"/>
        </p:scale>
        <p:origin x="31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1"/>
            <a:ext cx="2946400" cy="498475"/>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49689" y="1"/>
            <a:ext cx="2946400" cy="498475"/>
          </a:xfrm>
          <a:prstGeom prst="rect">
            <a:avLst/>
          </a:prstGeom>
        </p:spPr>
        <p:txBody>
          <a:bodyPr vert="horz" lIns="91440" tIns="45720" rIns="91440" bIns="45720" rtlCol="0"/>
          <a:lstStyle>
            <a:lvl1pPr algn="r">
              <a:defRPr sz="1200"/>
            </a:lvl1pPr>
          </a:lstStyle>
          <a:p>
            <a:fld id="{AE3D0409-DE8D-4916-A2E9-FF9E7EEB9C95}" type="datetimeFigureOut">
              <a:rPr lang="cs-CZ" smtClean="0"/>
              <a:t>16.07.2020</a:t>
            </a:fld>
            <a:endParaRPr lang="cs-CZ"/>
          </a:p>
        </p:txBody>
      </p:sp>
      <p:sp>
        <p:nvSpPr>
          <p:cNvPr id="4" name="Zástupný symbol pro zápatí 3"/>
          <p:cNvSpPr>
            <a:spLocks noGrp="1"/>
          </p:cNvSpPr>
          <p:nvPr>
            <p:ph type="ftr" sz="quarter" idx="2"/>
          </p:nvPr>
        </p:nvSpPr>
        <p:spPr>
          <a:xfrm>
            <a:off x="0" y="9429751"/>
            <a:ext cx="2946400" cy="498475"/>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49689" y="9429751"/>
            <a:ext cx="2946400" cy="498475"/>
          </a:xfrm>
          <a:prstGeom prst="rect">
            <a:avLst/>
          </a:prstGeom>
        </p:spPr>
        <p:txBody>
          <a:bodyPr vert="horz" lIns="91440" tIns="45720" rIns="91440" bIns="45720" rtlCol="0" anchor="b"/>
          <a:lstStyle>
            <a:lvl1pPr algn="r">
              <a:defRPr sz="1200"/>
            </a:lvl1pPr>
          </a:lstStyle>
          <a:p>
            <a:fld id="{944510F2-6BCA-4703-86E4-B401B390B329}" type="slidenum">
              <a:rPr lang="cs-CZ" smtClean="0"/>
              <a:t>‹#›</a:t>
            </a:fld>
            <a:endParaRPr lang="cs-CZ"/>
          </a:p>
        </p:txBody>
      </p:sp>
    </p:spTree>
    <p:extLst>
      <p:ext uri="{BB962C8B-B14F-4D97-AF65-F5344CB8AC3E}">
        <p14:creationId xmlns:p14="http://schemas.microsoft.com/office/powerpoint/2010/main" val="42235747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50444" y="0"/>
            <a:ext cx="2945659" cy="498135"/>
          </a:xfrm>
          <a:prstGeom prst="rect">
            <a:avLst/>
          </a:prstGeom>
        </p:spPr>
        <p:txBody>
          <a:bodyPr vert="horz" lIns="91440" tIns="45720" rIns="91440" bIns="45720" rtlCol="0"/>
          <a:lstStyle>
            <a:lvl1pPr algn="r">
              <a:defRPr sz="1200"/>
            </a:lvl1pPr>
          </a:lstStyle>
          <a:p>
            <a:fld id="{5051009B-0202-4D80-A034-9A52B166C47F}" type="datetimeFigureOut">
              <a:rPr lang="cs-CZ" smtClean="0"/>
              <a:t>16.07.2020</a:t>
            </a:fld>
            <a:endParaRPr lang="cs-CZ"/>
          </a:p>
        </p:txBody>
      </p:sp>
      <p:sp>
        <p:nvSpPr>
          <p:cNvPr id="4" name="Zástupný symbol pro obrázek snímku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0444" y="9430091"/>
            <a:ext cx="2945659" cy="498134"/>
          </a:xfrm>
          <a:prstGeom prst="rect">
            <a:avLst/>
          </a:prstGeom>
        </p:spPr>
        <p:txBody>
          <a:bodyPr vert="horz" lIns="91440" tIns="45720" rIns="91440" bIns="45720" rtlCol="0" anchor="b"/>
          <a:lstStyle>
            <a:lvl1pPr algn="r">
              <a:defRPr sz="1200"/>
            </a:lvl1pPr>
          </a:lstStyle>
          <a:p>
            <a:fld id="{E2910235-38DD-4463-B5A8-203773986375}" type="slidenum">
              <a:rPr lang="cs-CZ" smtClean="0"/>
              <a:t>‹#›</a:t>
            </a:fld>
            <a:endParaRPr lang="cs-CZ"/>
          </a:p>
        </p:txBody>
      </p:sp>
    </p:spTree>
    <p:extLst>
      <p:ext uri="{BB962C8B-B14F-4D97-AF65-F5344CB8AC3E}">
        <p14:creationId xmlns:p14="http://schemas.microsoft.com/office/powerpoint/2010/main" val="35614388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E2910235-38DD-4463-B5A8-203773986375}" type="slidenum">
              <a:rPr lang="cs-CZ" smtClean="0"/>
              <a:t>7</a:t>
            </a:fld>
            <a:endParaRPr lang="cs-CZ"/>
          </a:p>
        </p:txBody>
      </p:sp>
    </p:spTree>
    <p:extLst>
      <p:ext uri="{BB962C8B-B14F-4D97-AF65-F5344CB8AC3E}">
        <p14:creationId xmlns:p14="http://schemas.microsoft.com/office/powerpoint/2010/main" val="5994904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err="1"/>
              <a:t>ŽoD</a:t>
            </a:r>
            <a:r>
              <a:rPr lang="cs-CZ" dirty="0"/>
              <a:t> – žádost o dotaci</a:t>
            </a:r>
          </a:p>
          <a:p>
            <a:r>
              <a:rPr lang="cs-CZ" dirty="0" err="1"/>
              <a:t>ŽoP</a:t>
            </a:r>
            <a:r>
              <a:rPr lang="cs-CZ" baseline="0" dirty="0"/>
              <a:t> – žádost o platbu</a:t>
            </a:r>
            <a:endParaRPr lang="cs-CZ" dirty="0"/>
          </a:p>
        </p:txBody>
      </p:sp>
      <p:sp>
        <p:nvSpPr>
          <p:cNvPr id="4" name="Zástupný symbol pro číslo snímku 3"/>
          <p:cNvSpPr>
            <a:spLocks noGrp="1"/>
          </p:cNvSpPr>
          <p:nvPr>
            <p:ph type="sldNum" sz="quarter" idx="10"/>
          </p:nvPr>
        </p:nvSpPr>
        <p:spPr/>
        <p:txBody>
          <a:bodyPr/>
          <a:lstStyle/>
          <a:p>
            <a:fld id="{E2910235-38DD-4463-B5A8-203773986375}" type="slidenum">
              <a:rPr lang="cs-CZ" smtClean="0"/>
              <a:t>22</a:t>
            </a:fld>
            <a:endParaRPr lang="cs-CZ"/>
          </a:p>
        </p:txBody>
      </p:sp>
    </p:spTree>
    <p:extLst>
      <p:ext uri="{BB962C8B-B14F-4D97-AF65-F5344CB8AC3E}">
        <p14:creationId xmlns:p14="http://schemas.microsoft.com/office/powerpoint/2010/main" val="3450367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err="1"/>
              <a:t>ŽoD</a:t>
            </a:r>
            <a:r>
              <a:rPr lang="cs-CZ" dirty="0"/>
              <a:t> – žádost o dotaci</a:t>
            </a:r>
          </a:p>
          <a:p>
            <a:r>
              <a:rPr lang="cs-CZ" dirty="0" err="1"/>
              <a:t>ŽoP</a:t>
            </a:r>
            <a:r>
              <a:rPr lang="cs-CZ" baseline="0" dirty="0"/>
              <a:t> – žádost o platbu</a:t>
            </a:r>
            <a:endParaRPr lang="cs-CZ" dirty="0"/>
          </a:p>
        </p:txBody>
      </p:sp>
      <p:sp>
        <p:nvSpPr>
          <p:cNvPr id="4" name="Zástupný symbol pro číslo snímku 3"/>
          <p:cNvSpPr>
            <a:spLocks noGrp="1"/>
          </p:cNvSpPr>
          <p:nvPr>
            <p:ph type="sldNum" sz="quarter" idx="10"/>
          </p:nvPr>
        </p:nvSpPr>
        <p:spPr/>
        <p:txBody>
          <a:bodyPr/>
          <a:lstStyle/>
          <a:p>
            <a:fld id="{E2910235-38DD-4463-B5A8-203773986375}" type="slidenum">
              <a:rPr lang="cs-CZ" smtClean="0"/>
              <a:t>23</a:t>
            </a:fld>
            <a:endParaRPr lang="cs-CZ"/>
          </a:p>
        </p:txBody>
      </p:sp>
    </p:spTree>
    <p:extLst>
      <p:ext uri="{BB962C8B-B14F-4D97-AF65-F5344CB8AC3E}">
        <p14:creationId xmlns:p14="http://schemas.microsoft.com/office/powerpoint/2010/main" val="40305409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 DS</a:t>
            </a:r>
            <a:r>
              <a:rPr lang="cs-CZ" baseline="0" dirty="0"/>
              <a:t> = datová schránka</a:t>
            </a:r>
            <a:endParaRPr lang="cs-CZ" dirty="0"/>
          </a:p>
        </p:txBody>
      </p:sp>
      <p:sp>
        <p:nvSpPr>
          <p:cNvPr id="4" name="Zástupný symbol pro číslo snímku 3"/>
          <p:cNvSpPr>
            <a:spLocks noGrp="1"/>
          </p:cNvSpPr>
          <p:nvPr>
            <p:ph type="sldNum" sz="quarter" idx="10"/>
          </p:nvPr>
        </p:nvSpPr>
        <p:spPr/>
        <p:txBody>
          <a:bodyPr/>
          <a:lstStyle/>
          <a:p>
            <a:fld id="{E2910235-38DD-4463-B5A8-203773986375}" type="slidenum">
              <a:rPr lang="cs-CZ" smtClean="0"/>
              <a:t>24</a:t>
            </a:fld>
            <a:endParaRPr lang="cs-CZ"/>
          </a:p>
        </p:txBody>
      </p:sp>
    </p:spTree>
    <p:extLst>
      <p:ext uri="{BB962C8B-B14F-4D97-AF65-F5344CB8AC3E}">
        <p14:creationId xmlns:p14="http://schemas.microsoft.com/office/powerpoint/2010/main" val="6357052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E2910235-38DD-4463-B5A8-203773986375}" type="slidenum">
              <a:rPr lang="cs-CZ" smtClean="0"/>
              <a:t>40</a:t>
            </a:fld>
            <a:endParaRPr lang="cs-CZ"/>
          </a:p>
        </p:txBody>
      </p:sp>
    </p:spTree>
    <p:extLst>
      <p:ext uri="{BB962C8B-B14F-4D97-AF65-F5344CB8AC3E}">
        <p14:creationId xmlns:p14="http://schemas.microsoft.com/office/powerpoint/2010/main" val="12922204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endParaRPr lang="en-GB"/>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lze upravit styl předlohy.</a:t>
            </a:r>
            <a:endParaRPr lang="en-GB"/>
          </a:p>
        </p:txBody>
      </p:sp>
      <p:sp>
        <p:nvSpPr>
          <p:cNvPr id="4" name="Zástupný symbol pro datum 3"/>
          <p:cNvSpPr>
            <a:spLocks noGrp="1"/>
          </p:cNvSpPr>
          <p:nvPr>
            <p:ph type="dt" sz="half" idx="10"/>
          </p:nvPr>
        </p:nvSpPr>
        <p:spPr/>
        <p:txBody>
          <a:bodyPr/>
          <a:lstStyle/>
          <a:p>
            <a:fld id="{1C4DA4DB-63AE-462E-A2D4-7999B83634ED}" type="datetimeFigureOut">
              <a:rPr lang="en-GB" smtClean="0"/>
              <a:t>16/07/2020</a:t>
            </a:fld>
            <a:endParaRPr lang="en-GB"/>
          </a:p>
        </p:txBody>
      </p:sp>
      <p:sp>
        <p:nvSpPr>
          <p:cNvPr id="5" name="Zástupný symbol pro zápatí 4"/>
          <p:cNvSpPr>
            <a:spLocks noGrp="1"/>
          </p:cNvSpPr>
          <p:nvPr>
            <p:ph type="ftr" sz="quarter" idx="11"/>
          </p:nvPr>
        </p:nvSpPr>
        <p:spPr/>
        <p:txBody>
          <a:bodyPr/>
          <a:lstStyle/>
          <a:p>
            <a:endParaRPr lang="en-GB"/>
          </a:p>
        </p:txBody>
      </p:sp>
      <p:sp>
        <p:nvSpPr>
          <p:cNvPr id="6" name="Zástupný symbol pro číslo snímku 5"/>
          <p:cNvSpPr>
            <a:spLocks noGrp="1"/>
          </p:cNvSpPr>
          <p:nvPr>
            <p:ph type="sldNum" sz="quarter" idx="12"/>
          </p:nvPr>
        </p:nvSpPr>
        <p:spPr/>
        <p:txBody>
          <a:bodyPr/>
          <a:lstStyle/>
          <a:p>
            <a:fld id="{C2D3B629-7305-4DC4-9E1D-2DE68B3DF07E}" type="slidenum">
              <a:rPr lang="en-GB" smtClean="0"/>
              <a:t>‹#›</a:t>
            </a:fld>
            <a:endParaRPr lang="en-GB"/>
          </a:p>
        </p:txBody>
      </p:sp>
    </p:spTree>
    <p:extLst>
      <p:ext uri="{BB962C8B-B14F-4D97-AF65-F5344CB8AC3E}">
        <p14:creationId xmlns:p14="http://schemas.microsoft.com/office/powerpoint/2010/main" val="2689602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10"/>
          </p:nvPr>
        </p:nvSpPr>
        <p:spPr/>
        <p:txBody>
          <a:bodyPr/>
          <a:lstStyle/>
          <a:p>
            <a:fld id="{1C4DA4DB-63AE-462E-A2D4-7999B83634ED}" type="datetimeFigureOut">
              <a:rPr lang="en-GB" smtClean="0"/>
              <a:t>16/07/2020</a:t>
            </a:fld>
            <a:endParaRPr lang="en-GB"/>
          </a:p>
        </p:txBody>
      </p:sp>
      <p:sp>
        <p:nvSpPr>
          <p:cNvPr id="5" name="Zástupný symbol pro zápatí 4"/>
          <p:cNvSpPr>
            <a:spLocks noGrp="1"/>
          </p:cNvSpPr>
          <p:nvPr>
            <p:ph type="ftr" sz="quarter" idx="11"/>
          </p:nvPr>
        </p:nvSpPr>
        <p:spPr/>
        <p:txBody>
          <a:bodyPr/>
          <a:lstStyle/>
          <a:p>
            <a:endParaRPr lang="en-GB"/>
          </a:p>
        </p:txBody>
      </p:sp>
      <p:sp>
        <p:nvSpPr>
          <p:cNvPr id="6" name="Zástupný symbol pro číslo snímku 5"/>
          <p:cNvSpPr>
            <a:spLocks noGrp="1"/>
          </p:cNvSpPr>
          <p:nvPr>
            <p:ph type="sldNum" sz="quarter" idx="12"/>
          </p:nvPr>
        </p:nvSpPr>
        <p:spPr/>
        <p:txBody>
          <a:bodyPr/>
          <a:lstStyle/>
          <a:p>
            <a:fld id="{C2D3B629-7305-4DC4-9E1D-2DE68B3DF07E}" type="slidenum">
              <a:rPr lang="en-GB" smtClean="0"/>
              <a:t>‹#›</a:t>
            </a:fld>
            <a:endParaRPr lang="en-GB"/>
          </a:p>
        </p:txBody>
      </p:sp>
    </p:spTree>
    <p:extLst>
      <p:ext uri="{BB962C8B-B14F-4D97-AF65-F5344CB8AC3E}">
        <p14:creationId xmlns:p14="http://schemas.microsoft.com/office/powerpoint/2010/main" val="941279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endParaRPr lang="en-GB"/>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1C4DA4DB-63AE-462E-A2D4-7999B83634ED}" type="datetimeFigureOut">
              <a:rPr lang="en-GB" smtClean="0"/>
              <a:t>16/07/2020</a:t>
            </a:fld>
            <a:endParaRPr lang="en-GB"/>
          </a:p>
        </p:txBody>
      </p:sp>
      <p:sp>
        <p:nvSpPr>
          <p:cNvPr id="5" name="Zástupný symbol pro zápatí 4"/>
          <p:cNvSpPr>
            <a:spLocks noGrp="1"/>
          </p:cNvSpPr>
          <p:nvPr>
            <p:ph type="ftr" sz="quarter" idx="11"/>
          </p:nvPr>
        </p:nvSpPr>
        <p:spPr/>
        <p:txBody>
          <a:bodyPr/>
          <a:lstStyle/>
          <a:p>
            <a:endParaRPr lang="en-GB"/>
          </a:p>
        </p:txBody>
      </p:sp>
      <p:sp>
        <p:nvSpPr>
          <p:cNvPr id="6" name="Zástupný symbol pro číslo snímku 5"/>
          <p:cNvSpPr>
            <a:spLocks noGrp="1"/>
          </p:cNvSpPr>
          <p:nvPr>
            <p:ph type="sldNum" sz="quarter" idx="12"/>
          </p:nvPr>
        </p:nvSpPr>
        <p:spPr/>
        <p:txBody>
          <a:bodyPr/>
          <a:lstStyle/>
          <a:p>
            <a:fld id="{C2D3B629-7305-4DC4-9E1D-2DE68B3DF07E}" type="slidenum">
              <a:rPr lang="en-GB" smtClean="0"/>
              <a:t>‹#›</a:t>
            </a:fld>
            <a:endParaRPr lang="en-GB"/>
          </a:p>
        </p:txBody>
      </p:sp>
    </p:spTree>
    <p:extLst>
      <p:ext uri="{BB962C8B-B14F-4D97-AF65-F5344CB8AC3E}">
        <p14:creationId xmlns:p14="http://schemas.microsoft.com/office/powerpoint/2010/main" val="1523635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obsah 2"/>
          <p:cNvSpPr>
            <a:spLocks noGrp="1"/>
          </p:cNvSpPr>
          <p:nvPr>
            <p:ph sz="half" idx="1"/>
          </p:nvPr>
        </p:nvSpPr>
        <p:spPr>
          <a:xfrm>
            <a:off x="838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obsah 3"/>
          <p:cNvSpPr>
            <a:spLocks noGrp="1"/>
          </p:cNvSpPr>
          <p:nvPr>
            <p:ph sz="half" idx="2"/>
          </p:nvPr>
        </p:nvSpPr>
        <p:spPr>
          <a:xfrm>
            <a:off x="6172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5" name="Zástupný symbol pro datum 4"/>
          <p:cNvSpPr>
            <a:spLocks noGrp="1"/>
          </p:cNvSpPr>
          <p:nvPr>
            <p:ph type="dt" sz="half" idx="10"/>
          </p:nvPr>
        </p:nvSpPr>
        <p:spPr/>
        <p:txBody>
          <a:bodyPr/>
          <a:lstStyle/>
          <a:p>
            <a:fld id="{1C4DA4DB-63AE-462E-A2D4-7999B83634ED}" type="datetimeFigureOut">
              <a:rPr lang="en-GB" smtClean="0"/>
              <a:t>16/07/2020</a:t>
            </a:fld>
            <a:endParaRPr lang="en-GB"/>
          </a:p>
        </p:txBody>
      </p:sp>
      <p:sp>
        <p:nvSpPr>
          <p:cNvPr id="6" name="Zástupný symbol pro zápatí 5"/>
          <p:cNvSpPr>
            <a:spLocks noGrp="1"/>
          </p:cNvSpPr>
          <p:nvPr>
            <p:ph type="ftr" sz="quarter" idx="11"/>
          </p:nvPr>
        </p:nvSpPr>
        <p:spPr/>
        <p:txBody>
          <a:bodyPr/>
          <a:lstStyle/>
          <a:p>
            <a:endParaRPr lang="en-GB"/>
          </a:p>
        </p:txBody>
      </p:sp>
      <p:sp>
        <p:nvSpPr>
          <p:cNvPr id="7" name="Zástupný symbol pro číslo snímku 6"/>
          <p:cNvSpPr>
            <a:spLocks noGrp="1"/>
          </p:cNvSpPr>
          <p:nvPr>
            <p:ph type="sldNum" sz="quarter" idx="12"/>
          </p:nvPr>
        </p:nvSpPr>
        <p:spPr/>
        <p:txBody>
          <a:bodyPr/>
          <a:lstStyle/>
          <a:p>
            <a:fld id="{C2D3B629-7305-4DC4-9E1D-2DE68B3DF07E}" type="slidenum">
              <a:rPr lang="en-GB" smtClean="0"/>
              <a:t>‹#›</a:t>
            </a:fld>
            <a:endParaRPr lang="en-GB"/>
          </a:p>
        </p:txBody>
      </p:sp>
    </p:spTree>
    <p:extLst>
      <p:ext uri="{BB962C8B-B14F-4D97-AF65-F5344CB8AC3E}">
        <p14:creationId xmlns:p14="http://schemas.microsoft.com/office/powerpoint/2010/main" val="40520487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endParaRPr lang="en-GB"/>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7" name="Zástupný symbol pro datum 6"/>
          <p:cNvSpPr>
            <a:spLocks noGrp="1"/>
          </p:cNvSpPr>
          <p:nvPr>
            <p:ph type="dt" sz="half" idx="10"/>
          </p:nvPr>
        </p:nvSpPr>
        <p:spPr/>
        <p:txBody>
          <a:bodyPr/>
          <a:lstStyle/>
          <a:p>
            <a:fld id="{1C4DA4DB-63AE-462E-A2D4-7999B83634ED}" type="datetimeFigureOut">
              <a:rPr lang="en-GB" smtClean="0"/>
              <a:t>16/07/2020</a:t>
            </a:fld>
            <a:endParaRPr lang="en-GB"/>
          </a:p>
        </p:txBody>
      </p:sp>
      <p:sp>
        <p:nvSpPr>
          <p:cNvPr id="8" name="Zástupný symbol pro zápatí 7"/>
          <p:cNvSpPr>
            <a:spLocks noGrp="1"/>
          </p:cNvSpPr>
          <p:nvPr>
            <p:ph type="ftr" sz="quarter" idx="11"/>
          </p:nvPr>
        </p:nvSpPr>
        <p:spPr/>
        <p:txBody>
          <a:bodyPr/>
          <a:lstStyle/>
          <a:p>
            <a:endParaRPr lang="en-GB"/>
          </a:p>
        </p:txBody>
      </p:sp>
      <p:sp>
        <p:nvSpPr>
          <p:cNvPr id="9" name="Zástupný symbol pro číslo snímku 8"/>
          <p:cNvSpPr>
            <a:spLocks noGrp="1"/>
          </p:cNvSpPr>
          <p:nvPr>
            <p:ph type="sldNum" sz="quarter" idx="12"/>
          </p:nvPr>
        </p:nvSpPr>
        <p:spPr/>
        <p:txBody>
          <a:bodyPr/>
          <a:lstStyle/>
          <a:p>
            <a:fld id="{C2D3B629-7305-4DC4-9E1D-2DE68B3DF07E}" type="slidenum">
              <a:rPr lang="en-GB" smtClean="0"/>
              <a:t>‹#›</a:t>
            </a:fld>
            <a:endParaRPr lang="en-GB"/>
          </a:p>
        </p:txBody>
      </p:sp>
    </p:spTree>
    <p:extLst>
      <p:ext uri="{BB962C8B-B14F-4D97-AF65-F5344CB8AC3E}">
        <p14:creationId xmlns:p14="http://schemas.microsoft.com/office/powerpoint/2010/main" val="11330861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datum 2"/>
          <p:cNvSpPr>
            <a:spLocks noGrp="1"/>
          </p:cNvSpPr>
          <p:nvPr>
            <p:ph type="dt" sz="half" idx="10"/>
          </p:nvPr>
        </p:nvSpPr>
        <p:spPr/>
        <p:txBody>
          <a:bodyPr/>
          <a:lstStyle/>
          <a:p>
            <a:fld id="{1C4DA4DB-63AE-462E-A2D4-7999B83634ED}" type="datetimeFigureOut">
              <a:rPr lang="en-GB" smtClean="0"/>
              <a:t>16/07/2020</a:t>
            </a:fld>
            <a:endParaRPr lang="en-GB"/>
          </a:p>
        </p:txBody>
      </p:sp>
      <p:sp>
        <p:nvSpPr>
          <p:cNvPr id="4" name="Zástupný symbol pro zápatí 3"/>
          <p:cNvSpPr>
            <a:spLocks noGrp="1"/>
          </p:cNvSpPr>
          <p:nvPr>
            <p:ph type="ftr" sz="quarter" idx="11"/>
          </p:nvPr>
        </p:nvSpPr>
        <p:spPr/>
        <p:txBody>
          <a:bodyPr/>
          <a:lstStyle/>
          <a:p>
            <a:endParaRPr lang="en-GB"/>
          </a:p>
        </p:txBody>
      </p:sp>
      <p:sp>
        <p:nvSpPr>
          <p:cNvPr id="5" name="Zástupný symbol pro číslo snímku 4"/>
          <p:cNvSpPr>
            <a:spLocks noGrp="1"/>
          </p:cNvSpPr>
          <p:nvPr>
            <p:ph type="sldNum" sz="quarter" idx="12"/>
          </p:nvPr>
        </p:nvSpPr>
        <p:spPr/>
        <p:txBody>
          <a:bodyPr/>
          <a:lstStyle/>
          <a:p>
            <a:fld id="{C2D3B629-7305-4DC4-9E1D-2DE68B3DF07E}" type="slidenum">
              <a:rPr lang="en-GB" smtClean="0"/>
              <a:t>‹#›</a:t>
            </a:fld>
            <a:endParaRPr lang="en-GB"/>
          </a:p>
        </p:txBody>
      </p:sp>
    </p:spTree>
    <p:extLst>
      <p:ext uri="{BB962C8B-B14F-4D97-AF65-F5344CB8AC3E}">
        <p14:creationId xmlns:p14="http://schemas.microsoft.com/office/powerpoint/2010/main" val="30271646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C4DA4DB-63AE-462E-A2D4-7999B83634ED}" type="datetimeFigureOut">
              <a:rPr lang="en-GB" smtClean="0"/>
              <a:t>16/07/2020</a:t>
            </a:fld>
            <a:endParaRPr lang="en-GB"/>
          </a:p>
        </p:txBody>
      </p:sp>
      <p:sp>
        <p:nvSpPr>
          <p:cNvPr id="3" name="Zástupný symbol pro zápatí 2"/>
          <p:cNvSpPr>
            <a:spLocks noGrp="1"/>
          </p:cNvSpPr>
          <p:nvPr>
            <p:ph type="ftr" sz="quarter" idx="11"/>
          </p:nvPr>
        </p:nvSpPr>
        <p:spPr/>
        <p:txBody>
          <a:bodyPr/>
          <a:lstStyle/>
          <a:p>
            <a:endParaRPr lang="en-GB"/>
          </a:p>
        </p:txBody>
      </p:sp>
      <p:sp>
        <p:nvSpPr>
          <p:cNvPr id="4" name="Zástupný symbol pro číslo snímku 3"/>
          <p:cNvSpPr>
            <a:spLocks noGrp="1"/>
          </p:cNvSpPr>
          <p:nvPr>
            <p:ph type="sldNum" sz="quarter" idx="12"/>
          </p:nvPr>
        </p:nvSpPr>
        <p:spPr/>
        <p:txBody>
          <a:bodyPr/>
          <a:lstStyle/>
          <a:p>
            <a:fld id="{C2D3B629-7305-4DC4-9E1D-2DE68B3DF07E}" type="slidenum">
              <a:rPr lang="en-GB" smtClean="0"/>
              <a:t>‹#›</a:t>
            </a:fld>
            <a:endParaRPr lang="en-GB"/>
          </a:p>
        </p:txBody>
      </p:sp>
    </p:spTree>
    <p:extLst>
      <p:ext uri="{BB962C8B-B14F-4D97-AF65-F5344CB8AC3E}">
        <p14:creationId xmlns:p14="http://schemas.microsoft.com/office/powerpoint/2010/main" val="40018908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endParaRPr lang="en-GB"/>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1C4DA4DB-63AE-462E-A2D4-7999B83634ED}" type="datetimeFigureOut">
              <a:rPr lang="en-GB" smtClean="0"/>
              <a:t>16/07/2020</a:t>
            </a:fld>
            <a:endParaRPr lang="en-GB"/>
          </a:p>
        </p:txBody>
      </p:sp>
      <p:sp>
        <p:nvSpPr>
          <p:cNvPr id="6" name="Zástupný symbol pro zápatí 5"/>
          <p:cNvSpPr>
            <a:spLocks noGrp="1"/>
          </p:cNvSpPr>
          <p:nvPr>
            <p:ph type="ftr" sz="quarter" idx="11"/>
          </p:nvPr>
        </p:nvSpPr>
        <p:spPr/>
        <p:txBody>
          <a:bodyPr/>
          <a:lstStyle/>
          <a:p>
            <a:endParaRPr lang="en-GB"/>
          </a:p>
        </p:txBody>
      </p:sp>
      <p:sp>
        <p:nvSpPr>
          <p:cNvPr id="7" name="Zástupný symbol pro číslo snímku 6"/>
          <p:cNvSpPr>
            <a:spLocks noGrp="1"/>
          </p:cNvSpPr>
          <p:nvPr>
            <p:ph type="sldNum" sz="quarter" idx="12"/>
          </p:nvPr>
        </p:nvSpPr>
        <p:spPr/>
        <p:txBody>
          <a:bodyPr/>
          <a:lstStyle/>
          <a:p>
            <a:fld id="{C2D3B629-7305-4DC4-9E1D-2DE68B3DF07E}" type="slidenum">
              <a:rPr lang="en-GB" smtClean="0"/>
              <a:t>‹#›</a:t>
            </a:fld>
            <a:endParaRPr lang="en-GB"/>
          </a:p>
        </p:txBody>
      </p:sp>
    </p:spTree>
    <p:extLst>
      <p:ext uri="{BB962C8B-B14F-4D97-AF65-F5344CB8AC3E}">
        <p14:creationId xmlns:p14="http://schemas.microsoft.com/office/powerpoint/2010/main" val="29104295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endParaRPr lang="en-GB"/>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1C4DA4DB-63AE-462E-A2D4-7999B83634ED}" type="datetimeFigureOut">
              <a:rPr lang="en-GB" smtClean="0"/>
              <a:t>16/07/2020</a:t>
            </a:fld>
            <a:endParaRPr lang="en-GB"/>
          </a:p>
        </p:txBody>
      </p:sp>
      <p:sp>
        <p:nvSpPr>
          <p:cNvPr id="6" name="Zástupný symbol pro zápatí 5"/>
          <p:cNvSpPr>
            <a:spLocks noGrp="1"/>
          </p:cNvSpPr>
          <p:nvPr>
            <p:ph type="ftr" sz="quarter" idx="11"/>
          </p:nvPr>
        </p:nvSpPr>
        <p:spPr/>
        <p:txBody>
          <a:bodyPr/>
          <a:lstStyle/>
          <a:p>
            <a:endParaRPr lang="en-GB"/>
          </a:p>
        </p:txBody>
      </p:sp>
      <p:sp>
        <p:nvSpPr>
          <p:cNvPr id="7" name="Zástupný symbol pro číslo snímku 6"/>
          <p:cNvSpPr>
            <a:spLocks noGrp="1"/>
          </p:cNvSpPr>
          <p:nvPr>
            <p:ph type="sldNum" sz="quarter" idx="12"/>
          </p:nvPr>
        </p:nvSpPr>
        <p:spPr/>
        <p:txBody>
          <a:bodyPr/>
          <a:lstStyle/>
          <a:p>
            <a:fld id="{C2D3B629-7305-4DC4-9E1D-2DE68B3DF07E}" type="slidenum">
              <a:rPr lang="en-GB" smtClean="0"/>
              <a:t>‹#›</a:t>
            </a:fld>
            <a:endParaRPr lang="en-GB"/>
          </a:p>
        </p:txBody>
      </p:sp>
    </p:spTree>
    <p:extLst>
      <p:ext uri="{BB962C8B-B14F-4D97-AF65-F5344CB8AC3E}">
        <p14:creationId xmlns:p14="http://schemas.microsoft.com/office/powerpoint/2010/main" val="25495470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10"/>
          </p:nvPr>
        </p:nvSpPr>
        <p:spPr/>
        <p:txBody>
          <a:bodyPr/>
          <a:lstStyle/>
          <a:p>
            <a:fld id="{1C4DA4DB-63AE-462E-A2D4-7999B83634ED}" type="datetimeFigureOut">
              <a:rPr lang="en-GB" smtClean="0"/>
              <a:t>16/07/2020</a:t>
            </a:fld>
            <a:endParaRPr lang="en-GB"/>
          </a:p>
        </p:txBody>
      </p:sp>
      <p:sp>
        <p:nvSpPr>
          <p:cNvPr id="5" name="Zástupný symbol pro zápatí 4"/>
          <p:cNvSpPr>
            <a:spLocks noGrp="1"/>
          </p:cNvSpPr>
          <p:nvPr>
            <p:ph type="ftr" sz="quarter" idx="11"/>
          </p:nvPr>
        </p:nvSpPr>
        <p:spPr/>
        <p:txBody>
          <a:bodyPr/>
          <a:lstStyle/>
          <a:p>
            <a:endParaRPr lang="en-GB"/>
          </a:p>
        </p:txBody>
      </p:sp>
      <p:sp>
        <p:nvSpPr>
          <p:cNvPr id="6" name="Zástupný symbol pro číslo snímku 5"/>
          <p:cNvSpPr>
            <a:spLocks noGrp="1"/>
          </p:cNvSpPr>
          <p:nvPr>
            <p:ph type="sldNum" sz="quarter" idx="12"/>
          </p:nvPr>
        </p:nvSpPr>
        <p:spPr/>
        <p:txBody>
          <a:bodyPr/>
          <a:lstStyle/>
          <a:p>
            <a:fld id="{C2D3B629-7305-4DC4-9E1D-2DE68B3DF07E}" type="slidenum">
              <a:rPr lang="en-GB" smtClean="0"/>
              <a:t>‹#›</a:t>
            </a:fld>
            <a:endParaRPr lang="en-GB"/>
          </a:p>
        </p:txBody>
      </p:sp>
    </p:spTree>
    <p:extLst>
      <p:ext uri="{BB962C8B-B14F-4D97-AF65-F5344CB8AC3E}">
        <p14:creationId xmlns:p14="http://schemas.microsoft.com/office/powerpoint/2010/main" val="39056729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endParaRPr lang="en-GB"/>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10"/>
          </p:nvPr>
        </p:nvSpPr>
        <p:spPr/>
        <p:txBody>
          <a:bodyPr/>
          <a:lstStyle/>
          <a:p>
            <a:fld id="{1C4DA4DB-63AE-462E-A2D4-7999B83634ED}" type="datetimeFigureOut">
              <a:rPr lang="en-GB" smtClean="0"/>
              <a:t>16/07/2020</a:t>
            </a:fld>
            <a:endParaRPr lang="en-GB"/>
          </a:p>
        </p:txBody>
      </p:sp>
      <p:sp>
        <p:nvSpPr>
          <p:cNvPr id="5" name="Zástupný symbol pro zápatí 4"/>
          <p:cNvSpPr>
            <a:spLocks noGrp="1"/>
          </p:cNvSpPr>
          <p:nvPr>
            <p:ph type="ftr" sz="quarter" idx="11"/>
          </p:nvPr>
        </p:nvSpPr>
        <p:spPr/>
        <p:txBody>
          <a:bodyPr/>
          <a:lstStyle/>
          <a:p>
            <a:endParaRPr lang="en-GB"/>
          </a:p>
        </p:txBody>
      </p:sp>
      <p:sp>
        <p:nvSpPr>
          <p:cNvPr id="6" name="Zástupný symbol pro číslo snímku 5"/>
          <p:cNvSpPr>
            <a:spLocks noGrp="1"/>
          </p:cNvSpPr>
          <p:nvPr>
            <p:ph type="sldNum" sz="quarter" idx="12"/>
          </p:nvPr>
        </p:nvSpPr>
        <p:spPr/>
        <p:txBody>
          <a:bodyPr/>
          <a:lstStyle/>
          <a:p>
            <a:fld id="{C2D3B629-7305-4DC4-9E1D-2DE68B3DF07E}" type="slidenum">
              <a:rPr lang="en-GB" smtClean="0"/>
              <a:t>‹#›</a:t>
            </a:fld>
            <a:endParaRPr lang="en-GB"/>
          </a:p>
        </p:txBody>
      </p:sp>
    </p:spTree>
    <p:extLst>
      <p:ext uri="{BB962C8B-B14F-4D97-AF65-F5344CB8AC3E}">
        <p14:creationId xmlns:p14="http://schemas.microsoft.com/office/powerpoint/2010/main" val="32964159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endParaRPr lang="en-GB"/>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4DA4DB-63AE-462E-A2D4-7999B83634ED}" type="datetimeFigureOut">
              <a:rPr lang="en-GB" smtClean="0"/>
              <a:t>16/07/2020</a:t>
            </a:fld>
            <a:endParaRPr lang="en-GB"/>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D3B629-7305-4DC4-9E1D-2DE68B3DF07E}" type="slidenum">
              <a:rPr lang="en-GB" smtClean="0"/>
              <a:t>‹#›</a:t>
            </a:fld>
            <a:endParaRPr lang="en-GB"/>
          </a:p>
        </p:txBody>
      </p:sp>
    </p:spTree>
    <p:extLst>
      <p:ext uri="{BB962C8B-B14F-4D97-AF65-F5344CB8AC3E}">
        <p14:creationId xmlns:p14="http://schemas.microsoft.com/office/powerpoint/2010/main" val="34995447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masstrednihana.cz/program-rozvoje-venkova_vyzva-c-3/"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szif.cz/cs"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masstrednihana.cz/program-rozvoje-venkova_vyzva-c-3/"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endParaRPr lang="en-GB"/>
          </a:p>
        </p:txBody>
      </p:sp>
      <p:sp>
        <p:nvSpPr>
          <p:cNvPr id="3" name="Podnadpis 2"/>
          <p:cNvSpPr>
            <a:spLocks noGrp="1"/>
          </p:cNvSpPr>
          <p:nvPr>
            <p:ph type="subTitle" idx="1"/>
          </p:nvPr>
        </p:nvSpPr>
        <p:spPr/>
        <p:txBody>
          <a:bodyPr/>
          <a:lstStyle/>
          <a:p>
            <a:endParaRPr lang="en-GB"/>
          </a:p>
        </p:txBody>
      </p:sp>
      <p:pic>
        <p:nvPicPr>
          <p:cNvPr id="4" name="Obrázek 3"/>
          <p:cNvPicPr>
            <a:picLocks noChangeAspect="1"/>
          </p:cNvPicPr>
          <p:nvPr/>
        </p:nvPicPr>
        <p:blipFill rotWithShape="1">
          <a:blip r:embed="rId2">
            <a:duotone>
              <a:schemeClr val="accent3">
                <a:shade val="45000"/>
                <a:satMod val="135000"/>
              </a:schemeClr>
              <a:prstClr val="white"/>
            </a:duotone>
            <a:extLst>
              <a:ext uri="{28A0092B-C50C-407E-A947-70E740481C1C}">
                <a14:useLocalDpi xmlns:a14="http://schemas.microsoft.com/office/drawing/2010/main" val="0"/>
              </a:ext>
            </a:extLst>
          </a:blip>
          <a:srcRect r="6195"/>
          <a:stretch/>
        </p:blipFill>
        <p:spPr>
          <a:xfrm>
            <a:off x="13816" y="-1"/>
            <a:ext cx="12178185" cy="6858001"/>
          </a:xfrm>
          <a:prstGeom prst="rect">
            <a:avLst/>
          </a:prstGeom>
          <a:noFill/>
          <a:effectLst>
            <a:outerShdw blurRad="50800" dist="50800" dir="5400000" algn="ctr" rotWithShape="0">
              <a:srgbClr val="000000"/>
            </a:outerShdw>
          </a:effectLst>
        </p:spPr>
      </p:pic>
      <p:sp>
        <p:nvSpPr>
          <p:cNvPr id="5" name="TextovéPole 4"/>
          <p:cNvSpPr txBox="1"/>
          <p:nvPr/>
        </p:nvSpPr>
        <p:spPr>
          <a:xfrm>
            <a:off x="-2" y="1784657"/>
            <a:ext cx="12192002" cy="1015663"/>
          </a:xfrm>
          <a:prstGeom prst="rect">
            <a:avLst/>
          </a:prstGeom>
          <a:noFill/>
        </p:spPr>
        <p:txBody>
          <a:bodyPr wrap="square" rtlCol="0">
            <a:spAutoFit/>
          </a:bodyPr>
          <a:lstStyle/>
          <a:p>
            <a:pPr algn="ctr"/>
            <a:r>
              <a:rPr lang="cs-CZ" sz="3000" b="1" dirty="0">
                <a:solidFill>
                  <a:schemeClr val="accent5">
                    <a:lumMod val="50000"/>
                  </a:schemeClr>
                </a:solidFill>
              </a:rPr>
              <a:t>3. VÝZVA MAS STŘEDNÍ HANÁ</a:t>
            </a:r>
          </a:p>
          <a:p>
            <a:pPr algn="ctr"/>
            <a:r>
              <a:rPr lang="cs-CZ" sz="3000" b="1" dirty="0">
                <a:solidFill>
                  <a:schemeClr val="accent5">
                    <a:lumMod val="50000"/>
                  </a:schemeClr>
                </a:solidFill>
              </a:rPr>
              <a:t>PROGRAM ROZVOJE VENKOVA</a:t>
            </a:r>
          </a:p>
        </p:txBody>
      </p:sp>
      <p:sp>
        <p:nvSpPr>
          <p:cNvPr id="6" name="TextovéPole 5"/>
          <p:cNvSpPr txBox="1"/>
          <p:nvPr/>
        </p:nvSpPr>
        <p:spPr>
          <a:xfrm>
            <a:off x="-2" y="3728754"/>
            <a:ext cx="12178186" cy="892552"/>
          </a:xfrm>
          <a:prstGeom prst="rect">
            <a:avLst/>
          </a:prstGeom>
          <a:noFill/>
        </p:spPr>
        <p:txBody>
          <a:bodyPr wrap="square" rtlCol="0">
            <a:spAutoFit/>
          </a:bodyPr>
          <a:lstStyle/>
          <a:p>
            <a:pPr algn="ctr"/>
            <a:r>
              <a:rPr lang="cs-CZ" sz="2600" b="1" dirty="0">
                <a:solidFill>
                  <a:schemeClr val="accent5">
                    <a:lumMod val="75000"/>
                  </a:schemeClr>
                </a:solidFill>
              </a:rPr>
              <a:t>SEMINÁŘ PRO ŽADATELE </a:t>
            </a:r>
          </a:p>
          <a:p>
            <a:pPr algn="ctr"/>
            <a:r>
              <a:rPr lang="cs-CZ" sz="2600" b="1" dirty="0">
                <a:solidFill>
                  <a:schemeClr val="accent5">
                    <a:lumMod val="75000"/>
                  </a:schemeClr>
                </a:solidFill>
              </a:rPr>
              <a:t>16. 07. 2020</a:t>
            </a:r>
          </a:p>
        </p:txBody>
      </p:sp>
      <p:pic>
        <p:nvPicPr>
          <p:cNvPr id="21" name="Obrázek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837" y="5627987"/>
            <a:ext cx="6689124" cy="1102792"/>
          </a:xfrm>
          <a:prstGeom prst="rect">
            <a:avLst/>
          </a:prstGeom>
        </p:spPr>
      </p:pic>
      <p:pic>
        <p:nvPicPr>
          <p:cNvPr id="7" name="Obráze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39110" y="115682"/>
            <a:ext cx="2003367" cy="719051"/>
          </a:xfrm>
          <a:prstGeom prst="rect">
            <a:avLst/>
          </a:prstGeom>
        </p:spPr>
      </p:pic>
    </p:spTree>
    <p:extLst>
      <p:ext uri="{BB962C8B-B14F-4D97-AF65-F5344CB8AC3E}">
        <p14:creationId xmlns:p14="http://schemas.microsoft.com/office/powerpoint/2010/main" val="34782665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solidFill>
                  <a:srgbClr val="002060"/>
                </a:solidFill>
              </a:rPr>
              <a:t>Program</a:t>
            </a:r>
            <a:endParaRPr lang="en-GB" b="1" dirty="0">
              <a:solidFill>
                <a:srgbClr val="002060"/>
              </a:solidFill>
            </a:endParaRPr>
          </a:p>
        </p:txBody>
      </p:sp>
      <p:sp>
        <p:nvSpPr>
          <p:cNvPr id="3" name="Zástupný symbol pro obsah 2"/>
          <p:cNvSpPr>
            <a:spLocks noGrp="1"/>
          </p:cNvSpPr>
          <p:nvPr>
            <p:ph idx="1"/>
          </p:nvPr>
        </p:nvSpPr>
        <p:spPr>
          <a:xfrm>
            <a:off x="838200" y="1825625"/>
            <a:ext cx="10515600" cy="4195754"/>
          </a:xfrm>
        </p:spPr>
        <p:txBody>
          <a:bodyPr/>
          <a:lstStyle/>
          <a:p>
            <a:r>
              <a:rPr lang="cs-CZ" b="1" dirty="0"/>
              <a:t>Informace o výzvě</a:t>
            </a:r>
          </a:p>
          <a:p>
            <a:r>
              <a:rPr lang="cs-CZ" b="1" dirty="0"/>
              <a:t>FICHE 6</a:t>
            </a:r>
          </a:p>
          <a:p>
            <a:r>
              <a:rPr lang="cs-CZ" b="1" dirty="0"/>
              <a:t>P</a:t>
            </a:r>
            <a:r>
              <a:rPr lang="pt-BR" b="1" dirty="0"/>
              <a:t>ortál farmáře </a:t>
            </a:r>
            <a:r>
              <a:rPr lang="pt-BR" dirty="0"/>
              <a:t>(postup podání žádosti na MAS) </a:t>
            </a:r>
            <a:endParaRPr lang="cs-CZ" dirty="0"/>
          </a:p>
          <a:p>
            <a:r>
              <a:rPr lang="cs-CZ" b="1" dirty="0"/>
              <a:t>Žadatel</a:t>
            </a:r>
            <a:r>
              <a:rPr lang="cs-CZ" dirty="0"/>
              <a:t> (projektová příprava, podání žádosti, cenový marketing, VŘ…)</a:t>
            </a:r>
          </a:p>
          <a:p>
            <a:r>
              <a:rPr lang="cs-CZ" b="1" dirty="0"/>
              <a:t>MAS, SZIF</a:t>
            </a:r>
          </a:p>
          <a:p>
            <a:r>
              <a:rPr lang="cs-CZ" b="1" dirty="0"/>
              <a:t>Podmínky</a:t>
            </a:r>
          </a:p>
          <a:p>
            <a:r>
              <a:rPr lang="cs-CZ" b="1" dirty="0"/>
              <a:t>Důležité odkazy</a:t>
            </a:r>
            <a:endParaRPr lang="en-GB" b="1" dirty="0"/>
          </a:p>
        </p:txBody>
      </p:sp>
    </p:spTree>
    <p:extLst>
      <p:ext uri="{BB962C8B-B14F-4D97-AF65-F5344CB8AC3E}">
        <p14:creationId xmlns:p14="http://schemas.microsoft.com/office/powerpoint/2010/main" val="23555522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831291" y="7888"/>
            <a:ext cx="10515600" cy="1040342"/>
          </a:xfrm>
        </p:spPr>
        <p:txBody>
          <a:bodyPr/>
          <a:lstStyle/>
          <a:p>
            <a:r>
              <a:rPr lang="cs-CZ" b="1" dirty="0">
                <a:solidFill>
                  <a:srgbClr val="002060"/>
                </a:solidFill>
              </a:rPr>
              <a:t>Informace o výzvě</a:t>
            </a:r>
            <a:endParaRPr lang="en-GB" b="1" dirty="0">
              <a:solidFill>
                <a:srgbClr val="002060"/>
              </a:solidFill>
            </a:endParaRPr>
          </a:p>
        </p:txBody>
      </p:sp>
      <p:sp>
        <p:nvSpPr>
          <p:cNvPr id="3" name="Zástupný symbol pro obsah 2"/>
          <p:cNvSpPr>
            <a:spLocks noGrp="1"/>
          </p:cNvSpPr>
          <p:nvPr>
            <p:ph idx="1"/>
          </p:nvPr>
        </p:nvSpPr>
        <p:spPr>
          <a:xfrm>
            <a:off x="831291" y="1074458"/>
            <a:ext cx="10515600" cy="4359298"/>
          </a:xfrm>
        </p:spPr>
        <p:txBody>
          <a:bodyPr>
            <a:noAutofit/>
          </a:bodyPr>
          <a:lstStyle/>
          <a:p>
            <a:pPr marL="285750" indent="-285750" algn="just">
              <a:spcBef>
                <a:spcPts val="400"/>
              </a:spcBef>
              <a:spcAft>
                <a:spcPts val="400"/>
              </a:spcAft>
              <a:buFont typeface="Wingdings" panose="05000000000000000000" pitchFamily="2" charset="2"/>
              <a:buChar char="§"/>
            </a:pPr>
            <a:r>
              <a:rPr lang="cs-CZ" sz="2300" dirty="0"/>
              <a:t>Výzva MAS č. 3 k předkládání Žádostí o podporu v rámci operace 19.2.1.  Programu rozvoje venkova na období 2014 – 2020</a:t>
            </a:r>
          </a:p>
          <a:p>
            <a:pPr marL="285750" indent="-285750" algn="just">
              <a:spcBef>
                <a:spcPts val="400"/>
              </a:spcBef>
              <a:spcAft>
                <a:spcPts val="400"/>
              </a:spcAft>
              <a:buFont typeface="Wingdings" panose="05000000000000000000" pitchFamily="2" charset="2"/>
              <a:buChar char="§"/>
            </a:pPr>
            <a:r>
              <a:rPr lang="cs-CZ" sz="2300" i="1" dirty="0"/>
              <a:t>Termín vyhlášení výzvy:</a:t>
            </a:r>
            <a:r>
              <a:rPr lang="cs-CZ" sz="2300" dirty="0"/>
              <a:t> </a:t>
            </a:r>
            <a:r>
              <a:rPr lang="cs-CZ" sz="2300" b="1" i="1" dirty="0"/>
              <a:t>17. 06. 2020 </a:t>
            </a:r>
          </a:p>
          <a:p>
            <a:pPr marL="285750" indent="-285750" algn="just">
              <a:spcBef>
                <a:spcPts val="400"/>
              </a:spcBef>
              <a:spcAft>
                <a:spcPts val="400"/>
              </a:spcAft>
              <a:buFont typeface="Wingdings" panose="05000000000000000000" pitchFamily="2" charset="2"/>
              <a:buChar char="§"/>
            </a:pPr>
            <a:r>
              <a:rPr lang="cs-CZ" sz="2300" i="1" dirty="0"/>
              <a:t>Termín příjmu žádostí: </a:t>
            </a:r>
            <a:r>
              <a:rPr lang="cs-CZ" sz="2300" b="1" i="1" dirty="0"/>
              <a:t>od 18. 06. 2020 do 18. 08. 2020</a:t>
            </a:r>
            <a:r>
              <a:rPr lang="cs-CZ" sz="2300" dirty="0"/>
              <a:t>. Podání </a:t>
            </a:r>
            <a:r>
              <a:rPr lang="cs-CZ" sz="2300" i="1" dirty="0"/>
              <a:t>Žádosti o dotaci</a:t>
            </a:r>
            <a:r>
              <a:rPr lang="cs-CZ" sz="2300" dirty="0"/>
              <a:t> na MAS (</a:t>
            </a:r>
            <a:r>
              <a:rPr lang="cs-CZ" sz="2300" i="1" dirty="0"/>
              <a:t>včetně příloh</a:t>
            </a:r>
            <a:r>
              <a:rPr lang="cs-CZ" sz="2300" dirty="0"/>
              <a:t>) probíhá zasláním přes Portál farmáře. Obsahově rozsáhlé či velkoformátové přílohy lze dodat v listinné podobě.</a:t>
            </a:r>
          </a:p>
          <a:p>
            <a:pPr marL="285750" indent="-285750" algn="just">
              <a:spcBef>
                <a:spcPts val="400"/>
              </a:spcBef>
              <a:spcAft>
                <a:spcPts val="400"/>
              </a:spcAft>
              <a:buFont typeface="Wingdings" panose="05000000000000000000" pitchFamily="2" charset="2"/>
              <a:buChar char="§"/>
            </a:pPr>
            <a:r>
              <a:rPr lang="cs-CZ" sz="2300" i="1" dirty="0"/>
              <a:t>Termín registrace na RO SZIF:</a:t>
            </a:r>
            <a:r>
              <a:rPr lang="cs-CZ" sz="2300" dirty="0"/>
              <a:t> </a:t>
            </a:r>
            <a:r>
              <a:rPr lang="cs-CZ" sz="2300" b="1" dirty="0"/>
              <a:t>15. 10. 2020</a:t>
            </a:r>
            <a:endParaRPr lang="cs-CZ" sz="2300" b="1" i="1" dirty="0"/>
          </a:p>
          <a:p>
            <a:pPr marL="285750" indent="-285750" algn="just">
              <a:spcBef>
                <a:spcPts val="400"/>
              </a:spcBef>
              <a:spcAft>
                <a:spcPts val="400"/>
              </a:spcAft>
              <a:buFont typeface="Wingdings" panose="05000000000000000000" pitchFamily="2" charset="2"/>
              <a:buChar char="§"/>
            </a:pPr>
            <a:r>
              <a:rPr lang="cs-CZ" sz="2300" i="1" dirty="0"/>
              <a:t>Místo podání příloh k žádosti v listinné podobě: </a:t>
            </a:r>
            <a:r>
              <a:rPr lang="cs-CZ" sz="2300" dirty="0"/>
              <a:t>kancelář MAS, nám. Míru 21, Kojetín 752 01 (budova Úřadu práce, 1. patro) </a:t>
            </a:r>
          </a:p>
          <a:p>
            <a:pPr marL="285750" indent="-285750" algn="just">
              <a:spcBef>
                <a:spcPts val="400"/>
              </a:spcBef>
              <a:spcAft>
                <a:spcPts val="400"/>
              </a:spcAft>
              <a:buFont typeface="Wingdings" panose="05000000000000000000" pitchFamily="2" charset="2"/>
              <a:buChar char="§"/>
            </a:pPr>
            <a:r>
              <a:rPr lang="cs-CZ" sz="2300" i="1" dirty="0"/>
              <a:t>Termín příjmu příloh k žádosti v listinné podobě:</a:t>
            </a:r>
            <a:r>
              <a:rPr lang="cs-CZ" sz="2300" dirty="0"/>
              <a:t> v době trvání příjmu Žádostí na MAS v termínech uvedených jako úřední dny (pondělí, středa) </a:t>
            </a:r>
            <a:r>
              <a:rPr lang="cs-CZ" sz="2300" i="1" dirty="0"/>
              <a:t>vždy po telefonické domluvě a upřesnění času, který je nutno rezervovat</a:t>
            </a:r>
            <a:r>
              <a:rPr lang="cs-CZ" sz="2300" dirty="0"/>
              <a:t>.</a:t>
            </a:r>
          </a:p>
          <a:p>
            <a:pPr marL="285750" indent="-285750" algn="just">
              <a:spcBef>
                <a:spcPts val="400"/>
              </a:spcBef>
              <a:spcAft>
                <a:spcPts val="400"/>
              </a:spcAft>
              <a:buFont typeface="Wingdings" panose="05000000000000000000" pitchFamily="2" charset="2"/>
              <a:buChar char="§"/>
            </a:pPr>
            <a:r>
              <a:rPr lang="cs-CZ" sz="2300" i="1" dirty="0"/>
              <a:t>Územní vymezení: </a:t>
            </a:r>
            <a:r>
              <a:rPr lang="cs-CZ" sz="2300" dirty="0"/>
              <a:t>Výzva MAS se vztahuje na celé území MAS Střední Haná.</a:t>
            </a:r>
            <a:endParaRPr lang="en-GB" sz="2300" dirty="0"/>
          </a:p>
        </p:txBody>
      </p:sp>
    </p:spTree>
    <p:extLst>
      <p:ext uri="{BB962C8B-B14F-4D97-AF65-F5344CB8AC3E}">
        <p14:creationId xmlns:p14="http://schemas.microsoft.com/office/powerpoint/2010/main" val="10319621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solidFill>
                  <a:srgbClr val="002060"/>
                </a:solidFill>
              </a:rPr>
              <a:t>Informace o výzvě</a:t>
            </a:r>
            <a:endParaRPr lang="en-GB" dirty="0"/>
          </a:p>
        </p:txBody>
      </p:sp>
      <p:graphicFrame>
        <p:nvGraphicFramePr>
          <p:cNvPr id="12" name="Zástupný symbol pro obsah 11"/>
          <p:cNvGraphicFramePr>
            <a:graphicFrameLocks noGrp="1"/>
          </p:cNvGraphicFramePr>
          <p:nvPr>
            <p:ph idx="1"/>
            <p:extLst>
              <p:ext uri="{D42A27DB-BD31-4B8C-83A1-F6EECF244321}">
                <p14:modId xmlns:p14="http://schemas.microsoft.com/office/powerpoint/2010/main" val="2567039205"/>
              </p:ext>
            </p:extLst>
          </p:nvPr>
        </p:nvGraphicFramePr>
        <p:xfrm>
          <a:off x="838200" y="1825625"/>
          <a:ext cx="10515600" cy="2475442"/>
        </p:xfrm>
        <a:graphic>
          <a:graphicData uri="http://schemas.openxmlformats.org/drawingml/2006/table">
            <a:tbl>
              <a:tblPr firstRow="1" bandRow="1">
                <a:tableStyleId>{5C22544A-7EE6-4342-B048-85BDC9FD1C3A}</a:tableStyleId>
              </a:tblPr>
              <a:tblGrid>
                <a:gridCol w="1295400">
                  <a:extLst>
                    <a:ext uri="{9D8B030D-6E8A-4147-A177-3AD203B41FA5}">
                      <a16:colId xmlns="" xmlns:a16="http://schemas.microsoft.com/office/drawing/2014/main" val="20000"/>
                    </a:ext>
                  </a:extLst>
                </a:gridCol>
                <a:gridCol w="3081867">
                  <a:extLst>
                    <a:ext uri="{9D8B030D-6E8A-4147-A177-3AD203B41FA5}">
                      <a16:colId xmlns="" xmlns:a16="http://schemas.microsoft.com/office/drawing/2014/main" val="20001"/>
                    </a:ext>
                  </a:extLst>
                </a:gridCol>
                <a:gridCol w="3509433">
                  <a:extLst>
                    <a:ext uri="{9D8B030D-6E8A-4147-A177-3AD203B41FA5}">
                      <a16:colId xmlns="" xmlns:a16="http://schemas.microsoft.com/office/drawing/2014/main" val="20002"/>
                    </a:ext>
                  </a:extLst>
                </a:gridCol>
                <a:gridCol w="2628900">
                  <a:extLst>
                    <a:ext uri="{9D8B030D-6E8A-4147-A177-3AD203B41FA5}">
                      <a16:colId xmlns="" xmlns:a16="http://schemas.microsoft.com/office/drawing/2014/main" val="20003"/>
                    </a:ext>
                  </a:extLst>
                </a:gridCol>
              </a:tblGrid>
              <a:tr h="1076279">
                <a:tc>
                  <a:txBody>
                    <a:bodyPr/>
                    <a:lstStyle/>
                    <a:p>
                      <a:r>
                        <a:rPr lang="cs-CZ" sz="1800" b="0" i="0" u="none" strike="noStrike" kern="1200" baseline="0" dirty="0">
                          <a:solidFill>
                            <a:schemeClr val="lt1"/>
                          </a:solidFill>
                          <a:latin typeface="+mn-lt"/>
                          <a:ea typeface="+mn-ea"/>
                          <a:cs typeface="+mn-cs"/>
                        </a:rPr>
                        <a:t> </a:t>
                      </a:r>
                      <a:r>
                        <a:rPr lang="cs-CZ" sz="1800" b="1" i="0" u="none" strike="noStrike" kern="1200" baseline="0" dirty="0">
                          <a:solidFill>
                            <a:schemeClr val="lt1"/>
                          </a:solidFill>
                          <a:latin typeface="+mn-lt"/>
                          <a:ea typeface="+mn-ea"/>
                          <a:cs typeface="+mn-cs"/>
                        </a:rPr>
                        <a:t>Číslo Fiche </a:t>
                      </a:r>
                      <a:endParaRPr lang="cs-CZ" dirty="0"/>
                    </a:p>
                  </a:txBody>
                  <a:tcPr anchor="ctr"/>
                </a:tc>
                <a:tc>
                  <a:txBody>
                    <a:bodyPr/>
                    <a:lstStyle/>
                    <a:p>
                      <a:r>
                        <a:rPr lang="cs-CZ" sz="1800" b="0" i="0" u="none" strike="noStrike" kern="1200" baseline="0" dirty="0">
                          <a:solidFill>
                            <a:schemeClr val="lt1"/>
                          </a:solidFill>
                          <a:latin typeface="+mn-lt"/>
                          <a:ea typeface="+mn-ea"/>
                          <a:cs typeface="+mn-cs"/>
                        </a:rPr>
                        <a:t> </a:t>
                      </a:r>
                      <a:r>
                        <a:rPr lang="cs-CZ" sz="1800" b="1" i="0" u="none" strike="noStrike" kern="1200" baseline="0" dirty="0">
                          <a:solidFill>
                            <a:schemeClr val="lt1"/>
                          </a:solidFill>
                          <a:latin typeface="+mn-lt"/>
                          <a:ea typeface="+mn-ea"/>
                          <a:cs typeface="+mn-cs"/>
                        </a:rPr>
                        <a:t>Název Fiche</a:t>
                      </a:r>
                      <a:endParaRPr lang="cs-CZ" dirty="0"/>
                    </a:p>
                  </a:txBody>
                  <a:tcPr anchor="ctr"/>
                </a:tc>
                <a:tc>
                  <a:txBody>
                    <a:bodyPr/>
                    <a:lstStyle/>
                    <a:p>
                      <a:r>
                        <a:rPr lang="cs-CZ" sz="1800" b="0" i="0" u="none" strike="noStrike" kern="1200" baseline="0" dirty="0">
                          <a:solidFill>
                            <a:schemeClr val="lt1"/>
                          </a:solidFill>
                          <a:latin typeface="+mn-lt"/>
                          <a:ea typeface="+mn-ea"/>
                          <a:cs typeface="+mn-cs"/>
                        </a:rPr>
                        <a:t> </a:t>
                      </a:r>
                      <a:r>
                        <a:rPr lang="cs-CZ" sz="1800" b="1" i="0" u="none" strike="noStrike" kern="1200" baseline="0" dirty="0">
                          <a:solidFill>
                            <a:schemeClr val="lt1"/>
                          </a:solidFill>
                          <a:latin typeface="+mn-lt"/>
                          <a:ea typeface="+mn-ea"/>
                          <a:cs typeface="+mn-cs"/>
                        </a:rPr>
                        <a:t>Vazba Fiche na článek Nařízení EP a Rady (EU) č. 1305/2013 </a:t>
                      </a:r>
                      <a:r>
                        <a:rPr lang="cs-CZ" sz="1800" b="0" i="0" u="none" strike="noStrike" kern="1200" baseline="0" dirty="0">
                          <a:solidFill>
                            <a:schemeClr val="lt1"/>
                          </a:solidFill>
                          <a:latin typeface="+mn-lt"/>
                          <a:ea typeface="+mn-ea"/>
                          <a:cs typeface="+mn-cs"/>
                        </a:rPr>
                        <a:t>	</a:t>
                      </a:r>
                      <a:endParaRPr lang="cs-CZ" dirty="0"/>
                    </a:p>
                  </a:txBody>
                  <a:tcPr anchor="ctr"/>
                </a:tc>
                <a:tc>
                  <a:txBody>
                    <a:bodyPr/>
                    <a:lstStyle/>
                    <a:p>
                      <a:r>
                        <a:rPr lang="cs-CZ" sz="1800" b="0" i="0" u="none" strike="noStrike" kern="1200" baseline="0" dirty="0">
                          <a:solidFill>
                            <a:schemeClr val="lt1"/>
                          </a:solidFill>
                          <a:latin typeface="+mn-lt"/>
                          <a:ea typeface="+mn-ea"/>
                          <a:cs typeface="+mn-cs"/>
                        </a:rPr>
                        <a:t> </a:t>
                      </a:r>
                      <a:r>
                        <a:rPr lang="cs-CZ" sz="1800" b="1" i="0" u="none" strike="noStrike" kern="1200" baseline="0" dirty="0">
                          <a:solidFill>
                            <a:schemeClr val="lt1"/>
                          </a:solidFill>
                          <a:latin typeface="+mn-lt"/>
                          <a:ea typeface="+mn-ea"/>
                          <a:cs typeface="+mn-cs"/>
                        </a:rPr>
                        <a:t>Alokace</a:t>
                      </a:r>
                      <a:endParaRPr lang="cs-CZ" sz="1800" b="0" i="0" u="none" strike="noStrike" kern="1200" baseline="0" dirty="0">
                        <a:solidFill>
                          <a:schemeClr val="lt1"/>
                        </a:solidFill>
                        <a:latin typeface="+mn-lt"/>
                        <a:ea typeface="+mn-ea"/>
                        <a:cs typeface="+mn-cs"/>
                      </a:endParaRPr>
                    </a:p>
                    <a:p>
                      <a:r>
                        <a:rPr lang="cs-CZ" sz="1800" b="1" i="0" u="none" strike="noStrike" kern="1200" baseline="0" dirty="0">
                          <a:solidFill>
                            <a:schemeClr val="lt1"/>
                          </a:solidFill>
                          <a:latin typeface="+mn-lt"/>
                          <a:ea typeface="+mn-ea"/>
                          <a:cs typeface="+mn-cs"/>
                        </a:rPr>
                        <a:t>pro 3.výzvu</a:t>
                      </a:r>
                      <a:r>
                        <a:rPr lang="cs-CZ" sz="1800" b="0" i="0" u="none" strike="noStrike" kern="1200" baseline="0" dirty="0">
                          <a:solidFill>
                            <a:schemeClr val="lt1"/>
                          </a:solidFill>
                          <a:latin typeface="+mn-lt"/>
                          <a:ea typeface="+mn-ea"/>
                          <a:cs typeface="+mn-cs"/>
                        </a:rPr>
                        <a:t>	</a:t>
                      </a:r>
                      <a:endParaRPr lang="cs-CZ" dirty="0"/>
                    </a:p>
                  </a:txBody>
                  <a:tcPr anchor="ctr"/>
                </a:tc>
                <a:extLst>
                  <a:ext uri="{0D108BD9-81ED-4DB2-BD59-A6C34878D82A}">
                    <a16:rowId xmlns="" xmlns:a16="http://schemas.microsoft.com/office/drawing/2014/main" val="10000"/>
                  </a:ext>
                </a:extLst>
              </a:tr>
              <a:tr h="1399163">
                <a:tc>
                  <a:txBody>
                    <a:bodyPr/>
                    <a:lstStyle/>
                    <a:p>
                      <a:pPr algn="ctr"/>
                      <a:r>
                        <a:rPr lang="cs-CZ" dirty="0"/>
                        <a:t>6</a:t>
                      </a:r>
                    </a:p>
                  </a:txBody>
                  <a:tcPr anchor="ctr"/>
                </a:tc>
                <a:tc>
                  <a:txBody>
                    <a:bodyPr/>
                    <a:lstStyle/>
                    <a:p>
                      <a:r>
                        <a:rPr lang="cs-CZ" sz="1800" b="1" i="0" u="none" strike="noStrike" kern="1200" baseline="0" dirty="0">
                          <a:solidFill>
                            <a:schemeClr val="dk1"/>
                          </a:solidFill>
                          <a:latin typeface="+mn-lt"/>
                          <a:ea typeface="+mn-ea"/>
                          <a:cs typeface="+mn-cs"/>
                        </a:rPr>
                        <a:t>Základní služby a obnova vesnic ve venkovských oblastech </a:t>
                      </a:r>
                      <a:r>
                        <a:rPr lang="cs-CZ" sz="1800" b="0" i="0" u="none" strike="noStrike" kern="1200" baseline="0" dirty="0">
                          <a:solidFill>
                            <a:schemeClr val="dk1"/>
                          </a:solidFill>
                          <a:latin typeface="+mn-lt"/>
                          <a:ea typeface="+mn-ea"/>
                          <a:cs typeface="+mn-cs"/>
                        </a:rPr>
                        <a:t>	</a:t>
                      </a:r>
                    </a:p>
                  </a:txBody>
                  <a:tcPr anchor="ctr"/>
                </a:tc>
                <a:tc>
                  <a:txBody>
                    <a:bodyPr/>
                    <a:lstStyle/>
                    <a:p>
                      <a:r>
                        <a:rPr lang="cs-CZ" sz="1800" b="0" i="0" u="none" strike="noStrike" kern="1200" baseline="0" dirty="0">
                          <a:solidFill>
                            <a:schemeClr val="dk1"/>
                          </a:solidFill>
                          <a:latin typeface="+mn-lt"/>
                          <a:ea typeface="+mn-ea"/>
                          <a:cs typeface="+mn-cs"/>
                        </a:rPr>
                        <a:t> Článek 20, písmeno a) Veřejná prostranství v obcích, c) Hasičské zbrojnice, f) Kulturní a spolková zařízení včetně knihoven. 	</a:t>
                      </a:r>
                    </a:p>
                  </a:txBody>
                  <a:tcPr anchor="ctr"/>
                </a:tc>
                <a:tc>
                  <a:txBody>
                    <a:bodyPr/>
                    <a:lstStyle/>
                    <a:p>
                      <a:r>
                        <a:rPr lang="cs-CZ" sz="1800" b="0" i="0" u="none" strike="noStrike" kern="1200" baseline="0" dirty="0">
                          <a:solidFill>
                            <a:schemeClr val="dk1"/>
                          </a:solidFill>
                          <a:latin typeface="+mn-lt"/>
                          <a:ea typeface="+mn-ea"/>
                          <a:cs typeface="+mn-cs"/>
                        </a:rPr>
                        <a:t> 1.598.126,- Kč 	</a:t>
                      </a:r>
                    </a:p>
                    <a:p>
                      <a:endParaRPr lang="cs-CZ" dirty="0"/>
                    </a:p>
                  </a:txBody>
                  <a:tcPr anchor="ctr"/>
                </a:tc>
                <a:extLst>
                  <a:ext uri="{0D108BD9-81ED-4DB2-BD59-A6C34878D82A}">
                    <a16:rowId xmlns="" xmlns:a16="http://schemas.microsoft.com/office/drawing/2014/main" val="10001"/>
                  </a:ext>
                </a:extLst>
              </a:tr>
            </a:tbl>
          </a:graphicData>
        </a:graphic>
      </p:graphicFrame>
      <p:sp>
        <p:nvSpPr>
          <p:cNvPr id="3" name="TextovéPole 2"/>
          <p:cNvSpPr txBox="1"/>
          <p:nvPr/>
        </p:nvSpPr>
        <p:spPr>
          <a:xfrm>
            <a:off x="838200" y="4693920"/>
            <a:ext cx="5440680" cy="518160"/>
          </a:xfrm>
          <a:prstGeom prst="rect">
            <a:avLst/>
          </a:prstGeom>
          <a:noFill/>
        </p:spPr>
        <p:txBody>
          <a:bodyPr wrap="square" rtlCol="0">
            <a:spAutoFit/>
          </a:bodyPr>
          <a:lstStyle/>
          <a:p>
            <a:endParaRPr lang="cs-CZ" dirty="0"/>
          </a:p>
        </p:txBody>
      </p:sp>
      <p:sp>
        <p:nvSpPr>
          <p:cNvPr id="13" name="TextovéPole 12"/>
          <p:cNvSpPr txBox="1"/>
          <p:nvPr/>
        </p:nvSpPr>
        <p:spPr>
          <a:xfrm>
            <a:off x="838200" y="4451244"/>
            <a:ext cx="10805160" cy="1800493"/>
          </a:xfrm>
          <a:prstGeom prst="rect">
            <a:avLst/>
          </a:prstGeom>
          <a:noFill/>
        </p:spPr>
        <p:txBody>
          <a:bodyPr wrap="square" rtlCol="0">
            <a:spAutoFit/>
          </a:bodyPr>
          <a:lstStyle/>
          <a:p>
            <a:pPr marL="285750" indent="-285750">
              <a:spcAft>
                <a:spcPts val="600"/>
              </a:spcAft>
              <a:buFontTx/>
              <a:buChar char="-"/>
            </a:pPr>
            <a:r>
              <a:rPr lang="cs-CZ" sz="2200" dirty="0"/>
              <a:t>projekt je realizován na území MAS Střední Haná,</a:t>
            </a:r>
          </a:p>
          <a:p>
            <a:pPr marL="285750" indent="-285750">
              <a:buFontTx/>
              <a:buChar char="-"/>
            </a:pPr>
            <a:r>
              <a:rPr lang="cs-CZ" sz="2200" dirty="0"/>
              <a:t>minimální výše způsobilých výdajů: 50.000 Kč</a:t>
            </a:r>
          </a:p>
          <a:p>
            <a:pPr marL="285750" indent="-285750">
              <a:buFontTx/>
              <a:buChar char="-"/>
            </a:pPr>
            <a:r>
              <a:rPr lang="cs-CZ" sz="2200" dirty="0"/>
              <a:t>lhůta vázanosti projektu (=doba trvání závazku) na účel trvá 5 let od data převedení dotace na účet příjemce dotace.</a:t>
            </a:r>
          </a:p>
          <a:p>
            <a:endParaRPr lang="cs-CZ" dirty="0"/>
          </a:p>
        </p:txBody>
      </p:sp>
    </p:spTree>
    <p:extLst>
      <p:ext uri="{BB962C8B-B14F-4D97-AF65-F5344CB8AC3E}">
        <p14:creationId xmlns:p14="http://schemas.microsoft.com/office/powerpoint/2010/main" val="39149033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838200" y="365126"/>
            <a:ext cx="10515600" cy="1023408"/>
          </a:xfrm>
        </p:spPr>
        <p:txBody>
          <a:bodyPr/>
          <a:lstStyle/>
          <a:p>
            <a:r>
              <a:rPr lang="cs-CZ" b="1" dirty="0">
                <a:solidFill>
                  <a:srgbClr val="002060"/>
                </a:solidFill>
              </a:rPr>
              <a:t>FICHE 6</a:t>
            </a:r>
            <a:endParaRPr lang="en-GB" b="1" dirty="0">
              <a:solidFill>
                <a:srgbClr val="002060"/>
              </a:solidFill>
            </a:endParaRPr>
          </a:p>
        </p:txBody>
      </p:sp>
      <p:sp>
        <p:nvSpPr>
          <p:cNvPr id="3" name="Zástupný symbol pro obsah 2"/>
          <p:cNvSpPr>
            <a:spLocks noGrp="1"/>
          </p:cNvSpPr>
          <p:nvPr>
            <p:ph idx="1"/>
          </p:nvPr>
        </p:nvSpPr>
        <p:spPr>
          <a:xfrm>
            <a:off x="838200" y="1489432"/>
            <a:ext cx="10515600" cy="2666932"/>
          </a:xfrm>
        </p:spPr>
        <p:txBody>
          <a:bodyPr>
            <a:normAutofit fontScale="92500"/>
          </a:bodyPr>
          <a:lstStyle/>
          <a:p>
            <a:pPr marL="0" indent="0" algn="just">
              <a:spcAft>
                <a:spcPts val="1500"/>
              </a:spcAft>
              <a:buNone/>
            </a:pPr>
            <a:r>
              <a:rPr lang="cs-CZ" sz="3000" dirty="0"/>
              <a:t>Článek 20 - Základní služby a obnova vesnic ve venkovských oblastech</a:t>
            </a:r>
          </a:p>
          <a:p>
            <a:pPr>
              <a:spcAft>
                <a:spcPts val="600"/>
              </a:spcAft>
            </a:pPr>
            <a:r>
              <a:rPr lang="cs-CZ" sz="3000" dirty="0"/>
              <a:t>a) Veřejná prostranství v obcích</a:t>
            </a:r>
          </a:p>
          <a:p>
            <a:pPr>
              <a:spcAft>
                <a:spcPts val="600"/>
              </a:spcAft>
            </a:pPr>
            <a:r>
              <a:rPr lang="cs-CZ" sz="3000" dirty="0"/>
              <a:t>c) Hasičské zbrojnice</a:t>
            </a:r>
          </a:p>
          <a:p>
            <a:pPr>
              <a:spcAft>
                <a:spcPts val="600"/>
              </a:spcAft>
            </a:pPr>
            <a:r>
              <a:rPr lang="cs-CZ" sz="3000" dirty="0"/>
              <a:t>f) Kulturní a spolková zařízení včetně knihoven</a:t>
            </a:r>
          </a:p>
          <a:p>
            <a:pPr>
              <a:spcAft>
                <a:spcPts val="600"/>
              </a:spcAft>
            </a:pPr>
            <a:endParaRPr lang="cs-CZ" dirty="0"/>
          </a:p>
          <a:p>
            <a:pPr marL="0" indent="0">
              <a:spcAft>
                <a:spcPts val="600"/>
              </a:spcAft>
              <a:buNone/>
            </a:pPr>
            <a:endParaRPr lang="en-GB" dirty="0"/>
          </a:p>
        </p:txBody>
      </p:sp>
    </p:spTree>
    <p:extLst>
      <p:ext uri="{BB962C8B-B14F-4D97-AF65-F5344CB8AC3E}">
        <p14:creationId xmlns:p14="http://schemas.microsoft.com/office/powerpoint/2010/main" val="4243322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solidFill>
                  <a:srgbClr val="002060"/>
                </a:solidFill>
              </a:rPr>
              <a:t>a) Veřejná prostranství v obcích</a:t>
            </a:r>
            <a:endParaRPr lang="en-GB" b="1" dirty="0">
              <a:solidFill>
                <a:srgbClr val="002060"/>
              </a:solidFill>
            </a:endParaRPr>
          </a:p>
        </p:txBody>
      </p:sp>
      <p:sp>
        <p:nvSpPr>
          <p:cNvPr id="3" name="Zástupný symbol pro obsah 2"/>
          <p:cNvSpPr>
            <a:spLocks noGrp="1"/>
          </p:cNvSpPr>
          <p:nvPr>
            <p:ph idx="1"/>
          </p:nvPr>
        </p:nvSpPr>
        <p:spPr>
          <a:xfrm>
            <a:off x="838200" y="1368513"/>
            <a:ext cx="10515600" cy="4394333"/>
          </a:xfrm>
        </p:spPr>
        <p:txBody>
          <a:bodyPr>
            <a:noAutofit/>
          </a:bodyPr>
          <a:lstStyle/>
          <a:p>
            <a:pPr algn="just"/>
            <a:r>
              <a:rPr lang="cs-CZ" sz="2300" dirty="0"/>
              <a:t>Podpora je zaměřena na veřejná prostranství specifikovaná níže, a to včetně herních prvků. </a:t>
            </a:r>
          </a:p>
          <a:p>
            <a:pPr algn="just"/>
            <a:r>
              <a:rPr lang="cs-CZ" sz="2300" b="1" i="1" dirty="0"/>
              <a:t>Veřejným prostranstvím </a:t>
            </a:r>
            <a:r>
              <a:rPr lang="cs-CZ" sz="2300" dirty="0"/>
              <a:t>se pro účely těchto Pravidel rozumí veřejné prostranství definované v § 34 zákona č. 128/2000 Sb. o obcích (obecní řízení), ve znění pozdějších právních předpisů. Podpořena budou pouze tato veřejná prostranství: náměstí, návsi, tržiště, navazující prostranství obecního úřadu, pošty, kostela, hřbitova, železniční stanice a dalších objektů občanské vybavenosti, které jsou ve vlastnictví obce. </a:t>
            </a:r>
          </a:p>
          <a:p>
            <a:pPr algn="just"/>
            <a:r>
              <a:rPr lang="cs-CZ" sz="2300" b="1" i="1" dirty="0"/>
              <a:t>Definice žadatele/příjemce dotace</a:t>
            </a:r>
            <a:r>
              <a:rPr lang="cs-CZ" sz="2300" dirty="0"/>
              <a:t>: Obec nebo svazek obcí.</a:t>
            </a:r>
          </a:p>
          <a:p>
            <a:pPr algn="just"/>
            <a:r>
              <a:rPr lang="cs-CZ" sz="2300" b="1" i="1" dirty="0"/>
              <a:t>Druh a výše dotace, režim podpory</a:t>
            </a:r>
            <a:r>
              <a:rPr lang="cs-CZ" sz="2300" dirty="0"/>
              <a:t>: podpora je poskytována jako příspěvek na vynaložené způsobilé výdaje, a to ve výši 80 % výdajů, ze kterých je stanovena dotace.</a:t>
            </a:r>
          </a:p>
          <a:p>
            <a:pPr algn="just"/>
            <a:r>
              <a:rPr lang="cs-CZ" sz="2300" dirty="0"/>
              <a:t>Podpora je poskytována </a:t>
            </a:r>
            <a:r>
              <a:rPr lang="cs-CZ" sz="2300" b="1" i="1" dirty="0"/>
              <a:t>v režimu nezakládajícím veřejnou podporu</a:t>
            </a:r>
            <a:r>
              <a:rPr lang="cs-CZ" sz="2300" dirty="0"/>
              <a:t>.</a:t>
            </a:r>
          </a:p>
        </p:txBody>
      </p:sp>
    </p:spTree>
    <p:extLst>
      <p:ext uri="{BB962C8B-B14F-4D97-AF65-F5344CB8AC3E}">
        <p14:creationId xmlns:p14="http://schemas.microsoft.com/office/powerpoint/2010/main" val="17229330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pic>
        <p:nvPicPr>
          <p:cNvPr id="15" name="Obrázek 14"/>
          <p:cNvPicPr>
            <a:picLocks noChangeAspect="1"/>
          </p:cNvPicPr>
          <p:nvPr/>
        </p:nvPicPr>
        <p:blipFill rotWithShape="1">
          <a:blip r:embed="rId3"/>
          <a:srcRect l="15625" t="33111" r="42394" b="29659"/>
          <a:stretch/>
        </p:blipFill>
        <p:spPr>
          <a:xfrm>
            <a:off x="162977" y="134937"/>
            <a:ext cx="11800192" cy="5886442"/>
          </a:xfrm>
          <a:prstGeom prst="rect">
            <a:avLst/>
          </a:prstGeom>
        </p:spPr>
      </p:pic>
    </p:spTree>
    <p:extLst>
      <p:ext uri="{BB962C8B-B14F-4D97-AF65-F5344CB8AC3E}">
        <p14:creationId xmlns:p14="http://schemas.microsoft.com/office/powerpoint/2010/main" val="7060231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831291" y="149276"/>
            <a:ext cx="10515600" cy="1325563"/>
          </a:xfrm>
        </p:spPr>
        <p:txBody>
          <a:bodyPr/>
          <a:lstStyle/>
          <a:p>
            <a:r>
              <a:rPr lang="cs-CZ" b="1" dirty="0">
                <a:solidFill>
                  <a:srgbClr val="002060"/>
                </a:solidFill>
              </a:rPr>
              <a:t>a) Veřejná prostranství v obcích</a:t>
            </a:r>
            <a:endParaRPr lang="en-GB" dirty="0">
              <a:solidFill>
                <a:srgbClr val="002060"/>
              </a:solidFill>
            </a:endParaRPr>
          </a:p>
        </p:txBody>
      </p:sp>
      <p:sp>
        <p:nvSpPr>
          <p:cNvPr id="3" name="Zástupný symbol pro obsah 2"/>
          <p:cNvSpPr>
            <a:spLocks noGrp="1"/>
          </p:cNvSpPr>
          <p:nvPr>
            <p:ph idx="1"/>
          </p:nvPr>
        </p:nvSpPr>
        <p:spPr>
          <a:xfrm>
            <a:off x="838200" y="1254643"/>
            <a:ext cx="10515600" cy="5293642"/>
          </a:xfrm>
        </p:spPr>
        <p:txBody>
          <a:bodyPr>
            <a:normAutofit fontScale="92500" lnSpcReduction="10000"/>
          </a:bodyPr>
          <a:lstStyle/>
          <a:p>
            <a:r>
              <a:rPr lang="cs-CZ" sz="2500" b="1" u="sng" dirty="0"/>
              <a:t>Způsobilé výdaje</a:t>
            </a:r>
            <a:r>
              <a:rPr lang="cs-CZ" sz="2500" b="1" dirty="0"/>
              <a:t>:</a:t>
            </a:r>
          </a:p>
          <a:p>
            <a:pPr algn="just"/>
            <a:r>
              <a:rPr lang="cs-CZ" sz="2500" dirty="0"/>
              <a:t>Dotaci lze poskytnout na následující investiční výdaje, jak jsou definovány v kapitole 1 obecných podmínek Pravidel, nebo na drobný dlouhodobý hmotný majetek: </a:t>
            </a:r>
          </a:p>
          <a:p>
            <a:pPr algn="just"/>
            <a:r>
              <a:rPr lang="cs-CZ" sz="2500" dirty="0"/>
              <a:t>1) </a:t>
            </a:r>
            <a:r>
              <a:rPr lang="cs-CZ" sz="2500" b="1" i="1" dirty="0"/>
              <a:t>vytváření/rekonstrukce veřejných prostranství </a:t>
            </a:r>
            <a:r>
              <a:rPr lang="cs-CZ" sz="2500" dirty="0"/>
              <a:t>obce zejména úprava povrchů (včetně zatravnění), osvětlení, oplocení a venkovní mobiliář (lavičky, venkovní stoly, odpadkové koše, veřejné WC, psí záchody, stojany na kola, zábradlí, úřední desky, informační panely, orientační mapy, plakátovací plochy, rozcestníky, pomníky, přístřešky do 25 m</a:t>
            </a:r>
            <a:r>
              <a:rPr lang="cs-CZ" sz="2500" baseline="30000" dirty="0"/>
              <a:t>2</a:t>
            </a:r>
            <a:r>
              <a:rPr lang="cs-CZ" sz="2500" dirty="0"/>
              <a:t> zastavěné plochy), </a:t>
            </a:r>
          </a:p>
          <a:p>
            <a:pPr algn="just"/>
            <a:r>
              <a:rPr lang="cs-CZ" sz="2500" dirty="0"/>
              <a:t>2) </a:t>
            </a:r>
            <a:r>
              <a:rPr lang="cs-CZ" sz="2500" b="1" i="1" dirty="0"/>
              <a:t>vytváření/doplnění solitérních prvků sloužících k dotvoření celkového charakteru veřejného prostranství </a:t>
            </a:r>
            <a:r>
              <a:rPr lang="cs-CZ" sz="2500" dirty="0"/>
              <a:t>- herní a vodní prvky (kašny, fontány, pítka a ptačí napajedla či koupadla) </a:t>
            </a:r>
          </a:p>
          <a:p>
            <a:pPr algn="just"/>
            <a:r>
              <a:rPr lang="cs-CZ" sz="2500" dirty="0"/>
              <a:t>3) </a:t>
            </a:r>
            <a:r>
              <a:rPr lang="cs-CZ" sz="2500" b="1" i="1" dirty="0"/>
              <a:t>doplňující výdaje jako součást projektu </a:t>
            </a:r>
            <a:r>
              <a:rPr lang="cs-CZ" sz="2500" dirty="0"/>
              <a:t>(parkoviště, odstavné a manipulační plochy) - tvoří maximálně 30% projektu </a:t>
            </a:r>
          </a:p>
          <a:p>
            <a:pPr algn="just"/>
            <a:r>
              <a:rPr lang="cs-CZ" sz="2500" dirty="0"/>
              <a:t>4) </a:t>
            </a:r>
            <a:r>
              <a:rPr lang="cs-CZ" sz="2500" b="1" i="1" dirty="0"/>
              <a:t>nákup nemovitosti  (</a:t>
            </a:r>
            <a:r>
              <a:rPr lang="cs-CZ" sz="2500" dirty="0"/>
              <a:t>maximálně 10 % celkové výše výdajů, ze kterých je stanovena dotace na daný projekt)</a:t>
            </a:r>
            <a:r>
              <a:rPr lang="en-GB" sz="2500" dirty="0"/>
              <a:t>	</a:t>
            </a:r>
          </a:p>
          <a:p>
            <a:pPr algn="just"/>
            <a:endParaRPr lang="cs-CZ" b="1" i="1" dirty="0"/>
          </a:p>
        </p:txBody>
      </p:sp>
    </p:spTree>
    <p:extLst>
      <p:ext uri="{BB962C8B-B14F-4D97-AF65-F5344CB8AC3E}">
        <p14:creationId xmlns:p14="http://schemas.microsoft.com/office/powerpoint/2010/main" val="28966481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831291" y="-113452"/>
            <a:ext cx="10515600" cy="1325563"/>
          </a:xfrm>
        </p:spPr>
        <p:txBody>
          <a:bodyPr/>
          <a:lstStyle/>
          <a:p>
            <a:r>
              <a:rPr lang="cs-CZ" b="1" dirty="0">
                <a:solidFill>
                  <a:srgbClr val="002060"/>
                </a:solidFill>
              </a:rPr>
              <a:t>a) Veřejná prostranství v obcích</a:t>
            </a:r>
            <a:endParaRPr lang="en-GB" dirty="0"/>
          </a:p>
        </p:txBody>
      </p:sp>
      <p:sp>
        <p:nvSpPr>
          <p:cNvPr id="3" name="Zástupný symbol pro obsah 2"/>
          <p:cNvSpPr>
            <a:spLocks noGrp="1"/>
          </p:cNvSpPr>
          <p:nvPr>
            <p:ph idx="1"/>
          </p:nvPr>
        </p:nvSpPr>
        <p:spPr>
          <a:xfrm>
            <a:off x="831291" y="978195"/>
            <a:ext cx="10515600" cy="5126213"/>
          </a:xfrm>
        </p:spPr>
        <p:txBody>
          <a:bodyPr>
            <a:normAutofit fontScale="77500" lnSpcReduction="20000"/>
          </a:bodyPr>
          <a:lstStyle/>
          <a:p>
            <a:pPr algn="just"/>
            <a:r>
              <a:rPr lang="cs-CZ" b="1" dirty="0"/>
              <a:t>Kritéria přijatelnosti:</a:t>
            </a:r>
            <a:endParaRPr lang="cs-CZ" dirty="0"/>
          </a:p>
          <a:p>
            <a:pPr marL="0" indent="0" algn="just">
              <a:spcAft>
                <a:spcPts val="300"/>
              </a:spcAft>
              <a:buNone/>
            </a:pPr>
            <a:r>
              <a:rPr lang="cs-CZ" dirty="0"/>
              <a:t>1) Výdaje jsou způsobilé pro podporu, jsou-li příslušné projekty prováděny v souladu s plány rozvoje obcí a vesnic ve venkovských oblastech a jejich základních služeb a jsou-li v souladu s příslušnou strategií místního rozvoje;  </a:t>
            </a:r>
          </a:p>
          <a:p>
            <a:pPr marL="0" indent="0" algn="just">
              <a:buNone/>
            </a:pPr>
            <a:r>
              <a:rPr lang="cs-CZ" dirty="0"/>
              <a:t>2) Veřejné prostranství musí být součástí intravilánu obce.</a:t>
            </a:r>
          </a:p>
          <a:p>
            <a:pPr algn="just"/>
            <a:r>
              <a:rPr lang="cs-CZ" b="1" dirty="0"/>
              <a:t>Další podmínky:</a:t>
            </a:r>
          </a:p>
          <a:p>
            <a:pPr marL="0" indent="0" algn="just">
              <a:buNone/>
            </a:pPr>
            <a:r>
              <a:rPr lang="cs-CZ" dirty="0"/>
              <a:t>Nezpůsobilými výdaji jsou </a:t>
            </a:r>
            <a:r>
              <a:rPr lang="cs-CZ" b="1" i="1" dirty="0"/>
              <a:t>nástupiště zastávek veřejné dopravy, nákup/výsadba a ošetřování dřevin a nová výstavba pomníků</a:t>
            </a:r>
            <a:r>
              <a:rPr lang="cs-CZ" dirty="0"/>
              <a:t>.</a:t>
            </a:r>
          </a:p>
          <a:p>
            <a:pPr marL="0" indent="0" algn="just">
              <a:buNone/>
            </a:pPr>
            <a:r>
              <a:rPr lang="cs-CZ" dirty="0"/>
              <a:t>Přípustné způsoby uspořádání právních vztahů k nemovitostem, na kterých jsou realizovány stavební výdaje, jsou: vlastnictví, spoluvlastnictví s min. 50% spoluvlastnickým podílem, věcné břemeno a právo stavby. </a:t>
            </a:r>
          </a:p>
          <a:p>
            <a:pPr marL="0" indent="0" algn="just">
              <a:buNone/>
            </a:pPr>
            <a:r>
              <a:rPr lang="cs-CZ" dirty="0"/>
              <a:t>Předmět dotace musí být budován, případně pořízen ve veřejném zájmu, musí být veřejně přístupný a v rámci lhůty vázanosti projektu na účel nesmí být jeho užívání zpoplatněno.</a:t>
            </a:r>
          </a:p>
          <a:p>
            <a:pPr algn="just"/>
            <a:r>
              <a:rPr lang="cs-CZ" b="1" dirty="0"/>
              <a:t>Přílohy předkládané při podání Žádosti o dotaci na MAS</a:t>
            </a:r>
            <a:r>
              <a:rPr lang="cs-CZ" i="1" dirty="0"/>
              <a:t>: </a:t>
            </a:r>
            <a:endParaRPr lang="cs-CZ" dirty="0"/>
          </a:p>
          <a:p>
            <a:pPr marL="0" indent="0" algn="just">
              <a:buNone/>
            </a:pPr>
            <a:r>
              <a:rPr lang="cs-CZ" dirty="0"/>
              <a:t>1) Prohlášení o realizaci projektu v souladu s plánem/programem rozvoje obce (strategického rozvojového dokumentu) (viz Příloha 21).</a:t>
            </a:r>
          </a:p>
          <a:p>
            <a:pPr marL="0" indent="0" algn="just">
              <a:buNone/>
            </a:pPr>
            <a:endParaRPr lang="cs-CZ" sz="2300" dirty="0"/>
          </a:p>
          <a:p>
            <a:pPr marL="0" indent="0" algn="just">
              <a:buNone/>
            </a:pPr>
            <a:endParaRPr lang="cs-CZ" dirty="0"/>
          </a:p>
        </p:txBody>
      </p:sp>
    </p:spTree>
    <p:extLst>
      <p:ext uri="{BB962C8B-B14F-4D97-AF65-F5344CB8AC3E}">
        <p14:creationId xmlns:p14="http://schemas.microsoft.com/office/powerpoint/2010/main" val="29400154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solidFill>
                  <a:srgbClr val="002060"/>
                </a:solidFill>
              </a:rPr>
              <a:t>c) Hasičské zbrojnice </a:t>
            </a:r>
            <a:endParaRPr lang="cs-CZ" dirty="0">
              <a:solidFill>
                <a:srgbClr val="002060"/>
              </a:solidFill>
            </a:endParaRPr>
          </a:p>
        </p:txBody>
      </p:sp>
      <p:sp>
        <p:nvSpPr>
          <p:cNvPr id="3" name="Zástupný symbol pro obsah 2"/>
          <p:cNvSpPr>
            <a:spLocks noGrp="1"/>
          </p:cNvSpPr>
          <p:nvPr>
            <p:ph idx="1"/>
          </p:nvPr>
        </p:nvSpPr>
        <p:spPr/>
        <p:txBody>
          <a:bodyPr>
            <a:normAutofit/>
          </a:bodyPr>
          <a:lstStyle/>
          <a:p>
            <a:pPr algn="just"/>
            <a:r>
              <a:rPr lang="cs-CZ" dirty="0"/>
              <a:t>Podpora zahrnuje investice do staveb a vybavení hasičských zbrojnic přímo souvisejících s výkonem služby jednotek sboru dobrovolných hasičů obce (kategorie JPO V). </a:t>
            </a:r>
            <a:endParaRPr lang="en-GB" dirty="0"/>
          </a:p>
          <a:p>
            <a:pPr algn="just"/>
            <a:r>
              <a:rPr lang="cs-CZ" b="1" dirty="0"/>
              <a:t>Definice žadatele/příjemce dotace: </a:t>
            </a:r>
            <a:r>
              <a:rPr lang="cs-CZ" dirty="0"/>
              <a:t>Obec nebo svazek obcí. </a:t>
            </a:r>
          </a:p>
          <a:p>
            <a:pPr algn="just"/>
            <a:r>
              <a:rPr lang="cs-CZ" b="1" dirty="0"/>
              <a:t>Druh a výše dotace, režim podpory: </a:t>
            </a:r>
            <a:r>
              <a:rPr lang="cs-CZ" dirty="0"/>
              <a:t>Podpora je poskytována jako příspěvek na vynaložené způsobilé výdaje, a to ve výši 80 % výdajů, ze kterých je stanovena dotace. Podpora je poskytována ve dvou režimech dle typu projektu, resp. výběru žadatele: režim nezakládající veřejnou podporu, režim </a:t>
            </a:r>
            <a:r>
              <a:rPr lang="cs-CZ" i="1" dirty="0"/>
              <a:t>de minimis.</a:t>
            </a:r>
            <a:endParaRPr lang="cs-CZ" dirty="0"/>
          </a:p>
        </p:txBody>
      </p:sp>
    </p:spTree>
    <p:extLst>
      <p:ext uri="{BB962C8B-B14F-4D97-AF65-F5344CB8AC3E}">
        <p14:creationId xmlns:p14="http://schemas.microsoft.com/office/powerpoint/2010/main" val="21118818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solidFill>
                  <a:srgbClr val="002060"/>
                </a:solidFill>
              </a:rPr>
              <a:t>c) Hasičské zbrojnice </a:t>
            </a:r>
            <a:endParaRPr lang="en-GB" dirty="0">
              <a:solidFill>
                <a:srgbClr val="002060"/>
              </a:solidFill>
            </a:endParaRPr>
          </a:p>
        </p:txBody>
      </p:sp>
      <p:sp>
        <p:nvSpPr>
          <p:cNvPr id="3" name="Zástupný symbol pro obsah 2"/>
          <p:cNvSpPr>
            <a:spLocks noGrp="1"/>
          </p:cNvSpPr>
          <p:nvPr>
            <p:ph idx="1"/>
          </p:nvPr>
        </p:nvSpPr>
        <p:spPr>
          <a:xfrm>
            <a:off x="831291" y="1678471"/>
            <a:ext cx="10515600" cy="4351338"/>
          </a:xfrm>
        </p:spPr>
        <p:txBody>
          <a:bodyPr>
            <a:normAutofit/>
          </a:bodyPr>
          <a:lstStyle/>
          <a:p>
            <a:pPr algn="just"/>
            <a:r>
              <a:rPr lang="cs-CZ" b="1" dirty="0"/>
              <a:t>Způsobilé výdaje: </a:t>
            </a:r>
            <a:r>
              <a:rPr lang="cs-CZ" dirty="0"/>
              <a:t>Dotaci lze poskytnout na následující investiční výdaje, jak jsou definovány v kapitole 1 obecných podmínek Pravidel, nebo na drobný dlouhodobý hmotný majetek: </a:t>
            </a:r>
          </a:p>
          <a:p>
            <a:pPr marL="0" indent="0" algn="just">
              <a:buNone/>
            </a:pPr>
            <a:r>
              <a:rPr lang="cs-CZ" dirty="0"/>
              <a:t>1) rekonstrukce/obnova/rozšíření hasičské zbrojnice i příslušného zázemí (šatny, umývárny, toalety), </a:t>
            </a:r>
          </a:p>
          <a:p>
            <a:pPr marL="0" indent="0" algn="just">
              <a:buNone/>
            </a:pPr>
            <a:r>
              <a:rPr lang="cs-CZ" dirty="0"/>
              <a:t>2) pořízení strojů, technologií a dalšího vybavení hasičské zbrojnice, </a:t>
            </a:r>
          </a:p>
          <a:p>
            <a:pPr marL="0" indent="0" algn="just">
              <a:buNone/>
            </a:pPr>
            <a:r>
              <a:rPr lang="cs-CZ" dirty="0"/>
              <a:t>3) doplňující výdaje jako součást projektu (úprava povrchů, výstavba/úprava přístupové cesty) - tvoří maximálně 30 % projektu, </a:t>
            </a:r>
          </a:p>
          <a:p>
            <a:pPr marL="0" indent="0" algn="just">
              <a:buNone/>
            </a:pPr>
            <a:r>
              <a:rPr lang="cs-CZ" dirty="0"/>
              <a:t>4) nákup nemovitosti.</a:t>
            </a:r>
          </a:p>
          <a:p>
            <a:endParaRPr lang="en-GB" dirty="0"/>
          </a:p>
        </p:txBody>
      </p:sp>
    </p:spTree>
    <p:extLst>
      <p:ext uri="{BB962C8B-B14F-4D97-AF65-F5344CB8AC3E}">
        <p14:creationId xmlns:p14="http://schemas.microsoft.com/office/powerpoint/2010/main" val="27770118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solidFill>
                  <a:srgbClr val="002060"/>
                </a:solidFill>
              </a:rPr>
              <a:t>c) Hasičské zbrojnice </a:t>
            </a:r>
            <a:endParaRPr lang="en-GB" dirty="0">
              <a:solidFill>
                <a:srgbClr val="002060"/>
              </a:solidFill>
            </a:endParaRPr>
          </a:p>
        </p:txBody>
      </p:sp>
      <p:sp>
        <p:nvSpPr>
          <p:cNvPr id="3" name="Zástupný symbol pro obsah 2"/>
          <p:cNvSpPr>
            <a:spLocks noGrp="1"/>
          </p:cNvSpPr>
          <p:nvPr>
            <p:ph idx="1"/>
          </p:nvPr>
        </p:nvSpPr>
        <p:spPr>
          <a:xfrm>
            <a:off x="838200" y="1424763"/>
            <a:ext cx="10515600" cy="4752200"/>
          </a:xfrm>
        </p:spPr>
        <p:txBody>
          <a:bodyPr>
            <a:normAutofit fontScale="85000" lnSpcReduction="10000"/>
          </a:bodyPr>
          <a:lstStyle/>
          <a:p>
            <a:pPr algn="just"/>
            <a:r>
              <a:rPr lang="cs-CZ" b="1" dirty="0"/>
              <a:t>Další podmínky společné pro oba režimy </a:t>
            </a:r>
            <a:endParaRPr lang="cs-CZ" dirty="0"/>
          </a:p>
          <a:p>
            <a:pPr marL="0" indent="0" algn="just">
              <a:buNone/>
            </a:pPr>
            <a:r>
              <a:rPr lang="cs-CZ" dirty="0"/>
              <a:t>1) Přípustné způsoby uspořádání právních vztahů k </a:t>
            </a:r>
            <a:r>
              <a:rPr lang="cs-CZ" b="1" i="1" dirty="0"/>
              <a:t>nemovitostem, na kterých jsou realizovány stavební výdaje</a:t>
            </a:r>
            <a:r>
              <a:rPr lang="cs-CZ" dirty="0"/>
              <a:t>, jsou: vlastnictví, spoluvlastnictví s min. 50% spoluvlastnickým podílem, věcné břemeno a právo stavby. </a:t>
            </a:r>
          </a:p>
          <a:p>
            <a:pPr marL="0" indent="0" algn="just">
              <a:buNone/>
            </a:pPr>
            <a:r>
              <a:rPr lang="cs-CZ" dirty="0"/>
              <a:t>2) Přípustné způsoby uspořádání právních vztahů k </a:t>
            </a:r>
            <a:r>
              <a:rPr lang="cs-CZ" b="1" i="1" dirty="0"/>
              <a:t>nemovitostem, do kterých budou umístěny podpořené technologie nebo vybavení</a:t>
            </a:r>
            <a:r>
              <a:rPr lang="cs-CZ" dirty="0"/>
              <a:t>, jsou: vlastnictví, spoluvlastnictví s min. 50% spoluvlastnickým podílem, nájem, věcné břemeno a právo stavby. </a:t>
            </a:r>
          </a:p>
          <a:p>
            <a:pPr marL="0" indent="0" algn="just">
              <a:buNone/>
            </a:pPr>
            <a:r>
              <a:rPr lang="cs-CZ" dirty="0"/>
              <a:t>3) </a:t>
            </a:r>
            <a:r>
              <a:rPr lang="cs-CZ" b="1" i="1" dirty="0"/>
              <a:t>Nezpůsobilými výdaji jsou kotle na uhlí</a:t>
            </a:r>
            <a:r>
              <a:rPr lang="cs-CZ" dirty="0"/>
              <a:t>, včetně kombinovaných (uhlí/biomasa), </a:t>
            </a:r>
            <a:r>
              <a:rPr lang="cs-CZ" b="1" i="1" dirty="0"/>
              <a:t>kotle na zemní plyn, tepelná čerpadla, systémy nuceného větrání s rekuperací odpadního tepla a instalace solárně-termických kolektorů</a:t>
            </a:r>
            <a:r>
              <a:rPr lang="cs-CZ" dirty="0"/>
              <a:t>.</a:t>
            </a:r>
          </a:p>
          <a:p>
            <a:pPr marL="0" indent="0" algn="just">
              <a:buNone/>
            </a:pPr>
            <a:r>
              <a:rPr lang="cs-CZ" dirty="0"/>
              <a:t>4) Nebudou podporovány projekty, u kterých způsobilé výdaje, ze kterých je stanovena dotace, na stavební a technologické úpravy opláštění budovy přesahují výši 200 000 Kč.</a:t>
            </a:r>
            <a:endParaRPr lang="en-GB" dirty="0"/>
          </a:p>
        </p:txBody>
      </p:sp>
    </p:spTree>
    <p:extLst>
      <p:ext uri="{BB962C8B-B14F-4D97-AF65-F5344CB8AC3E}">
        <p14:creationId xmlns:p14="http://schemas.microsoft.com/office/powerpoint/2010/main" val="5752563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831291" y="0"/>
            <a:ext cx="10515600" cy="1325563"/>
          </a:xfrm>
        </p:spPr>
        <p:txBody>
          <a:bodyPr/>
          <a:lstStyle/>
          <a:p>
            <a:r>
              <a:rPr lang="cs-CZ" b="1" dirty="0">
                <a:solidFill>
                  <a:srgbClr val="002060"/>
                </a:solidFill>
              </a:rPr>
              <a:t>c) Hasičské zbrojnice </a:t>
            </a:r>
            <a:endParaRPr lang="en-GB" dirty="0"/>
          </a:p>
        </p:txBody>
      </p:sp>
      <p:sp>
        <p:nvSpPr>
          <p:cNvPr id="3" name="Zástupný symbol pro obsah 2"/>
          <p:cNvSpPr>
            <a:spLocks noGrp="1"/>
          </p:cNvSpPr>
          <p:nvPr>
            <p:ph idx="1"/>
          </p:nvPr>
        </p:nvSpPr>
        <p:spPr>
          <a:xfrm>
            <a:off x="838200" y="1169582"/>
            <a:ext cx="10515600" cy="5007382"/>
          </a:xfrm>
        </p:spPr>
        <p:txBody>
          <a:bodyPr>
            <a:normAutofit/>
          </a:bodyPr>
          <a:lstStyle/>
          <a:p>
            <a:pPr marL="0" indent="0" algn="just">
              <a:buNone/>
            </a:pPr>
            <a:r>
              <a:rPr lang="cs-CZ" b="1" dirty="0"/>
              <a:t>Seznam předkládaných příloh: </a:t>
            </a:r>
            <a:endParaRPr lang="cs-CZ" dirty="0"/>
          </a:p>
          <a:p>
            <a:pPr algn="just"/>
            <a:r>
              <a:rPr lang="cs-CZ" b="1" i="1" dirty="0"/>
              <a:t>Přílohy předkládané při podání Žádosti o dotaci na MAS</a:t>
            </a:r>
            <a:r>
              <a:rPr lang="cs-CZ" i="1" dirty="0"/>
              <a:t>: </a:t>
            </a:r>
            <a:endParaRPr lang="cs-CZ" dirty="0"/>
          </a:p>
          <a:p>
            <a:pPr marL="0" indent="0" algn="just">
              <a:buNone/>
            </a:pPr>
            <a:r>
              <a:rPr lang="cs-CZ" dirty="0"/>
              <a:t>1) </a:t>
            </a:r>
            <a:r>
              <a:rPr lang="cs-CZ" b="1" i="1" dirty="0"/>
              <a:t>Prohlášení o realizaci projektu v souladu s plánem/programem rozvoje obce</a:t>
            </a:r>
            <a:r>
              <a:rPr lang="cs-CZ" dirty="0"/>
              <a:t> (strategického rozvojového dokumentu) (viz Příloha 21)</a:t>
            </a:r>
          </a:p>
          <a:p>
            <a:pPr marL="0" indent="0" algn="just">
              <a:buNone/>
            </a:pPr>
            <a:r>
              <a:rPr lang="cs-CZ" dirty="0"/>
              <a:t>2) Doklad (např. </a:t>
            </a:r>
            <a:r>
              <a:rPr lang="cs-CZ" b="1" i="1" dirty="0"/>
              <a:t>čestné prohlášení </a:t>
            </a:r>
            <a:r>
              <a:rPr lang="cs-CZ" dirty="0"/>
              <a:t>obce), že prostory přímo souvisejí s výkonem služby sboru dobrovolných hasičů </a:t>
            </a:r>
          </a:p>
          <a:p>
            <a:pPr algn="just"/>
            <a:r>
              <a:rPr lang="cs-CZ" b="1" i="1" dirty="0"/>
              <a:t>Povinné přílohy předkládané při podpisu Dohody</a:t>
            </a:r>
            <a:r>
              <a:rPr lang="cs-CZ" i="1" dirty="0"/>
              <a:t>: </a:t>
            </a:r>
            <a:endParaRPr lang="cs-CZ" dirty="0"/>
          </a:p>
          <a:p>
            <a:pPr marL="0" indent="0" algn="just">
              <a:buNone/>
            </a:pPr>
            <a:r>
              <a:rPr lang="cs-CZ" dirty="0"/>
              <a:t>1) V případě, že je podpora poskytována v režimu </a:t>
            </a:r>
            <a:r>
              <a:rPr lang="cs-CZ" i="1" dirty="0"/>
              <a:t>de minimis</a:t>
            </a:r>
            <a:r>
              <a:rPr lang="cs-CZ" dirty="0"/>
              <a:t>, vyplněné </a:t>
            </a:r>
            <a:r>
              <a:rPr lang="cs-CZ" b="1" dirty="0"/>
              <a:t>Čestné prohlášení k </a:t>
            </a:r>
            <a:r>
              <a:rPr lang="cs-CZ" b="1" i="1" dirty="0"/>
              <a:t>de minimis</a:t>
            </a:r>
            <a:r>
              <a:rPr lang="cs-CZ" i="1" dirty="0"/>
              <a:t> </a:t>
            </a:r>
            <a:r>
              <a:rPr lang="cs-CZ" dirty="0"/>
              <a:t>(viz Příloha 17 Pravidel nebo ke stažení na www.eagri.cz/prv nebo www.szif.cz) – originál.</a:t>
            </a:r>
          </a:p>
          <a:p>
            <a:pPr algn="just"/>
            <a:endParaRPr lang="en-GB" dirty="0"/>
          </a:p>
        </p:txBody>
      </p:sp>
    </p:spTree>
    <p:extLst>
      <p:ext uri="{BB962C8B-B14F-4D97-AF65-F5344CB8AC3E}">
        <p14:creationId xmlns:p14="http://schemas.microsoft.com/office/powerpoint/2010/main" val="16678666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solidFill>
                  <a:srgbClr val="002060"/>
                </a:solidFill>
              </a:rPr>
              <a:t>f) Kulturní a spolková zařízení včetně knihoven </a:t>
            </a:r>
            <a:endParaRPr lang="en-GB" b="1" dirty="0">
              <a:solidFill>
                <a:srgbClr val="002060"/>
              </a:solidFill>
            </a:endParaRPr>
          </a:p>
        </p:txBody>
      </p:sp>
      <p:sp>
        <p:nvSpPr>
          <p:cNvPr id="3" name="Zástupný symbol pro obsah 2"/>
          <p:cNvSpPr>
            <a:spLocks noGrp="1"/>
          </p:cNvSpPr>
          <p:nvPr>
            <p:ph idx="1"/>
          </p:nvPr>
        </p:nvSpPr>
        <p:spPr>
          <a:xfrm>
            <a:off x="838200" y="1531088"/>
            <a:ext cx="10515600" cy="4645875"/>
          </a:xfrm>
        </p:spPr>
        <p:txBody>
          <a:bodyPr>
            <a:normAutofit fontScale="92500" lnSpcReduction="10000"/>
          </a:bodyPr>
          <a:lstStyle/>
          <a:p>
            <a:pPr algn="just"/>
            <a:r>
              <a:rPr lang="cs-CZ" dirty="0"/>
              <a:t>Podpora zahrnuje investice do staveb a vybavení pro kulturní a spolkovou činnost (obecní, kulturní, spolkové a víceúčelové domy, společenské, koncertní a divadelní sály, kina, klubovny, sokolovny a orlovny) včetně obecních knihoven.</a:t>
            </a:r>
          </a:p>
          <a:p>
            <a:pPr algn="just"/>
            <a:r>
              <a:rPr lang="cs-CZ" b="1" dirty="0"/>
              <a:t>Definice žadatele/příjemce dotace </a:t>
            </a:r>
            <a:endParaRPr lang="cs-CZ" dirty="0"/>
          </a:p>
          <a:p>
            <a:pPr algn="just"/>
            <a:r>
              <a:rPr lang="cs-CZ" dirty="0"/>
              <a:t>Obec nebo svazek obcí, příspěvková organizace zřízená obcí nebo svazkem obcí, nestátní neziskové organizace (spolek, ústav, o.p.s.), registrované církve a náboženské společnosti a evidované (církevní) právnické osoby. </a:t>
            </a:r>
          </a:p>
          <a:p>
            <a:pPr algn="just"/>
            <a:r>
              <a:rPr lang="pl-PL" b="1" dirty="0"/>
              <a:t>Druh a výše dotace, režim podpory: </a:t>
            </a:r>
            <a:r>
              <a:rPr lang="cs-CZ" dirty="0"/>
              <a:t>Podpora je poskytována jako příspěvek na vynaložené způsobilé výdaje, a to ve výši 80 % výdajů, ze kterých je stanovena dotace. Podpora je poskytována v režimu </a:t>
            </a:r>
            <a:r>
              <a:rPr lang="cs-CZ" i="1" dirty="0"/>
              <a:t>de minimis </a:t>
            </a:r>
            <a:r>
              <a:rPr lang="cs-CZ" sz="2400" i="1" dirty="0"/>
              <a:t>(celková výše podpory de minimis nesmí za libovolná tři po sobě jdoucí jednoletá účetní období překročit 200 000 EUR).</a:t>
            </a:r>
            <a:endParaRPr lang="cs-CZ" sz="2400" dirty="0"/>
          </a:p>
        </p:txBody>
      </p:sp>
    </p:spTree>
    <p:extLst>
      <p:ext uri="{BB962C8B-B14F-4D97-AF65-F5344CB8AC3E}">
        <p14:creationId xmlns:p14="http://schemas.microsoft.com/office/powerpoint/2010/main" val="35367359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solidFill>
                  <a:srgbClr val="002060"/>
                </a:solidFill>
              </a:rPr>
              <a:t>f) Kulturní a spolková zařízení včetně knihoven </a:t>
            </a:r>
            <a:endParaRPr lang="en-GB" dirty="0"/>
          </a:p>
        </p:txBody>
      </p:sp>
      <p:sp>
        <p:nvSpPr>
          <p:cNvPr id="3" name="Zástupný symbol pro obsah 2"/>
          <p:cNvSpPr>
            <a:spLocks noGrp="1"/>
          </p:cNvSpPr>
          <p:nvPr>
            <p:ph idx="1"/>
          </p:nvPr>
        </p:nvSpPr>
        <p:spPr>
          <a:xfrm>
            <a:off x="838200" y="1531088"/>
            <a:ext cx="10515600" cy="4645875"/>
          </a:xfrm>
        </p:spPr>
        <p:txBody>
          <a:bodyPr>
            <a:normAutofit fontScale="70000" lnSpcReduction="20000"/>
          </a:bodyPr>
          <a:lstStyle/>
          <a:p>
            <a:pPr marL="0" indent="0" algn="just">
              <a:buNone/>
            </a:pPr>
            <a:r>
              <a:rPr lang="cs-CZ" sz="3000" b="1" dirty="0"/>
              <a:t>Způsobilé výdaje </a:t>
            </a:r>
            <a:endParaRPr lang="cs-CZ" sz="3000" dirty="0"/>
          </a:p>
          <a:p>
            <a:pPr marL="0" indent="0" algn="just">
              <a:buNone/>
            </a:pPr>
            <a:r>
              <a:rPr lang="cs-CZ" sz="3000" dirty="0"/>
              <a:t>Dotaci lze poskytnout na následující investiční výdaje, jak jsou definovány v kapitole 1 obecných podmínek Pravidel, nebo na drobný dlouhodobý hmotný majetek: </a:t>
            </a:r>
          </a:p>
          <a:p>
            <a:pPr marL="0" indent="0" algn="just">
              <a:buNone/>
            </a:pPr>
            <a:r>
              <a:rPr lang="cs-CZ" sz="3000" dirty="0"/>
              <a:t>1) </a:t>
            </a:r>
            <a:r>
              <a:rPr lang="cs-CZ" sz="3000" b="1" i="1" dirty="0"/>
              <a:t>rekonstrukce/obnova/rozšíření kulturního a spolkového zařízení i příslušného zázemí </a:t>
            </a:r>
            <a:r>
              <a:rPr lang="cs-CZ" sz="3000" dirty="0"/>
              <a:t>(šatny, umývárny, toalety) včetně obecních knihoven,</a:t>
            </a:r>
          </a:p>
          <a:p>
            <a:pPr marL="0" indent="0" algn="just">
              <a:buNone/>
            </a:pPr>
            <a:r>
              <a:rPr lang="cs-CZ" sz="3000" dirty="0"/>
              <a:t>2) </a:t>
            </a:r>
            <a:r>
              <a:rPr lang="cs-CZ" sz="3000" b="1" i="1" dirty="0"/>
              <a:t>mobilní stavby </a:t>
            </a:r>
            <a:r>
              <a:rPr lang="cs-CZ" sz="3000" dirty="0"/>
              <a:t>– stavební buňky či jiné mobilní stavby pro klubovny, </a:t>
            </a:r>
          </a:p>
          <a:p>
            <a:pPr marL="0" indent="0" algn="just">
              <a:buNone/>
            </a:pPr>
            <a:r>
              <a:rPr lang="cs-CZ" sz="3000" dirty="0"/>
              <a:t>3) </a:t>
            </a:r>
            <a:r>
              <a:rPr lang="cs-CZ" sz="3000" b="1" i="1" dirty="0"/>
              <a:t>pořízení technologií a dalšího vybavení </a:t>
            </a:r>
            <a:r>
              <a:rPr lang="cs-CZ" sz="3000" dirty="0"/>
              <a:t>pro kulturní a spolkovou činnost včetně obecních knihoven,</a:t>
            </a:r>
          </a:p>
          <a:p>
            <a:pPr marL="0" indent="0" algn="just">
              <a:buNone/>
            </a:pPr>
            <a:r>
              <a:rPr lang="cs-CZ" sz="3000" dirty="0"/>
              <a:t>4) </a:t>
            </a:r>
            <a:r>
              <a:rPr lang="cs-CZ" sz="3000" b="1" i="1" dirty="0"/>
              <a:t>mobilní zařízení pro kulturní či spolkové akce pro veřejnost </a:t>
            </a:r>
            <a:r>
              <a:rPr lang="cs-CZ" sz="3000" dirty="0"/>
              <a:t>– mobilní přístřešky (velkokapacitní stany, party stany, nůžkové stany, apod.), pódia včetně zastřešení, pivní sety, mobilní toalety, ozvučovací, osvětlovací a projekční technika a vybavení </a:t>
            </a:r>
          </a:p>
          <a:p>
            <a:pPr marL="0" indent="0" algn="just">
              <a:buNone/>
            </a:pPr>
            <a:r>
              <a:rPr lang="cs-CZ" sz="3000" dirty="0"/>
              <a:t>5) </a:t>
            </a:r>
            <a:r>
              <a:rPr lang="cs-CZ" sz="3000" b="1" i="1" dirty="0"/>
              <a:t>doplňující výdaje </a:t>
            </a:r>
            <a:r>
              <a:rPr lang="cs-CZ" sz="3000" dirty="0"/>
              <a:t>jako součást projektu (úprava povrchů, výstavba odstavných ploch a parkovacích stání, oplocení, venkovní mobiliář, informační tabule, zabezpečovací prvky, kuchyňky či kuchyňské kouty včetně základního vybavení88) - tvoří maximálně 30 % projektu </a:t>
            </a:r>
          </a:p>
          <a:p>
            <a:pPr marL="0" indent="0" algn="just">
              <a:buNone/>
            </a:pPr>
            <a:r>
              <a:rPr lang="cs-CZ" sz="3000" dirty="0"/>
              <a:t>6) nákup nemovitosti </a:t>
            </a:r>
          </a:p>
          <a:p>
            <a:endParaRPr lang="en-GB" dirty="0"/>
          </a:p>
        </p:txBody>
      </p:sp>
    </p:spTree>
    <p:extLst>
      <p:ext uri="{BB962C8B-B14F-4D97-AF65-F5344CB8AC3E}">
        <p14:creationId xmlns:p14="http://schemas.microsoft.com/office/powerpoint/2010/main" val="29982009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solidFill>
                  <a:srgbClr val="002060"/>
                </a:solidFill>
              </a:rPr>
              <a:t>f) Kulturní a spolková zařízení včetně knihoven </a:t>
            </a:r>
            <a:endParaRPr lang="en-GB" dirty="0"/>
          </a:p>
        </p:txBody>
      </p:sp>
      <p:sp>
        <p:nvSpPr>
          <p:cNvPr id="3" name="Zástupný symbol pro obsah 2"/>
          <p:cNvSpPr>
            <a:spLocks noGrp="1"/>
          </p:cNvSpPr>
          <p:nvPr>
            <p:ph idx="1"/>
          </p:nvPr>
        </p:nvSpPr>
        <p:spPr/>
        <p:txBody>
          <a:bodyPr>
            <a:normAutofit fontScale="92500"/>
          </a:bodyPr>
          <a:lstStyle/>
          <a:p>
            <a:pPr marL="0" indent="0">
              <a:buNone/>
            </a:pPr>
            <a:r>
              <a:rPr lang="cs-CZ" sz="3000" b="1" dirty="0"/>
              <a:t>Kritéria přijatelnosti</a:t>
            </a:r>
            <a:r>
              <a:rPr lang="cs-CZ" b="1" dirty="0"/>
              <a:t>:</a:t>
            </a:r>
            <a:endParaRPr lang="cs-CZ" dirty="0"/>
          </a:p>
          <a:p>
            <a:pPr marL="0" indent="0" algn="just">
              <a:buNone/>
            </a:pPr>
            <a:r>
              <a:rPr lang="cs-CZ" dirty="0"/>
              <a:t>1) Výdaje jsou způsobilé pro podporu, jsou-li příslušné </a:t>
            </a:r>
            <a:r>
              <a:rPr lang="cs-CZ" b="1" i="1" dirty="0"/>
              <a:t>projekty prováděny podle plánů rozvoje obcí a vesnic ve venkovských oblastech a jejich základních služeb a jsou-li v souladu s příslušnou strategií místního rozvoje</a:t>
            </a:r>
            <a:r>
              <a:rPr lang="cs-CZ" dirty="0"/>
              <a:t>. </a:t>
            </a:r>
          </a:p>
          <a:p>
            <a:pPr marL="0" indent="0" algn="just">
              <a:buNone/>
            </a:pPr>
            <a:r>
              <a:rPr lang="cs-CZ" dirty="0"/>
              <a:t>2) V případě knihoven se jedná o </a:t>
            </a:r>
            <a:r>
              <a:rPr lang="cs-CZ" b="1" i="1" dirty="0"/>
              <a:t>knihovny zřízené podle §3 odst. 1 písm. c) zákona č. 257/2001 Sb. </a:t>
            </a:r>
            <a:r>
              <a:rPr lang="cs-CZ" dirty="0"/>
              <a:t>o knihovnách a podmínkách provozování veřejných knihovnických a informačních služeb, ve znění pozdějších předpisů.</a:t>
            </a:r>
          </a:p>
          <a:p>
            <a:pPr marL="0" indent="0" algn="just">
              <a:buNone/>
            </a:pPr>
            <a:r>
              <a:rPr lang="cs-CZ" dirty="0"/>
              <a:t>3) V případě, že je žadatelem </a:t>
            </a:r>
            <a:r>
              <a:rPr lang="cs-CZ" b="1" i="1" dirty="0"/>
              <a:t>nestátní nezisková organizace</a:t>
            </a:r>
            <a:r>
              <a:rPr lang="cs-CZ" dirty="0"/>
              <a:t>, musí se jednat o </a:t>
            </a:r>
            <a:r>
              <a:rPr lang="cs-CZ" b="1" i="1" dirty="0"/>
              <a:t>subjekt s historií alespoň </a:t>
            </a:r>
            <a:r>
              <a:rPr lang="cs-CZ" b="1" i="1" u="sng" dirty="0"/>
              <a:t>dva roky</a:t>
            </a:r>
            <a:r>
              <a:rPr lang="cs-CZ" b="1" i="1" dirty="0"/>
              <a:t> před podáním Žádosti o dotaci na MAS v oblasti, která je předmětem dotace</a:t>
            </a:r>
            <a:r>
              <a:rPr lang="cs-CZ" dirty="0"/>
              <a:t>.</a:t>
            </a:r>
          </a:p>
          <a:p>
            <a:endParaRPr lang="en-GB" dirty="0"/>
          </a:p>
        </p:txBody>
      </p:sp>
    </p:spTree>
    <p:extLst>
      <p:ext uri="{BB962C8B-B14F-4D97-AF65-F5344CB8AC3E}">
        <p14:creationId xmlns:p14="http://schemas.microsoft.com/office/powerpoint/2010/main" val="10367530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solidFill>
                  <a:srgbClr val="002060"/>
                </a:solidFill>
              </a:rPr>
              <a:t>f) Kulturní a spolková zařízení včetně knihoven </a:t>
            </a:r>
            <a:endParaRPr lang="en-GB" dirty="0"/>
          </a:p>
        </p:txBody>
      </p:sp>
      <p:sp>
        <p:nvSpPr>
          <p:cNvPr id="3" name="Zástupný symbol pro obsah 2"/>
          <p:cNvSpPr>
            <a:spLocks noGrp="1"/>
          </p:cNvSpPr>
          <p:nvPr>
            <p:ph idx="1"/>
          </p:nvPr>
        </p:nvSpPr>
        <p:spPr>
          <a:xfrm>
            <a:off x="838200" y="1531088"/>
            <a:ext cx="10515600" cy="4645875"/>
          </a:xfrm>
        </p:spPr>
        <p:txBody>
          <a:bodyPr>
            <a:normAutofit lnSpcReduction="10000"/>
          </a:bodyPr>
          <a:lstStyle/>
          <a:p>
            <a:pPr marL="0" indent="0">
              <a:buNone/>
            </a:pPr>
            <a:r>
              <a:rPr lang="cs-CZ" b="1" dirty="0"/>
              <a:t>Další podmínky:</a:t>
            </a:r>
            <a:endParaRPr lang="cs-CZ" dirty="0"/>
          </a:p>
          <a:p>
            <a:pPr marL="0" indent="0" algn="just">
              <a:buNone/>
            </a:pPr>
            <a:r>
              <a:rPr lang="cs-CZ" dirty="0"/>
              <a:t>1) </a:t>
            </a:r>
            <a:r>
              <a:rPr lang="cs-CZ" b="1" i="1" dirty="0"/>
              <a:t>Nezpůsobilými výdaji jsou hřiště</a:t>
            </a:r>
            <a:r>
              <a:rPr lang="cs-CZ" dirty="0"/>
              <a:t> a prostory sloužící pro sportovní aktivity, tj. </a:t>
            </a:r>
            <a:r>
              <a:rPr lang="cs-CZ" b="1" i="1" dirty="0"/>
              <a:t>sportoviště</a:t>
            </a:r>
            <a:r>
              <a:rPr lang="cs-CZ" dirty="0"/>
              <a:t> </a:t>
            </a:r>
            <a:r>
              <a:rPr lang="cs-CZ" b="1" i="1" dirty="0"/>
              <a:t>a</a:t>
            </a:r>
            <a:r>
              <a:rPr lang="cs-CZ" dirty="0"/>
              <a:t> </a:t>
            </a:r>
            <a:r>
              <a:rPr lang="cs-CZ" b="1" i="1" dirty="0"/>
              <a:t>zařízení pro sport včetně jejich zázemí</a:t>
            </a:r>
            <a:r>
              <a:rPr lang="cs-CZ" dirty="0"/>
              <a:t>.</a:t>
            </a:r>
          </a:p>
          <a:p>
            <a:pPr marL="0" indent="0" algn="just">
              <a:buNone/>
            </a:pPr>
            <a:r>
              <a:rPr lang="cs-CZ" dirty="0"/>
              <a:t>2) Přípustné způsoby uspořádání právních vztahů k nemovitostem, na kterých jsou realizovány stavební výdaje, jsou: vlastnictví, spoluvlastnictví s min. 50% spoluvlastnickým podílem, věcné břemeno a právo stavby. </a:t>
            </a:r>
          </a:p>
          <a:p>
            <a:pPr marL="0" indent="0" algn="just">
              <a:buNone/>
            </a:pPr>
            <a:r>
              <a:rPr lang="cs-CZ" dirty="0"/>
              <a:t>3) V případě, že je žadatelem obec nebo svazek obcí, tak provozovatelem spolkové činnosti nemusí být sám žadatel, a to za podmínky, že je předmět dotace využíván pouze k volnočasovým aktivitám.</a:t>
            </a:r>
          </a:p>
          <a:p>
            <a:pPr marL="0" indent="0" algn="just">
              <a:buNone/>
            </a:pPr>
            <a:endParaRPr lang="cs-CZ" dirty="0"/>
          </a:p>
          <a:p>
            <a:pPr marL="514350" indent="-514350" algn="just">
              <a:buAutoNum type="arabicParenR"/>
            </a:pPr>
            <a:endParaRPr lang="cs-CZ" dirty="0"/>
          </a:p>
          <a:p>
            <a:endParaRPr lang="en-GB" dirty="0"/>
          </a:p>
        </p:txBody>
      </p:sp>
    </p:spTree>
    <p:extLst>
      <p:ext uri="{BB962C8B-B14F-4D97-AF65-F5344CB8AC3E}">
        <p14:creationId xmlns:p14="http://schemas.microsoft.com/office/powerpoint/2010/main" val="20192805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solidFill>
                  <a:srgbClr val="002060"/>
                </a:solidFill>
              </a:rPr>
              <a:t>f) Kulturní a spolková zařízení včetně knihoven </a:t>
            </a:r>
            <a:endParaRPr lang="en-GB" dirty="0"/>
          </a:p>
        </p:txBody>
      </p:sp>
      <p:sp>
        <p:nvSpPr>
          <p:cNvPr id="3" name="Zástupný symbol pro obsah 2"/>
          <p:cNvSpPr>
            <a:spLocks noGrp="1"/>
          </p:cNvSpPr>
          <p:nvPr>
            <p:ph idx="1"/>
          </p:nvPr>
        </p:nvSpPr>
        <p:spPr>
          <a:xfrm>
            <a:off x="838200" y="1488558"/>
            <a:ext cx="10515600" cy="4688405"/>
          </a:xfrm>
        </p:spPr>
        <p:txBody>
          <a:bodyPr>
            <a:normAutofit fontScale="85000" lnSpcReduction="20000"/>
          </a:bodyPr>
          <a:lstStyle/>
          <a:p>
            <a:pPr marL="0" indent="0" algn="just">
              <a:buNone/>
            </a:pPr>
            <a:r>
              <a:rPr lang="cs-CZ" dirty="0"/>
              <a:t>4) Nezpůsobilými výdaji jsou kotle na uhlí, včetně kombinovaných (uhlí/biomasa), kotle na zemní plyn, tepelná čerpadla, systémy nuceného větrání s rekuperací odpadního tepla a instalace solárně-termických kolektorů.</a:t>
            </a:r>
          </a:p>
          <a:p>
            <a:pPr marL="0" indent="0" algn="just">
              <a:buNone/>
            </a:pPr>
            <a:r>
              <a:rPr lang="cs-CZ" dirty="0"/>
              <a:t>5) Nebudou podporovány projekty, u kterých způsobilé výdaje, ze kterých je stanovena dotace, na stavební a technologické úpravy opláštění budovy přesahují výši 200 000 Kč.</a:t>
            </a:r>
          </a:p>
          <a:p>
            <a:pPr marL="0" indent="0" algn="just">
              <a:buNone/>
            </a:pPr>
            <a:r>
              <a:rPr lang="cs-CZ" b="1" dirty="0"/>
              <a:t>Seznam předkládaných příloh: </a:t>
            </a:r>
            <a:endParaRPr lang="cs-CZ" dirty="0"/>
          </a:p>
          <a:p>
            <a:pPr algn="just"/>
            <a:r>
              <a:rPr lang="cs-CZ" i="1" dirty="0"/>
              <a:t>Přílohy předkládané při podání Žádosti o dotaci na MAS: </a:t>
            </a:r>
            <a:endParaRPr lang="cs-CZ" dirty="0"/>
          </a:p>
          <a:p>
            <a:pPr marL="0" indent="0" algn="just">
              <a:buNone/>
            </a:pPr>
            <a:r>
              <a:rPr lang="cs-CZ" dirty="0"/>
              <a:t>1) </a:t>
            </a:r>
            <a:r>
              <a:rPr lang="cs-CZ" b="1" i="1" dirty="0"/>
              <a:t>Prohlášení o realizaci projektu v souladu s plánem/programem rozvoje obce </a:t>
            </a:r>
            <a:r>
              <a:rPr lang="cs-CZ" dirty="0"/>
              <a:t>(strategického rozvojového dokumentu) (viz Příloha 21). </a:t>
            </a:r>
          </a:p>
          <a:p>
            <a:pPr algn="just"/>
            <a:r>
              <a:rPr lang="cs-CZ" i="1" dirty="0"/>
              <a:t>Povinné přílohy předkládané při podpisu Dohody: </a:t>
            </a:r>
            <a:endParaRPr lang="cs-CZ" dirty="0"/>
          </a:p>
          <a:p>
            <a:pPr marL="0" indent="0" algn="just">
              <a:buNone/>
            </a:pPr>
            <a:r>
              <a:rPr lang="cs-CZ" dirty="0"/>
              <a:t>1) V případě, že je podpora poskytována v režimu </a:t>
            </a:r>
            <a:r>
              <a:rPr lang="cs-CZ" i="1" dirty="0"/>
              <a:t>de minimis</a:t>
            </a:r>
            <a:r>
              <a:rPr lang="cs-CZ" dirty="0"/>
              <a:t>, vyplněné </a:t>
            </a:r>
            <a:r>
              <a:rPr lang="cs-CZ" b="1" i="1" dirty="0"/>
              <a:t>Čestné prohlášení k de minimis</a:t>
            </a:r>
            <a:r>
              <a:rPr lang="cs-CZ" i="1" dirty="0"/>
              <a:t> </a:t>
            </a:r>
            <a:r>
              <a:rPr lang="cs-CZ" dirty="0"/>
              <a:t>(viz Příloha 17 Pravidel nebo ke stažení na www.eagri.cz/prv nebo www.szif.cz) – originál.</a:t>
            </a:r>
          </a:p>
          <a:p>
            <a:pPr marL="0" indent="0" algn="just">
              <a:buNone/>
            </a:pPr>
            <a:endParaRPr lang="cs-CZ" dirty="0"/>
          </a:p>
          <a:p>
            <a:pPr marL="0" indent="0">
              <a:buNone/>
            </a:pPr>
            <a:endParaRPr lang="en-GB" dirty="0"/>
          </a:p>
        </p:txBody>
      </p:sp>
    </p:spTree>
    <p:extLst>
      <p:ext uri="{BB962C8B-B14F-4D97-AF65-F5344CB8AC3E}">
        <p14:creationId xmlns:p14="http://schemas.microsoft.com/office/powerpoint/2010/main" val="21788225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838200" y="147637"/>
            <a:ext cx="10515600" cy="665163"/>
          </a:xfrm>
        </p:spPr>
        <p:txBody>
          <a:bodyPr>
            <a:normAutofit/>
          </a:bodyPr>
          <a:lstStyle/>
          <a:p>
            <a:r>
              <a:rPr lang="cs-CZ" sz="3000" b="1" dirty="0">
                <a:solidFill>
                  <a:schemeClr val="accent5">
                    <a:lumMod val="50000"/>
                  </a:schemeClr>
                </a:solidFill>
              </a:rPr>
              <a:t>FICHE 6 - Preferenční kritéria</a:t>
            </a:r>
            <a:endParaRPr lang="en-GB" sz="3000" b="1" dirty="0">
              <a:solidFill>
                <a:schemeClr val="accent5">
                  <a:lumMod val="50000"/>
                </a:schemeClr>
              </a:solidFill>
            </a:endParaRPr>
          </a:p>
        </p:txBody>
      </p:sp>
      <p:graphicFrame>
        <p:nvGraphicFramePr>
          <p:cNvPr id="11" name="Zástupný symbol pro obsah 10"/>
          <p:cNvGraphicFramePr>
            <a:graphicFrameLocks noGrp="1"/>
          </p:cNvGraphicFramePr>
          <p:nvPr>
            <p:ph idx="1"/>
            <p:extLst>
              <p:ext uri="{D42A27DB-BD31-4B8C-83A1-F6EECF244321}">
                <p14:modId xmlns:p14="http://schemas.microsoft.com/office/powerpoint/2010/main" val="1725185025"/>
              </p:ext>
            </p:extLst>
          </p:nvPr>
        </p:nvGraphicFramePr>
        <p:xfrm>
          <a:off x="838200" y="776396"/>
          <a:ext cx="10515600" cy="5127034"/>
        </p:xfrm>
        <a:graphic>
          <a:graphicData uri="http://schemas.openxmlformats.org/drawingml/2006/table">
            <a:tbl>
              <a:tblPr firstRow="1" bandRow="1">
                <a:tableStyleId>{5C22544A-7EE6-4342-B048-85BDC9FD1C3A}</a:tableStyleId>
              </a:tblPr>
              <a:tblGrid>
                <a:gridCol w="609600">
                  <a:extLst>
                    <a:ext uri="{9D8B030D-6E8A-4147-A177-3AD203B41FA5}">
                      <a16:colId xmlns="" xmlns:a16="http://schemas.microsoft.com/office/drawing/2014/main" val="20000"/>
                    </a:ext>
                  </a:extLst>
                </a:gridCol>
                <a:gridCol w="6400800">
                  <a:extLst>
                    <a:ext uri="{9D8B030D-6E8A-4147-A177-3AD203B41FA5}">
                      <a16:colId xmlns="" xmlns:a16="http://schemas.microsoft.com/office/drawing/2014/main" val="20001"/>
                    </a:ext>
                  </a:extLst>
                </a:gridCol>
                <a:gridCol w="3505200">
                  <a:extLst>
                    <a:ext uri="{9D8B030D-6E8A-4147-A177-3AD203B41FA5}">
                      <a16:colId xmlns="" xmlns:a16="http://schemas.microsoft.com/office/drawing/2014/main" val="20002"/>
                    </a:ext>
                  </a:extLst>
                </a:gridCol>
              </a:tblGrid>
              <a:tr h="1975275">
                <a:tc gridSpan="3">
                  <a:txBody>
                    <a:bodyPr/>
                    <a:lstStyle/>
                    <a:p>
                      <a:r>
                        <a:rPr lang="cs-CZ" dirty="0">
                          <a:solidFill>
                            <a:schemeClr val="tx1"/>
                          </a:solidFill>
                        </a:rPr>
                        <a:t>1. Výše výdajů, ze kterých je stanovena dotace</a:t>
                      </a:r>
                    </a:p>
                    <a:p>
                      <a:endParaRPr lang="cs-CZ" dirty="0"/>
                    </a:p>
                    <a:p>
                      <a:r>
                        <a:rPr lang="cs-CZ" dirty="0"/>
                        <a:t>Smyslem tohoto kritéria je bodově zvýhodnit menší projekty a umožnit tak v území podporu většího množství žadatelů. </a:t>
                      </a:r>
                    </a:p>
                    <a:p>
                      <a:r>
                        <a:rPr lang="cs-CZ" dirty="0"/>
                        <a:t>Hodnocení se provádí na základě údajů, které žadatel uvedl v Žádosti o dotaci. Kontrola se provádí na základě údajů uvedených v Žádosti o dotaci.</a:t>
                      </a:r>
                    </a:p>
                    <a:p>
                      <a:r>
                        <a:rPr lang="cs-CZ" dirty="0"/>
                        <a:t>Výše celkových výdajů, na které je poskytnuta dotace, jsou:</a:t>
                      </a:r>
                    </a:p>
                  </a:txBody>
                  <a:tcPr/>
                </a:tc>
                <a:tc hMerge="1">
                  <a:txBody>
                    <a:bodyPr/>
                    <a:lstStyle/>
                    <a:p>
                      <a:endParaRPr lang="cs-CZ" dirty="0"/>
                    </a:p>
                  </a:txBody>
                  <a:tcPr/>
                </a:tc>
                <a:tc hMerge="1">
                  <a:txBody>
                    <a:bodyPr/>
                    <a:lstStyle/>
                    <a:p>
                      <a:endParaRPr lang="cs-CZ" dirty="0"/>
                    </a:p>
                  </a:txBody>
                  <a:tcPr/>
                </a:tc>
                <a:extLst>
                  <a:ext uri="{0D108BD9-81ED-4DB2-BD59-A6C34878D82A}">
                    <a16:rowId xmlns="" xmlns:a16="http://schemas.microsoft.com/office/drawing/2014/main" val="10000"/>
                  </a:ext>
                </a:extLst>
              </a:tr>
              <a:tr h="418053">
                <a:tc rowSpan="2">
                  <a:txBody>
                    <a:bodyPr/>
                    <a:lstStyle/>
                    <a:p>
                      <a:pPr algn="ctr"/>
                      <a:r>
                        <a:rPr lang="cs-CZ" sz="1800" dirty="0"/>
                        <a:t>1</a:t>
                      </a:r>
                    </a:p>
                  </a:txBody>
                  <a:tcPr anchor="ctr"/>
                </a:tc>
                <a:tc>
                  <a:txBody>
                    <a:bodyPr/>
                    <a:lstStyle/>
                    <a:p>
                      <a:r>
                        <a:rPr lang="cs-CZ" sz="1800" b="1" dirty="0"/>
                        <a:t>Do 150.000 Kč</a:t>
                      </a:r>
                    </a:p>
                  </a:txBody>
                  <a:tcPr/>
                </a:tc>
                <a:tc>
                  <a:txBody>
                    <a:bodyPr/>
                    <a:lstStyle/>
                    <a:p>
                      <a:pPr algn="ctr"/>
                      <a:r>
                        <a:rPr lang="cs-CZ" sz="1800" dirty="0"/>
                        <a:t>30</a:t>
                      </a:r>
                    </a:p>
                  </a:txBody>
                  <a:tcPr/>
                </a:tc>
                <a:extLst>
                  <a:ext uri="{0D108BD9-81ED-4DB2-BD59-A6C34878D82A}">
                    <a16:rowId xmlns="" xmlns:a16="http://schemas.microsoft.com/office/drawing/2014/main" val="10001"/>
                  </a:ext>
                </a:extLst>
              </a:tr>
              <a:tr h="721571">
                <a:tc vMerge="1">
                  <a:txBody>
                    <a:bodyPr/>
                    <a:lstStyle/>
                    <a:p>
                      <a:endParaRPr lang="cs-CZ" dirty="0"/>
                    </a:p>
                  </a:txBody>
                  <a:tcPr/>
                </a:tc>
                <a:tc gridSpan="2">
                  <a:txBody>
                    <a:bodyPr/>
                    <a:lstStyle/>
                    <a:p>
                      <a:r>
                        <a:rPr lang="cs-CZ" sz="1800" dirty="0"/>
                        <a:t>Body budou přiděleny, když výše výdajů, ze kterých je stanovena dotace, je do 150.000 Kč včetně.</a:t>
                      </a:r>
                    </a:p>
                  </a:txBody>
                  <a:tcPr/>
                </a:tc>
                <a:tc hMerge="1">
                  <a:txBody>
                    <a:bodyPr/>
                    <a:lstStyle/>
                    <a:p>
                      <a:endParaRPr lang="cs-CZ" sz="1400" dirty="0"/>
                    </a:p>
                  </a:txBody>
                  <a:tcPr/>
                </a:tc>
                <a:extLst>
                  <a:ext uri="{0D108BD9-81ED-4DB2-BD59-A6C34878D82A}">
                    <a16:rowId xmlns="" xmlns:a16="http://schemas.microsoft.com/office/drawing/2014/main" val="10002"/>
                  </a:ext>
                </a:extLst>
              </a:tr>
              <a:tr h="418053">
                <a:tc rowSpan="2">
                  <a:txBody>
                    <a:bodyPr/>
                    <a:lstStyle/>
                    <a:p>
                      <a:pPr algn="ctr"/>
                      <a:r>
                        <a:rPr lang="cs-CZ" sz="1800" dirty="0"/>
                        <a:t>2</a:t>
                      </a:r>
                    </a:p>
                  </a:txBody>
                  <a:tcPr anchor="ctr"/>
                </a:tc>
                <a:tc>
                  <a:txBody>
                    <a:bodyPr/>
                    <a:lstStyle/>
                    <a:p>
                      <a:r>
                        <a:rPr lang="pl-PL" sz="1800" b="1" dirty="0"/>
                        <a:t>Od 150.001 do 250.000 Kč</a:t>
                      </a:r>
                      <a:endParaRPr lang="cs-CZ" sz="1800" b="1" dirty="0"/>
                    </a:p>
                  </a:txBody>
                  <a:tcPr/>
                </a:tc>
                <a:tc>
                  <a:txBody>
                    <a:bodyPr/>
                    <a:lstStyle/>
                    <a:p>
                      <a:pPr algn="ctr"/>
                      <a:r>
                        <a:rPr lang="cs-CZ" sz="1800" dirty="0"/>
                        <a:t>10</a:t>
                      </a:r>
                    </a:p>
                  </a:txBody>
                  <a:tcPr/>
                </a:tc>
                <a:extLst>
                  <a:ext uri="{0D108BD9-81ED-4DB2-BD59-A6C34878D82A}">
                    <a16:rowId xmlns="" xmlns:a16="http://schemas.microsoft.com/office/drawing/2014/main" val="10003"/>
                  </a:ext>
                </a:extLst>
              </a:tr>
              <a:tr h="721571">
                <a:tc vMerge="1">
                  <a:txBody>
                    <a:bodyPr/>
                    <a:lstStyle/>
                    <a:p>
                      <a:endParaRPr lang="cs-CZ" dirty="0"/>
                    </a:p>
                  </a:txBody>
                  <a:tcPr/>
                </a:tc>
                <a:tc gridSpan="2">
                  <a:txBody>
                    <a:bodyPr/>
                    <a:lstStyle/>
                    <a:p>
                      <a:r>
                        <a:rPr lang="cs-CZ" sz="1800" dirty="0"/>
                        <a:t>Body budou přiděleny, když výše výdajů, ze kterých je stanovena dotace, je od 150.001 do 250.000 Kč včetně.</a:t>
                      </a:r>
                    </a:p>
                  </a:txBody>
                  <a:tcPr/>
                </a:tc>
                <a:tc hMerge="1">
                  <a:txBody>
                    <a:bodyPr/>
                    <a:lstStyle/>
                    <a:p>
                      <a:endParaRPr lang="cs-CZ" sz="1400" dirty="0"/>
                    </a:p>
                  </a:txBody>
                  <a:tcPr/>
                </a:tc>
                <a:extLst>
                  <a:ext uri="{0D108BD9-81ED-4DB2-BD59-A6C34878D82A}">
                    <a16:rowId xmlns="" xmlns:a16="http://schemas.microsoft.com/office/drawing/2014/main" val="10004"/>
                  </a:ext>
                </a:extLst>
              </a:tr>
              <a:tr h="418053">
                <a:tc rowSpan="2">
                  <a:txBody>
                    <a:bodyPr/>
                    <a:lstStyle/>
                    <a:p>
                      <a:pPr algn="ctr"/>
                      <a:r>
                        <a:rPr lang="cs-CZ" sz="1800" dirty="0"/>
                        <a:t>3</a:t>
                      </a:r>
                    </a:p>
                  </a:txBody>
                  <a:tcPr anchor="ctr"/>
                </a:tc>
                <a:tc>
                  <a:txBody>
                    <a:bodyPr/>
                    <a:lstStyle/>
                    <a:p>
                      <a:r>
                        <a:rPr lang="cs-CZ" sz="1800" b="1" dirty="0"/>
                        <a:t>Od 250.001 Kč</a:t>
                      </a:r>
                    </a:p>
                  </a:txBody>
                  <a:tcPr/>
                </a:tc>
                <a:tc>
                  <a:txBody>
                    <a:bodyPr/>
                    <a:lstStyle/>
                    <a:p>
                      <a:pPr algn="ctr"/>
                      <a:r>
                        <a:rPr lang="cs-CZ" sz="1800" dirty="0"/>
                        <a:t>0</a:t>
                      </a:r>
                    </a:p>
                  </a:txBody>
                  <a:tcPr/>
                </a:tc>
                <a:extLst>
                  <a:ext uri="{0D108BD9-81ED-4DB2-BD59-A6C34878D82A}">
                    <a16:rowId xmlns="" xmlns:a16="http://schemas.microsoft.com/office/drawing/2014/main" val="10005"/>
                  </a:ext>
                </a:extLst>
              </a:tr>
              <a:tr h="418053">
                <a:tc vMerge="1">
                  <a:txBody>
                    <a:bodyPr/>
                    <a:lstStyle/>
                    <a:p>
                      <a:endParaRPr lang="cs-CZ" dirty="0"/>
                    </a:p>
                  </a:txBody>
                  <a:tcPr/>
                </a:tc>
                <a:tc gridSpan="2">
                  <a:txBody>
                    <a:bodyPr/>
                    <a:lstStyle/>
                    <a:p>
                      <a:r>
                        <a:rPr lang="cs-CZ" sz="1800" dirty="0"/>
                        <a:t>Body budou přiděleny, když výše výdajů, ze kterých je stanovena dotace, je 250.001 Kč a více.</a:t>
                      </a:r>
                    </a:p>
                  </a:txBody>
                  <a:tcPr/>
                </a:tc>
                <a:tc hMerge="1">
                  <a:txBody>
                    <a:bodyPr/>
                    <a:lstStyle/>
                    <a:p>
                      <a:endParaRPr lang="cs-CZ" dirty="0"/>
                    </a:p>
                  </a:txBody>
                  <a:tcPr/>
                </a:tc>
                <a:extLst>
                  <a:ext uri="{0D108BD9-81ED-4DB2-BD59-A6C34878D82A}">
                    <a16:rowId xmlns="" xmlns:a16="http://schemas.microsoft.com/office/drawing/2014/main" val="10006"/>
                  </a:ext>
                </a:extLst>
              </a:tr>
            </a:tbl>
          </a:graphicData>
        </a:graphic>
      </p:graphicFrame>
    </p:spTree>
    <p:extLst>
      <p:ext uri="{BB962C8B-B14F-4D97-AF65-F5344CB8AC3E}">
        <p14:creationId xmlns:p14="http://schemas.microsoft.com/office/powerpoint/2010/main" val="8743028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838200" y="147637"/>
            <a:ext cx="10515600" cy="665163"/>
          </a:xfrm>
        </p:spPr>
        <p:txBody>
          <a:bodyPr>
            <a:normAutofit/>
          </a:bodyPr>
          <a:lstStyle/>
          <a:p>
            <a:r>
              <a:rPr lang="cs-CZ" sz="3000" b="1" dirty="0">
                <a:solidFill>
                  <a:schemeClr val="accent5">
                    <a:lumMod val="50000"/>
                  </a:schemeClr>
                </a:solidFill>
              </a:rPr>
              <a:t>FICHE 6 - Preferenční kritéria</a:t>
            </a:r>
            <a:endParaRPr lang="en-GB" sz="3000" b="1" dirty="0">
              <a:solidFill>
                <a:schemeClr val="accent5">
                  <a:lumMod val="50000"/>
                </a:schemeClr>
              </a:solidFill>
            </a:endParaRPr>
          </a:p>
        </p:txBody>
      </p:sp>
      <p:graphicFrame>
        <p:nvGraphicFramePr>
          <p:cNvPr id="12" name="Tabulka 11"/>
          <p:cNvGraphicFramePr>
            <a:graphicFrameLocks noGrp="1"/>
          </p:cNvGraphicFramePr>
          <p:nvPr>
            <p:extLst>
              <p:ext uri="{D42A27DB-BD31-4B8C-83A1-F6EECF244321}">
                <p14:modId xmlns:p14="http://schemas.microsoft.com/office/powerpoint/2010/main" val="3873552442"/>
              </p:ext>
            </p:extLst>
          </p:nvPr>
        </p:nvGraphicFramePr>
        <p:xfrm>
          <a:off x="207820" y="719666"/>
          <a:ext cx="11859489" cy="5322704"/>
        </p:xfrm>
        <a:graphic>
          <a:graphicData uri="http://schemas.openxmlformats.org/drawingml/2006/table">
            <a:tbl>
              <a:tblPr firstRow="1" bandRow="1">
                <a:tableStyleId>{5C22544A-7EE6-4342-B048-85BDC9FD1C3A}</a:tableStyleId>
              </a:tblPr>
              <a:tblGrid>
                <a:gridCol w="501305">
                  <a:extLst>
                    <a:ext uri="{9D8B030D-6E8A-4147-A177-3AD203B41FA5}">
                      <a16:colId xmlns="" xmlns:a16="http://schemas.microsoft.com/office/drawing/2014/main" val="20000"/>
                    </a:ext>
                  </a:extLst>
                </a:gridCol>
                <a:gridCol w="7405021">
                  <a:extLst>
                    <a:ext uri="{9D8B030D-6E8A-4147-A177-3AD203B41FA5}">
                      <a16:colId xmlns="" xmlns:a16="http://schemas.microsoft.com/office/drawing/2014/main" val="20001"/>
                    </a:ext>
                  </a:extLst>
                </a:gridCol>
                <a:gridCol w="3953163">
                  <a:extLst>
                    <a:ext uri="{9D8B030D-6E8A-4147-A177-3AD203B41FA5}">
                      <a16:colId xmlns="" xmlns:a16="http://schemas.microsoft.com/office/drawing/2014/main" val="20002"/>
                    </a:ext>
                  </a:extLst>
                </a:gridCol>
              </a:tblGrid>
              <a:tr h="1659605">
                <a:tc gridSpan="3">
                  <a:txBody>
                    <a:bodyPr/>
                    <a:lstStyle/>
                    <a:p>
                      <a:r>
                        <a:rPr lang="cs-CZ" dirty="0">
                          <a:solidFill>
                            <a:schemeClr val="tx1"/>
                          </a:solidFill>
                        </a:rPr>
                        <a:t>2. Velikost obce</a:t>
                      </a:r>
                      <a:endParaRPr lang="cs-CZ" dirty="0"/>
                    </a:p>
                    <a:p>
                      <a:pPr algn="just"/>
                      <a:r>
                        <a:rPr lang="cs-CZ" dirty="0"/>
                        <a:t>Hodnocení se provádí na základě údajů, které žadatel uvedl do Žádosti o dotaci. Pro určení velikosti obce je závazný dokument vydávaný ČSÚ: Počet obyvatel v obcích České republiky k 1. 1. Kontrola se provádí z posledního zveřejněného dokumentu ČSÚ před datem vyhlášení výzvy, který je přílohou výzvy. V případě, že projekt zasahuje do více obcí, vypočítá se nárok na body dle aritmetického průměru počtu obyvatel v jednotlivých obcích, ve kterých je projekt realizován. </a:t>
                      </a:r>
                    </a:p>
                  </a:txBody>
                  <a:tcPr/>
                </a:tc>
                <a:tc hMerge="1">
                  <a:txBody>
                    <a:bodyPr/>
                    <a:lstStyle/>
                    <a:p>
                      <a:endParaRPr lang="cs-CZ" dirty="0"/>
                    </a:p>
                  </a:txBody>
                  <a:tcPr/>
                </a:tc>
                <a:tc hMerge="1">
                  <a:txBody>
                    <a:bodyPr/>
                    <a:lstStyle/>
                    <a:p>
                      <a:endParaRPr lang="cs-CZ" dirty="0"/>
                    </a:p>
                  </a:txBody>
                  <a:tcPr/>
                </a:tc>
                <a:extLst>
                  <a:ext uri="{0D108BD9-81ED-4DB2-BD59-A6C34878D82A}">
                    <a16:rowId xmlns="" xmlns:a16="http://schemas.microsoft.com/office/drawing/2014/main" val="10000"/>
                  </a:ext>
                </a:extLst>
              </a:tr>
              <a:tr h="361562">
                <a:tc rowSpan="2">
                  <a:txBody>
                    <a:bodyPr/>
                    <a:lstStyle/>
                    <a:p>
                      <a:pPr algn="ctr"/>
                      <a:r>
                        <a:rPr lang="cs-CZ" dirty="0"/>
                        <a:t>1</a:t>
                      </a:r>
                    </a:p>
                  </a:txBody>
                  <a:tcPr anchor="ctr"/>
                </a:tc>
                <a:tc>
                  <a:txBody>
                    <a:bodyPr/>
                    <a:lstStyle/>
                    <a:p>
                      <a:pPr algn="l"/>
                      <a:r>
                        <a:rPr lang="pl-PL" b="1" dirty="0"/>
                        <a:t>Obec má do 400 obyvatel (včetně)</a:t>
                      </a:r>
                      <a:endParaRPr lang="cs-CZ" b="1" dirty="0"/>
                    </a:p>
                  </a:txBody>
                  <a:tcPr anchor="ctr"/>
                </a:tc>
                <a:tc>
                  <a:txBody>
                    <a:bodyPr/>
                    <a:lstStyle/>
                    <a:p>
                      <a:pPr algn="ctr"/>
                      <a:r>
                        <a:rPr lang="cs-CZ" dirty="0"/>
                        <a:t>40</a:t>
                      </a:r>
                    </a:p>
                  </a:txBody>
                  <a:tcPr anchor="ctr"/>
                </a:tc>
                <a:extLst>
                  <a:ext uri="{0D108BD9-81ED-4DB2-BD59-A6C34878D82A}">
                    <a16:rowId xmlns="" xmlns:a16="http://schemas.microsoft.com/office/drawing/2014/main" val="10001"/>
                  </a:ext>
                </a:extLst>
              </a:tr>
              <a:tr h="361562">
                <a:tc vMerge="1">
                  <a:txBody>
                    <a:bodyPr/>
                    <a:lstStyle/>
                    <a:p>
                      <a:endParaRPr lang="cs-CZ" dirty="0"/>
                    </a:p>
                  </a:txBody>
                  <a:tcPr/>
                </a:tc>
                <a:tc gridSpan="2">
                  <a:txBody>
                    <a:bodyPr/>
                    <a:lstStyle/>
                    <a:p>
                      <a:pPr algn="l"/>
                      <a:r>
                        <a:rPr lang="cs-CZ" dirty="0"/>
                        <a:t>Body budou přiděleny, když počet obyvatel obce, ve které je místo realizace projektu, je do 400 včetně</a:t>
                      </a:r>
                    </a:p>
                  </a:txBody>
                  <a:tcPr anchor="ctr"/>
                </a:tc>
                <a:tc hMerge="1">
                  <a:txBody>
                    <a:bodyPr/>
                    <a:lstStyle/>
                    <a:p>
                      <a:pPr algn="ctr"/>
                      <a:endParaRPr lang="cs-CZ" dirty="0"/>
                    </a:p>
                  </a:txBody>
                  <a:tcPr anchor="ctr"/>
                </a:tc>
                <a:extLst>
                  <a:ext uri="{0D108BD9-81ED-4DB2-BD59-A6C34878D82A}">
                    <a16:rowId xmlns="" xmlns:a16="http://schemas.microsoft.com/office/drawing/2014/main" val="10002"/>
                  </a:ext>
                </a:extLst>
              </a:tr>
              <a:tr h="361562">
                <a:tc rowSpan="2">
                  <a:txBody>
                    <a:bodyPr/>
                    <a:lstStyle/>
                    <a:p>
                      <a:pPr algn="ctr"/>
                      <a:r>
                        <a:rPr lang="cs-CZ" dirty="0"/>
                        <a:t>2</a:t>
                      </a:r>
                    </a:p>
                  </a:txBody>
                  <a:tcPr anchor="ctr"/>
                </a:tc>
                <a:tc>
                  <a:txBody>
                    <a:bodyPr/>
                    <a:lstStyle/>
                    <a:p>
                      <a:pPr algn="l"/>
                      <a:r>
                        <a:rPr lang="pl-PL" b="1" dirty="0"/>
                        <a:t>Obec má 401 - 800 obyvatel</a:t>
                      </a:r>
                      <a:endParaRPr lang="cs-CZ" b="1" dirty="0"/>
                    </a:p>
                  </a:txBody>
                  <a:tcPr anchor="ctr"/>
                </a:tc>
                <a:tc>
                  <a:txBody>
                    <a:bodyPr/>
                    <a:lstStyle/>
                    <a:p>
                      <a:pPr algn="ctr"/>
                      <a:r>
                        <a:rPr lang="cs-CZ" dirty="0"/>
                        <a:t>30</a:t>
                      </a:r>
                    </a:p>
                  </a:txBody>
                  <a:tcPr anchor="ctr"/>
                </a:tc>
                <a:extLst>
                  <a:ext uri="{0D108BD9-81ED-4DB2-BD59-A6C34878D82A}">
                    <a16:rowId xmlns="" xmlns:a16="http://schemas.microsoft.com/office/drawing/2014/main" val="10003"/>
                  </a:ext>
                </a:extLst>
              </a:tr>
              <a:tr h="611433">
                <a:tc vMerge="1">
                  <a:txBody>
                    <a:bodyPr/>
                    <a:lstStyle/>
                    <a:p>
                      <a:endParaRPr lang="cs-CZ" dirty="0"/>
                    </a:p>
                  </a:txBody>
                  <a:tcPr/>
                </a:tc>
                <a:tc gridSpan="2">
                  <a:txBody>
                    <a:bodyPr/>
                    <a:lstStyle/>
                    <a:p>
                      <a:pPr algn="l"/>
                      <a:r>
                        <a:rPr lang="cs-CZ" dirty="0"/>
                        <a:t>Body budou přiděleny, když počet obyvatel obce, ve které je místo realizace projektu, je od 401 do 800 obyvatel včetně.</a:t>
                      </a:r>
                    </a:p>
                  </a:txBody>
                  <a:tcPr anchor="ctr"/>
                </a:tc>
                <a:tc hMerge="1">
                  <a:txBody>
                    <a:bodyPr/>
                    <a:lstStyle/>
                    <a:p>
                      <a:pPr algn="ctr"/>
                      <a:endParaRPr lang="cs-CZ" dirty="0"/>
                    </a:p>
                  </a:txBody>
                  <a:tcPr anchor="ctr"/>
                </a:tc>
                <a:extLst>
                  <a:ext uri="{0D108BD9-81ED-4DB2-BD59-A6C34878D82A}">
                    <a16:rowId xmlns="" xmlns:a16="http://schemas.microsoft.com/office/drawing/2014/main" val="10004"/>
                  </a:ext>
                </a:extLst>
              </a:tr>
              <a:tr h="361562">
                <a:tc rowSpan="2">
                  <a:txBody>
                    <a:bodyPr/>
                    <a:lstStyle/>
                    <a:p>
                      <a:pPr algn="ctr"/>
                      <a:r>
                        <a:rPr lang="cs-CZ" dirty="0"/>
                        <a:t>3</a:t>
                      </a:r>
                    </a:p>
                  </a:txBody>
                  <a:tcPr anchor="ctr"/>
                </a:tc>
                <a:tc>
                  <a:txBody>
                    <a:bodyPr/>
                    <a:lstStyle/>
                    <a:p>
                      <a:pPr algn="l"/>
                      <a:r>
                        <a:rPr lang="pl-PL" b="1" dirty="0"/>
                        <a:t>Obec má 801 - 2000 obyvatel</a:t>
                      </a:r>
                      <a:endParaRPr lang="cs-CZ" b="1" dirty="0"/>
                    </a:p>
                  </a:txBody>
                  <a:tcPr anchor="ctr"/>
                </a:tc>
                <a:tc>
                  <a:txBody>
                    <a:bodyPr/>
                    <a:lstStyle/>
                    <a:p>
                      <a:pPr algn="ctr"/>
                      <a:r>
                        <a:rPr lang="cs-CZ" dirty="0"/>
                        <a:t>20</a:t>
                      </a:r>
                    </a:p>
                  </a:txBody>
                  <a:tcPr anchor="ctr"/>
                </a:tc>
                <a:extLst>
                  <a:ext uri="{0D108BD9-81ED-4DB2-BD59-A6C34878D82A}">
                    <a16:rowId xmlns="" xmlns:a16="http://schemas.microsoft.com/office/drawing/2014/main" val="10005"/>
                  </a:ext>
                </a:extLst>
              </a:tr>
              <a:tr h="611433">
                <a:tc vMerge="1">
                  <a:txBody>
                    <a:bodyPr/>
                    <a:lstStyle/>
                    <a:p>
                      <a:endParaRPr lang="cs-CZ" dirty="0"/>
                    </a:p>
                  </a:txBody>
                  <a:tcPr/>
                </a:tc>
                <a:tc gridSpan="2">
                  <a:txBody>
                    <a:bodyPr/>
                    <a:lstStyle/>
                    <a:p>
                      <a:pPr algn="l"/>
                      <a:r>
                        <a:rPr lang="cs-CZ" dirty="0"/>
                        <a:t>Body budou přiděleny, když počet obyvatel obce, ve které je místo realizace projektu, je od 801 - 2000 obyvatel včetně.</a:t>
                      </a:r>
                    </a:p>
                  </a:txBody>
                  <a:tcPr anchor="ctr"/>
                </a:tc>
                <a:tc hMerge="1">
                  <a:txBody>
                    <a:bodyPr/>
                    <a:lstStyle/>
                    <a:p>
                      <a:pPr algn="ctr"/>
                      <a:endParaRPr lang="cs-CZ" dirty="0"/>
                    </a:p>
                  </a:txBody>
                  <a:tcPr anchor="ctr"/>
                </a:tc>
                <a:extLst>
                  <a:ext uri="{0D108BD9-81ED-4DB2-BD59-A6C34878D82A}">
                    <a16:rowId xmlns="" xmlns:a16="http://schemas.microsoft.com/office/drawing/2014/main" val="10006"/>
                  </a:ext>
                </a:extLst>
              </a:tr>
              <a:tr h="361562">
                <a:tc rowSpan="2">
                  <a:txBody>
                    <a:bodyPr/>
                    <a:lstStyle/>
                    <a:p>
                      <a:pPr algn="ctr"/>
                      <a:r>
                        <a:rPr lang="cs-CZ" dirty="0"/>
                        <a:t>4</a:t>
                      </a:r>
                    </a:p>
                  </a:txBody>
                  <a:tcPr anchor="ctr"/>
                </a:tc>
                <a:tc>
                  <a:txBody>
                    <a:bodyPr/>
                    <a:lstStyle/>
                    <a:p>
                      <a:pPr algn="l"/>
                      <a:r>
                        <a:rPr lang="pl-PL" b="1" dirty="0"/>
                        <a:t>Obec má 2001 a více obyvatel</a:t>
                      </a:r>
                      <a:endParaRPr lang="cs-CZ" b="1" dirty="0"/>
                    </a:p>
                  </a:txBody>
                  <a:tcPr anchor="ctr"/>
                </a:tc>
                <a:tc>
                  <a:txBody>
                    <a:bodyPr/>
                    <a:lstStyle/>
                    <a:p>
                      <a:pPr algn="ctr"/>
                      <a:r>
                        <a:rPr lang="cs-CZ" dirty="0"/>
                        <a:t>10</a:t>
                      </a:r>
                    </a:p>
                  </a:txBody>
                  <a:tcPr anchor="ctr"/>
                </a:tc>
                <a:extLst>
                  <a:ext uri="{0D108BD9-81ED-4DB2-BD59-A6C34878D82A}">
                    <a16:rowId xmlns="" xmlns:a16="http://schemas.microsoft.com/office/drawing/2014/main" val="10007"/>
                  </a:ext>
                </a:extLst>
              </a:tr>
              <a:tr h="611433">
                <a:tc vMerge="1">
                  <a:txBody>
                    <a:bodyPr/>
                    <a:lstStyle/>
                    <a:p>
                      <a:endParaRPr lang="cs-CZ" dirty="0"/>
                    </a:p>
                  </a:txBody>
                  <a:tcPr/>
                </a:tc>
                <a:tc gridSpan="2">
                  <a:txBody>
                    <a:bodyPr/>
                    <a:lstStyle/>
                    <a:p>
                      <a:pPr algn="l"/>
                      <a:r>
                        <a:rPr lang="cs-CZ" dirty="0"/>
                        <a:t>Body budou přiděleny, když počet obyvatel obce, ve které je místo realizace projektu, je 2001 a více obyvatel.</a:t>
                      </a:r>
                    </a:p>
                  </a:txBody>
                  <a:tcPr anchor="ctr"/>
                </a:tc>
                <a:tc hMerge="1">
                  <a:txBody>
                    <a:bodyPr/>
                    <a:lstStyle/>
                    <a:p>
                      <a:pPr algn="ctr"/>
                      <a:endParaRPr lang="cs-CZ" dirty="0"/>
                    </a:p>
                  </a:txBody>
                  <a:tcPr anchor="ctr"/>
                </a:tc>
                <a:extLst>
                  <a:ext uri="{0D108BD9-81ED-4DB2-BD59-A6C34878D82A}">
                    <a16:rowId xmlns="" xmlns:a16="http://schemas.microsoft.com/office/drawing/2014/main" val="10008"/>
                  </a:ext>
                </a:extLst>
              </a:tr>
            </a:tbl>
          </a:graphicData>
        </a:graphic>
      </p:graphicFrame>
    </p:spTree>
    <p:extLst>
      <p:ext uri="{BB962C8B-B14F-4D97-AF65-F5344CB8AC3E}">
        <p14:creationId xmlns:p14="http://schemas.microsoft.com/office/powerpoint/2010/main" val="3869068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838200" y="147637"/>
            <a:ext cx="10515600" cy="665163"/>
          </a:xfrm>
        </p:spPr>
        <p:txBody>
          <a:bodyPr>
            <a:normAutofit/>
          </a:bodyPr>
          <a:lstStyle/>
          <a:p>
            <a:r>
              <a:rPr lang="cs-CZ" sz="3000" b="1" dirty="0">
                <a:solidFill>
                  <a:schemeClr val="accent5">
                    <a:lumMod val="50000"/>
                  </a:schemeClr>
                </a:solidFill>
              </a:rPr>
              <a:t>FICHE 6 - Preferenční kritéria</a:t>
            </a:r>
            <a:endParaRPr lang="en-GB" sz="3000" b="1" dirty="0">
              <a:solidFill>
                <a:schemeClr val="accent5">
                  <a:lumMod val="50000"/>
                </a:schemeClr>
              </a:solidFill>
            </a:endParaRPr>
          </a:p>
        </p:txBody>
      </p:sp>
      <p:graphicFrame>
        <p:nvGraphicFramePr>
          <p:cNvPr id="12" name="Tabulka 11"/>
          <p:cNvGraphicFramePr>
            <a:graphicFrameLocks noGrp="1"/>
          </p:cNvGraphicFramePr>
          <p:nvPr>
            <p:extLst>
              <p:ext uri="{D42A27DB-BD31-4B8C-83A1-F6EECF244321}">
                <p14:modId xmlns:p14="http://schemas.microsoft.com/office/powerpoint/2010/main" val="658265605"/>
              </p:ext>
            </p:extLst>
          </p:nvPr>
        </p:nvGraphicFramePr>
        <p:xfrm>
          <a:off x="831291" y="927537"/>
          <a:ext cx="10515600" cy="3484880"/>
        </p:xfrm>
        <a:graphic>
          <a:graphicData uri="http://schemas.openxmlformats.org/drawingml/2006/table">
            <a:tbl>
              <a:tblPr firstRow="1" bandRow="1">
                <a:tableStyleId>{5C22544A-7EE6-4342-B048-85BDC9FD1C3A}</a:tableStyleId>
              </a:tblPr>
              <a:tblGrid>
                <a:gridCol w="471036">
                  <a:extLst>
                    <a:ext uri="{9D8B030D-6E8A-4147-A177-3AD203B41FA5}">
                      <a16:colId xmlns="" xmlns:a16="http://schemas.microsoft.com/office/drawing/2014/main" val="20000"/>
                    </a:ext>
                  </a:extLst>
                </a:gridCol>
                <a:gridCol w="6539364">
                  <a:extLst>
                    <a:ext uri="{9D8B030D-6E8A-4147-A177-3AD203B41FA5}">
                      <a16:colId xmlns="" xmlns:a16="http://schemas.microsoft.com/office/drawing/2014/main" val="20001"/>
                    </a:ext>
                  </a:extLst>
                </a:gridCol>
                <a:gridCol w="3505200">
                  <a:extLst>
                    <a:ext uri="{9D8B030D-6E8A-4147-A177-3AD203B41FA5}">
                      <a16:colId xmlns="" xmlns:a16="http://schemas.microsoft.com/office/drawing/2014/main" val="20002"/>
                    </a:ext>
                  </a:extLst>
                </a:gridCol>
              </a:tblGrid>
              <a:tr h="370840">
                <a:tc gridSpan="3">
                  <a:txBody>
                    <a:bodyPr/>
                    <a:lstStyle/>
                    <a:p>
                      <a:r>
                        <a:rPr lang="cs-CZ" dirty="0">
                          <a:solidFill>
                            <a:schemeClr val="tx1"/>
                          </a:solidFill>
                        </a:rPr>
                        <a:t>3. Zkrácená realizace projektu</a:t>
                      </a:r>
                    </a:p>
                    <a:p>
                      <a:endParaRPr lang="cs-CZ" dirty="0"/>
                    </a:p>
                    <a:p>
                      <a:pPr algn="just"/>
                      <a:r>
                        <a:rPr lang="cs-CZ" dirty="0"/>
                        <a:t>Projekty se zkrácenou dobou realizace tzn. doba od podpisu Dohody o poskytnutí dotace do podání </a:t>
                      </a:r>
                      <a:r>
                        <a:rPr lang="cs-CZ" dirty="0" err="1"/>
                        <a:t>ŽoP</a:t>
                      </a:r>
                      <a:r>
                        <a:rPr lang="cs-CZ" dirty="0"/>
                        <a:t> na RO SZIF je max. 12 měsíců. Hodnocení se provádí na základě údajů, které žadatel uvedl do Žádosti o dotaci. Kontrola se provádí z Dohody a ze Žádosti o platbu.</a:t>
                      </a:r>
                    </a:p>
                  </a:txBody>
                  <a:tcPr/>
                </a:tc>
                <a:tc hMerge="1">
                  <a:txBody>
                    <a:bodyPr/>
                    <a:lstStyle/>
                    <a:p>
                      <a:endParaRPr lang="cs-CZ" dirty="0"/>
                    </a:p>
                  </a:txBody>
                  <a:tcPr/>
                </a:tc>
                <a:tc hMerge="1">
                  <a:txBody>
                    <a:bodyPr/>
                    <a:lstStyle/>
                    <a:p>
                      <a:endParaRPr lang="cs-CZ" dirty="0"/>
                    </a:p>
                  </a:txBody>
                  <a:tcPr/>
                </a:tc>
                <a:extLst>
                  <a:ext uri="{0D108BD9-81ED-4DB2-BD59-A6C34878D82A}">
                    <a16:rowId xmlns="" xmlns:a16="http://schemas.microsoft.com/office/drawing/2014/main" val="10000"/>
                  </a:ext>
                </a:extLst>
              </a:tr>
              <a:tr h="370840">
                <a:tc rowSpan="2">
                  <a:txBody>
                    <a:bodyPr/>
                    <a:lstStyle/>
                    <a:p>
                      <a:pPr algn="ctr"/>
                      <a:r>
                        <a:rPr lang="cs-CZ" dirty="0"/>
                        <a:t>1</a:t>
                      </a:r>
                    </a:p>
                  </a:txBody>
                  <a:tcPr anchor="ctr"/>
                </a:tc>
                <a:tc>
                  <a:txBody>
                    <a:bodyPr/>
                    <a:lstStyle/>
                    <a:p>
                      <a:pPr algn="just"/>
                      <a:r>
                        <a:rPr lang="cs-CZ" b="1" dirty="0"/>
                        <a:t>Projekty se zkrácenou dobou realizace do 12 měsíců.</a:t>
                      </a:r>
                    </a:p>
                  </a:txBody>
                  <a:tcPr/>
                </a:tc>
                <a:tc>
                  <a:txBody>
                    <a:bodyPr/>
                    <a:lstStyle/>
                    <a:p>
                      <a:pPr algn="ctr"/>
                      <a:r>
                        <a:rPr lang="cs-CZ" dirty="0"/>
                        <a:t>20</a:t>
                      </a:r>
                    </a:p>
                  </a:txBody>
                  <a:tcPr/>
                </a:tc>
                <a:extLst>
                  <a:ext uri="{0D108BD9-81ED-4DB2-BD59-A6C34878D82A}">
                    <a16:rowId xmlns="" xmlns:a16="http://schemas.microsoft.com/office/drawing/2014/main" val="10001"/>
                  </a:ext>
                </a:extLst>
              </a:tr>
              <a:tr h="370840">
                <a:tc vMerge="1">
                  <a:txBody>
                    <a:bodyPr/>
                    <a:lstStyle/>
                    <a:p>
                      <a:endParaRPr lang="cs-CZ" dirty="0"/>
                    </a:p>
                  </a:txBody>
                  <a:tcPr/>
                </a:tc>
                <a:tc gridSpan="2">
                  <a:txBody>
                    <a:bodyPr/>
                    <a:lstStyle/>
                    <a:p>
                      <a:pPr algn="just"/>
                      <a:r>
                        <a:rPr lang="cs-CZ" dirty="0"/>
                        <a:t>Body budou přiděleny v případě, že doba realizace projektu od podpisu Dohody do podání </a:t>
                      </a:r>
                      <a:r>
                        <a:rPr lang="cs-CZ" dirty="0" err="1"/>
                        <a:t>ŽoP</a:t>
                      </a:r>
                      <a:r>
                        <a:rPr lang="cs-CZ" dirty="0"/>
                        <a:t> na RO SZIF je max. 12 měsíců včetně.</a:t>
                      </a:r>
                    </a:p>
                  </a:txBody>
                  <a:tcPr/>
                </a:tc>
                <a:tc hMerge="1">
                  <a:txBody>
                    <a:bodyPr/>
                    <a:lstStyle/>
                    <a:p>
                      <a:endParaRPr lang="cs-CZ" dirty="0"/>
                    </a:p>
                  </a:txBody>
                  <a:tcPr/>
                </a:tc>
                <a:extLst>
                  <a:ext uri="{0D108BD9-81ED-4DB2-BD59-A6C34878D82A}">
                    <a16:rowId xmlns="" xmlns:a16="http://schemas.microsoft.com/office/drawing/2014/main" val="10002"/>
                  </a:ext>
                </a:extLst>
              </a:tr>
              <a:tr h="370840">
                <a:tc rowSpan="2">
                  <a:txBody>
                    <a:bodyPr/>
                    <a:lstStyle/>
                    <a:p>
                      <a:pPr algn="ctr"/>
                      <a:r>
                        <a:rPr lang="cs-CZ" dirty="0"/>
                        <a:t>2</a:t>
                      </a:r>
                    </a:p>
                  </a:txBody>
                  <a:tcPr anchor="ctr"/>
                </a:tc>
                <a:tc>
                  <a:txBody>
                    <a:bodyPr/>
                    <a:lstStyle/>
                    <a:p>
                      <a:pPr algn="just"/>
                      <a:r>
                        <a:rPr lang="cs-CZ" b="1" dirty="0"/>
                        <a:t>Projekty s realizací delší než 12 měsíců.</a:t>
                      </a:r>
                    </a:p>
                  </a:txBody>
                  <a:tcPr/>
                </a:tc>
                <a:tc>
                  <a:txBody>
                    <a:bodyPr/>
                    <a:lstStyle/>
                    <a:p>
                      <a:pPr algn="ctr"/>
                      <a:r>
                        <a:rPr lang="cs-CZ" dirty="0"/>
                        <a:t>0</a:t>
                      </a:r>
                    </a:p>
                  </a:txBody>
                  <a:tcPr/>
                </a:tc>
                <a:extLst>
                  <a:ext uri="{0D108BD9-81ED-4DB2-BD59-A6C34878D82A}">
                    <a16:rowId xmlns="" xmlns:a16="http://schemas.microsoft.com/office/drawing/2014/main" val="10003"/>
                  </a:ext>
                </a:extLst>
              </a:tr>
              <a:tr h="370840">
                <a:tc vMerge="1">
                  <a:txBody>
                    <a:bodyPr/>
                    <a:lstStyle/>
                    <a:p>
                      <a:endParaRPr lang="cs-CZ" dirty="0"/>
                    </a:p>
                  </a:txBody>
                  <a:tcPr/>
                </a:tc>
                <a:tc gridSpan="2">
                  <a:txBody>
                    <a:bodyPr/>
                    <a:lstStyle/>
                    <a:p>
                      <a:pPr algn="just"/>
                      <a:r>
                        <a:rPr lang="cs-CZ" dirty="0"/>
                        <a:t>Body budou přiděleny v případě, že doba realizace projektu od podpisu Dohody do podání </a:t>
                      </a:r>
                      <a:r>
                        <a:rPr lang="cs-CZ" dirty="0" err="1"/>
                        <a:t>ŽoP</a:t>
                      </a:r>
                      <a:r>
                        <a:rPr lang="cs-CZ" dirty="0"/>
                        <a:t> na RO SZIF je delší než 12 měsíců.</a:t>
                      </a:r>
                    </a:p>
                  </a:txBody>
                  <a:tcPr/>
                </a:tc>
                <a:tc hMerge="1">
                  <a:txBody>
                    <a:bodyPr/>
                    <a:lstStyle/>
                    <a:p>
                      <a:endParaRPr lang="cs-CZ" dirty="0"/>
                    </a:p>
                  </a:txBody>
                  <a:tcPr/>
                </a:tc>
                <a:extLst>
                  <a:ext uri="{0D108BD9-81ED-4DB2-BD59-A6C34878D82A}">
                    <a16:rowId xmlns="" xmlns:a16="http://schemas.microsoft.com/office/drawing/2014/main" val="10004"/>
                  </a:ext>
                </a:extLst>
              </a:tr>
            </a:tbl>
          </a:graphicData>
        </a:graphic>
      </p:graphicFrame>
      <p:sp>
        <p:nvSpPr>
          <p:cNvPr id="13" name="TextovéPole 12"/>
          <p:cNvSpPr txBox="1"/>
          <p:nvPr/>
        </p:nvSpPr>
        <p:spPr>
          <a:xfrm>
            <a:off x="838200" y="4793673"/>
            <a:ext cx="5410200" cy="369332"/>
          </a:xfrm>
          <a:prstGeom prst="rect">
            <a:avLst/>
          </a:prstGeom>
          <a:noFill/>
        </p:spPr>
        <p:txBody>
          <a:bodyPr wrap="square" rtlCol="0">
            <a:spAutoFit/>
          </a:bodyPr>
          <a:lstStyle/>
          <a:p>
            <a:r>
              <a:rPr lang="cs-CZ" b="1" dirty="0"/>
              <a:t>Minimální počet bodů: 40</a:t>
            </a:r>
          </a:p>
        </p:txBody>
      </p:sp>
    </p:spTree>
    <p:extLst>
      <p:ext uri="{BB962C8B-B14F-4D97-AF65-F5344CB8AC3E}">
        <p14:creationId xmlns:p14="http://schemas.microsoft.com/office/powerpoint/2010/main" val="40899225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a:solidFill>
                  <a:schemeClr val="accent5">
                    <a:lumMod val="50000"/>
                  </a:schemeClr>
                </a:solidFill>
              </a:rPr>
              <a:t>Žadatel </a:t>
            </a:r>
            <a:r>
              <a:rPr lang="cs-CZ" sz="2800" b="1" dirty="0">
                <a:solidFill>
                  <a:schemeClr val="accent5">
                    <a:lumMod val="50000"/>
                  </a:schemeClr>
                </a:solidFill>
              </a:rPr>
              <a:t>(projektová příprava, podání žádosti, cenový marketing, VŘ…)</a:t>
            </a:r>
            <a:endParaRPr lang="en-GB" sz="2800" dirty="0"/>
          </a:p>
        </p:txBody>
      </p:sp>
      <p:sp>
        <p:nvSpPr>
          <p:cNvPr id="3" name="Zástupný symbol pro obsah 2"/>
          <p:cNvSpPr>
            <a:spLocks noGrp="1"/>
          </p:cNvSpPr>
          <p:nvPr>
            <p:ph idx="1"/>
          </p:nvPr>
        </p:nvSpPr>
        <p:spPr>
          <a:xfrm>
            <a:off x="838200" y="1544320"/>
            <a:ext cx="10515600" cy="4632643"/>
          </a:xfrm>
        </p:spPr>
        <p:txBody>
          <a:bodyPr/>
          <a:lstStyle/>
          <a:p>
            <a:pPr algn="just"/>
            <a:r>
              <a:rPr lang="cs-CZ" sz="2000" b="1" dirty="0"/>
              <a:t>Základní komunikační nástroj </a:t>
            </a:r>
            <a:r>
              <a:rPr lang="cs-CZ" sz="2000" dirty="0"/>
              <a:t>– Portál farmáře (</a:t>
            </a:r>
            <a:r>
              <a:rPr lang="cs-CZ" sz="2000" dirty="0" err="1"/>
              <a:t>ŽoD</a:t>
            </a:r>
            <a:r>
              <a:rPr lang="cs-CZ" sz="2000" dirty="0"/>
              <a:t>, </a:t>
            </a:r>
            <a:r>
              <a:rPr lang="cs-CZ" sz="2000" dirty="0" err="1"/>
              <a:t>ŽoP</a:t>
            </a:r>
            <a:r>
              <a:rPr lang="cs-CZ" sz="2000" dirty="0"/>
              <a:t>, informace o administraci žádosti). Nutno sledovat – pokud se žadatel nepřihlásí do svého účtu ve lhůtě 10 dnů ode dne, kdy byl dokument na PF zveřejněn, považuje se dokument posledním dnem této lhůty za doručený. Lze nastavit zasílání nastavení informačních e-mailových zpráv.</a:t>
            </a:r>
          </a:p>
          <a:p>
            <a:pPr algn="just"/>
            <a:endParaRPr lang="en-GB" dirty="0"/>
          </a:p>
        </p:txBody>
      </p:sp>
      <p:pic>
        <p:nvPicPr>
          <p:cNvPr id="11" name="Obrázek 10"/>
          <p:cNvPicPr>
            <a:picLocks noChangeAspect="1"/>
          </p:cNvPicPr>
          <p:nvPr/>
        </p:nvPicPr>
        <p:blipFill rotWithShape="1">
          <a:blip r:embed="rId3"/>
          <a:srcRect l="357" t="10444" r="59417" b="36911"/>
          <a:stretch/>
        </p:blipFill>
        <p:spPr>
          <a:xfrm>
            <a:off x="3590918" y="2804160"/>
            <a:ext cx="8460512" cy="3114198"/>
          </a:xfrm>
          <a:prstGeom prst="rect">
            <a:avLst/>
          </a:prstGeom>
          <a:ln>
            <a:solidFill>
              <a:schemeClr val="tx1"/>
            </a:solidFill>
          </a:ln>
        </p:spPr>
      </p:pic>
      <p:pic>
        <p:nvPicPr>
          <p:cNvPr id="13" name="Obrázek 12"/>
          <p:cNvPicPr>
            <a:picLocks noChangeAspect="1"/>
          </p:cNvPicPr>
          <p:nvPr/>
        </p:nvPicPr>
        <p:blipFill rotWithShape="1">
          <a:blip r:embed="rId4"/>
          <a:srcRect l="5417" t="9952" r="77333" b="36815"/>
          <a:stretch/>
        </p:blipFill>
        <p:spPr>
          <a:xfrm>
            <a:off x="140570" y="2804160"/>
            <a:ext cx="3301036" cy="2865120"/>
          </a:xfrm>
          <a:prstGeom prst="rect">
            <a:avLst/>
          </a:prstGeom>
          <a:ln>
            <a:solidFill>
              <a:schemeClr val="tx1"/>
            </a:solidFill>
          </a:ln>
        </p:spPr>
      </p:pic>
      <p:sp>
        <p:nvSpPr>
          <p:cNvPr id="14" name="Obdélník 13"/>
          <p:cNvSpPr/>
          <p:nvPr/>
        </p:nvSpPr>
        <p:spPr>
          <a:xfrm>
            <a:off x="179300" y="5267086"/>
            <a:ext cx="1700300" cy="23931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17" name="Přímá spojnice se šipkou 16"/>
          <p:cNvCxnSpPr/>
          <p:nvPr/>
        </p:nvCxnSpPr>
        <p:spPr>
          <a:xfrm flipV="1">
            <a:off x="1981200" y="4236720"/>
            <a:ext cx="1686560" cy="97937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84644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a:solidFill>
                  <a:schemeClr val="accent5">
                    <a:lumMod val="50000"/>
                  </a:schemeClr>
                </a:solidFill>
              </a:rPr>
              <a:t>Žadatel</a:t>
            </a:r>
            <a:endParaRPr lang="en-GB" sz="2800" dirty="0"/>
          </a:p>
        </p:txBody>
      </p:sp>
      <p:sp>
        <p:nvSpPr>
          <p:cNvPr id="3" name="Zástupný symbol pro obsah 2"/>
          <p:cNvSpPr>
            <a:spLocks noGrp="1"/>
          </p:cNvSpPr>
          <p:nvPr>
            <p:ph idx="1"/>
          </p:nvPr>
        </p:nvSpPr>
        <p:spPr>
          <a:xfrm>
            <a:off x="838200" y="1791586"/>
            <a:ext cx="10515600" cy="4385377"/>
          </a:xfrm>
        </p:spPr>
        <p:txBody>
          <a:bodyPr/>
          <a:lstStyle/>
          <a:p>
            <a:pPr algn="just"/>
            <a:r>
              <a:rPr lang="cs-CZ" dirty="0"/>
              <a:t>žádost o dotaci musí být vygenerována z účtu žadatele na Portálu farmáře (po vyplnění odeslána na MAS v termínu stanoveném výzvou MAS a to včetně příloh).</a:t>
            </a:r>
          </a:p>
          <a:p>
            <a:pPr algn="just"/>
            <a:r>
              <a:rPr lang="cs-CZ" dirty="0"/>
              <a:t>žádost o dotaci je možné nejprve bezplatně konzultovat na MAS. </a:t>
            </a:r>
          </a:p>
          <a:p>
            <a:pPr algn="just"/>
            <a:r>
              <a:rPr lang="cs-CZ" dirty="0"/>
              <a:t>za datum podání Žádosti o dotaci na MAS se považuje datum podání Žádosti o dotaci přes Portál farmáře.</a:t>
            </a:r>
          </a:p>
          <a:p>
            <a:pPr algn="just"/>
            <a:endParaRPr lang="en-GB" dirty="0"/>
          </a:p>
        </p:txBody>
      </p:sp>
    </p:spTree>
    <p:extLst>
      <p:ext uri="{BB962C8B-B14F-4D97-AF65-F5344CB8AC3E}">
        <p14:creationId xmlns:p14="http://schemas.microsoft.com/office/powerpoint/2010/main" val="33810030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200" b="1" dirty="0">
                <a:solidFill>
                  <a:schemeClr val="accent5">
                    <a:lumMod val="50000"/>
                  </a:schemeClr>
                </a:solidFill>
              </a:rPr>
              <a:t>P</a:t>
            </a:r>
            <a:r>
              <a:rPr lang="pt-BR" sz="4200" b="1" dirty="0">
                <a:solidFill>
                  <a:schemeClr val="accent5">
                    <a:lumMod val="50000"/>
                  </a:schemeClr>
                </a:solidFill>
              </a:rPr>
              <a:t>ortál farmáře </a:t>
            </a:r>
            <a:r>
              <a:rPr lang="pt-BR" sz="4200" dirty="0">
                <a:solidFill>
                  <a:schemeClr val="accent5">
                    <a:lumMod val="50000"/>
                  </a:schemeClr>
                </a:solidFill>
              </a:rPr>
              <a:t>(postup podání žádosti na MAS) </a:t>
            </a:r>
            <a:endParaRPr lang="en-GB" sz="4200" dirty="0">
              <a:solidFill>
                <a:schemeClr val="accent5">
                  <a:lumMod val="50000"/>
                </a:schemeClr>
              </a:solidFill>
            </a:endParaRPr>
          </a:p>
        </p:txBody>
      </p:sp>
      <p:sp>
        <p:nvSpPr>
          <p:cNvPr id="3" name="Zástupný symbol pro obsah 2"/>
          <p:cNvSpPr>
            <a:spLocks noGrp="1"/>
          </p:cNvSpPr>
          <p:nvPr>
            <p:ph idx="1"/>
          </p:nvPr>
        </p:nvSpPr>
        <p:spPr/>
        <p:txBody>
          <a:bodyPr/>
          <a:lstStyle/>
          <a:p>
            <a:r>
              <a:rPr lang="cs-CZ" dirty="0"/>
              <a:t>zřízení přístupu do PF – vlastní DS*, </a:t>
            </a:r>
          </a:p>
          <a:p>
            <a:pPr marL="0" indent="0">
              <a:buNone/>
            </a:pPr>
            <a:r>
              <a:rPr lang="cs-CZ" dirty="0"/>
              <a:t>   osobní podání na pracovišti SZIF</a:t>
            </a:r>
          </a:p>
          <a:p>
            <a:r>
              <a:rPr lang="cs-CZ" dirty="0"/>
              <a:t>Web </a:t>
            </a:r>
            <a:r>
              <a:rPr lang="cs-CZ" dirty="0">
                <a:hlinkClick r:id="rId3"/>
              </a:rPr>
              <a:t>MAS Střední Haná </a:t>
            </a:r>
            <a:r>
              <a:rPr lang="cs-CZ" dirty="0"/>
              <a:t>– </a:t>
            </a:r>
          </a:p>
          <a:p>
            <a:pPr marL="0" indent="0">
              <a:buNone/>
            </a:pPr>
            <a:r>
              <a:rPr lang="cs-CZ" dirty="0"/>
              <a:t>   soubor ŽÁDOST O </a:t>
            </a:r>
            <a:r>
              <a:rPr lang="cs-CZ" dirty="0" err="1"/>
              <a:t>DOTACI_postup</a:t>
            </a:r>
            <a:r>
              <a:rPr lang="cs-CZ" dirty="0"/>
              <a:t> </a:t>
            </a:r>
          </a:p>
          <a:p>
            <a:pPr marL="0" indent="0">
              <a:buNone/>
            </a:pPr>
            <a:r>
              <a:rPr lang="cs-CZ" dirty="0"/>
              <a:t>   pro vygenerování formuláře.</a:t>
            </a:r>
          </a:p>
          <a:p>
            <a:pPr marL="0" indent="0">
              <a:buNone/>
            </a:pPr>
            <a:endParaRPr lang="cs-CZ" dirty="0"/>
          </a:p>
          <a:p>
            <a:pPr marL="0" indent="0">
              <a:buNone/>
            </a:pPr>
            <a:endParaRPr lang="cs-CZ" dirty="0"/>
          </a:p>
          <a:p>
            <a:pPr marL="0" indent="0">
              <a:buNone/>
            </a:pPr>
            <a:endParaRPr lang="cs-CZ" dirty="0"/>
          </a:p>
          <a:p>
            <a:endParaRPr lang="en-GB" dirty="0"/>
          </a:p>
        </p:txBody>
      </p:sp>
      <p:pic>
        <p:nvPicPr>
          <p:cNvPr id="11" name="Obrázek 10"/>
          <p:cNvPicPr>
            <a:picLocks noChangeAspect="1"/>
          </p:cNvPicPr>
          <p:nvPr/>
        </p:nvPicPr>
        <p:blipFill rotWithShape="1">
          <a:blip r:embed="rId4"/>
          <a:srcRect l="22221" t="14691" r="51667" b="22099"/>
          <a:stretch/>
        </p:blipFill>
        <p:spPr>
          <a:xfrm>
            <a:off x="6350000" y="1987348"/>
            <a:ext cx="5661522" cy="3854652"/>
          </a:xfrm>
          <a:prstGeom prst="rect">
            <a:avLst/>
          </a:prstGeom>
          <a:ln>
            <a:solidFill>
              <a:schemeClr val="tx1"/>
            </a:solidFill>
          </a:ln>
        </p:spPr>
      </p:pic>
    </p:spTree>
    <p:extLst>
      <p:ext uri="{BB962C8B-B14F-4D97-AF65-F5344CB8AC3E}">
        <p14:creationId xmlns:p14="http://schemas.microsoft.com/office/powerpoint/2010/main" val="23788767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541867" y="47624"/>
            <a:ext cx="10642600" cy="1325563"/>
          </a:xfrm>
        </p:spPr>
        <p:txBody>
          <a:bodyPr/>
          <a:lstStyle/>
          <a:p>
            <a:r>
              <a:rPr lang="cs-CZ" b="1" dirty="0">
                <a:solidFill>
                  <a:schemeClr val="accent5">
                    <a:lumMod val="50000"/>
                  </a:schemeClr>
                </a:solidFill>
              </a:rPr>
              <a:t>P</a:t>
            </a:r>
            <a:r>
              <a:rPr lang="pt-BR" b="1" dirty="0">
                <a:solidFill>
                  <a:schemeClr val="accent5">
                    <a:lumMod val="50000"/>
                  </a:schemeClr>
                </a:solidFill>
              </a:rPr>
              <a:t>ortál farmáře </a:t>
            </a:r>
            <a:r>
              <a:rPr lang="pt-BR" dirty="0">
                <a:solidFill>
                  <a:schemeClr val="accent5">
                    <a:lumMod val="50000"/>
                  </a:schemeClr>
                </a:solidFill>
              </a:rPr>
              <a:t>(postup podání žádosti na MAS) </a:t>
            </a:r>
            <a:endParaRPr lang="en-GB" dirty="0"/>
          </a:p>
        </p:txBody>
      </p:sp>
      <p:sp>
        <p:nvSpPr>
          <p:cNvPr id="3" name="Zástupný symbol pro obsah 2"/>
          <p:cNvSpPr>
            <a:spLocks noGrp="1"/>
          </p:cNvSpPr>
          <p:nvPr>
            <p:ph idx="1"/>
          </p:nvPr>
        </p:nvSpPr>
        <p:spPr>
          <a:xfrm>
            <a:off x="541867" y="1825625"/>
            <a:ext cx="10811933" cy="4351338"/>
          </a:xfrm>
        </p:spPr>
        <p:txBody>
          <a:bodyPr/>
          <a:lstStyle/>
          <a:p>
            <a:r>
              <a:rPr lang="en-GB" dirty="0">
                <a:hlinkClick r:id="rId2"/>
              </a:rPr>
              <a:t>https://www.szif.cz/cs</a:t>
            </a:r>
            <a:endParaRPr lang="cs-CZ" dirty="0"/>
          </a:p>
          <a:p>
            <a:pPr marL="0" indent="0">
              <a:buNone/>
            </a:pPr>
            <a:endParaRPr lang="en-GB" dirty="0"/>
          </a:p>
        </p:txBody>
      </p:sp>
      <p:pic>
        <p:nvPicPr>
          <p:cNvPr id="11" name="Obrázek 10"/>
          <p:cNvPicPr>
            <a:picLocks noChangeAspect="1"/>
          </p:cNvPicPr>
          <p:nvPr/>
        </p:nvPicPr>
        <p:blipFill rotWithShape="1">
          <a:blip r:embed="rId3"/>
          <a:srcRect l="9167" t="11234" r="59583" b="20123"/>
          <a:stretch/>
        </p:blipFill>
        <p:spPr>
          <a:xfrm>
            <a:off x="4343169" y="1144588"/>
            <a:ext cx="7620000" cy="4707470"/>
          </a:xfrm>
          <a:prstGeom prst="rect">
            <a:avLst/>
          </a:prstGeom>
          <a:ln>
            <a:solidFill>
              <a:schemeClr val="tx1"/>
            </a:solidFill>
          </a:ln>
        </p:spPr>
      </p:pic>
      <p:sp>
        <p:nvSpPr>
          <p:cNvPr id="12" name="Obdélník 11"/>
          <p:cNvSpPr/>
          <p:nvPr/>
        </p:nvSpPr>
        <p:spPr>
          <a:xfrm>
            <a:off x="10515600" y="1524000"/>
            <a:ext cx="1447569" cy="64346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Šipka doprava 12"/>
          <p:cNvSpPr/>
          <p:nvPr/>
        </p:nvSpPr>
        <p:spPr>
          <a:xfrm rot="18525828">
            <a:off x="8892900" y="2755542"/>
            <a:ext cx="1884940" cy="779463"/>
          </a:xfrm>
          <a:prstGeom prst="rightArrow">
            <a:avLst/>
          </a:prstGeom>
          <a:solidFill>
            <a:srgbClr val="FF0000"/>
          </a:solid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4318997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558800" y="365125"/>
            <a:ext cx="10795000" cy="1325563"/>
          </a:xfrm>
        </p:spPr>
        <p:txBody>
          <a:bodyPr/>
          <a:lstStyle/>
          <a:p>
            <a:r>
              <a:rPr lang="cs-CZ" b="1" dirty="0">
                <a:solidFill>
                  <a:schemeClr val="accent5">
                    <a:lumMod val="50000"/>
                  </a:schemeClr>
                </a:solidFill>
              </a:rPr>
              <a:t>P</a:t>
            </a:r>
            <a:r>
              <a:rPr lang="pt-BR" b="1" dirty="0">
                <a:solidFill>
                  <a:schemeClr val="accent5">
                    <a:lumMod val="50000"/>
                  </a:schemeClr>
                </a:solidFill>
              </a:rPr>
              <a:t>ortál farmáře </a:t>
            </a:r>
            <a:r>
              <a:rPr lang="pt-BR" dirty="0">
                <a:solidFill>
                  <a:schemeClr val="accent5">
                    <a:lumMod val="50000"/>
                  </a:schemeClr>
                </a:solidFill>
              </a:rPr>
              <a:t>(postup podání žádosti na MAS)</a:t>
            </a:r>
            <a:endParaRPr lang="en-GB" dirty="0"/>
          </a:p>
        </p:txBody>
      </p:sp>
      <p:pic>
        <p:nvPicPr>
          <p:cNvPr id="11" name="Zástupný symbol pro obsah 10"/>
          <p:cNvPicPr>
            <a:picLocks noGrp="1" noChangeAspect="1"/>
          </p:cNvPicPr>
          <p:nvPr>
            <p:ph idx="1"/>
          </p:nvPr>
        </p:nvPicPr>
        <p:blipFill rotWithShape="1">
          <a:blip r:embed="rId2"/>
          <a:srcRect l="17633" t="31997" r="67713" b="25249"/>
          <a:stretch/>
        </p:blipFill>
        <p:spPr>
          <a:xfrm>
            <a:off x="558800" y="2265382"/>
            <a:ext cx="4443613" cy="3646325"/>
          </a:xfrm>
          <a:prstGeom prst="rect">
            <a:avLst/>
          </a:prstGeom>
          <a:ln w="3175">
            <a:solidFill>
              <a:schemeClr val="tx1"/>
            </a:solidFill>
          </a:ln>
        </p:spPr>
      </p:pic>
      <p:sp>
        <p:nvSpPr>
          <p:cNvPr id="12" name="TextovéPole 11"/>
          <p:cNvSpPr txBox="1"/>
          <p:nvPr/>
        </p:nvSpPr>
        <p:spPr>
          <a:xfrm>
            <a:off x="558800" y="1514587"/>
            <a:ext cx="3508704" cy="553998"/>
          </a:xfrm>
          <a:prstGeom prst="rect">
            <a:avLst/>
          </a:prstGeom>
          <a:noFill/>
        </p:spPr>
        <p:txBody>
          <a:bodyPr wrap="square" rtlCol="0">
            <a:spAutoFit/>
          </a:bodyPr>
          <a:lstStyle/>
          <a:p>
            <a:pPr marL="285750" indent="-285750">
              <a:buFont typeface="Arial" panose="020B0604020202020204" pitchFamily="34" charset="0"/>
              <a:buChar char="•"/>
            </a:pPr>
            <a:r>
              <a:rPr lang="cs-CZ" sz="3000" dirty="0"/>
              <a:t>Přihlášení</a:t>
            </a:r>
          </a:p>
        </p:txBody>
      </p:sp>
      <p:pic>
        <p:nvPicPr>
          <p:cNvPr id="13" name="Obrázek 12"/>
          <p:cNvPicPr>
            <a:picLocks noChangeAspect="1"/>
          </p:cNvPicPr>
          <p:nvPr/>
        </p:nvPicPr>
        <p:blipFill rotWithShape="1">
          <a:blip r:embed="rId3"/>
          <a:srcRect l="38737" t="9259" r="51659" b="63569"/>
          <a:stretch/>
        </p:blipFill>
        <p:spPr>
          <a:xfrm>
            <a:off x="6901408" y="2265382"/>
            <a:ext cx="4582417" cy="3646325"/>
          </a:xfrm>
          <a:prstGeom prst="rect">
            <a:avLst/>
          </a:prstGeom>
          <a:ln>
            <a:solidFill>
              <a:schemeClr val="tx1"/>
            </a:solidFill>
          </a:ln>
        </p:spPr>
      </p:pic>
      <p:sp>
        <p:nvSpPr>
          <p:cNvPr id="14" name="Šipka doprava 13"/>
          <p:cNvSpPr/>
          <p:nvPr/>
        </p:nvSpPr>
        <p:spPr>
          <a:xfrm>
            <a:off x="5384800" y="3793067"/>
            <a:ext cx="1253067" cy="372533"/>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5" name="Obdélník 14"/>
          <p:cNvSpPr/>
          <p:nvPr/>
        </p:nvSpPr>
        <p:spPr>
          <a:xfrm>
            <a:off x="8019703" y="2428611"/>
            <a:ext cx="1473200" cy="626533"/>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16062894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235123" y="126422"/>
            <a:ext cx="10642600" cy="1088184"/>
          </a:xfrm>
        </p:spPr>
        <p:txBody>
          <a:bodyPr/>
          <a:lstStyle/>
          <a:p>
            <a:r>
              <a:rPr lang="cs-CZ" b="1" dirty="0">
                <a:solidFill>
                  <a:schemeClr val="accent5">
                    <a:lumMod val="50000"/>
                  </a:schemeClr>
                </a:solidFill>
              </a:rPr>
              <a:t>P</a:t>
            </a:r>
            <a:r>
              <a:rPr lang="pt-BR" b="1" dirty="0">
                <a:solidFill>
                  <a:schemeClr val="accent5">
                    <a:lumMod val="50000"/>
                  </a:schemeClr>
                </a:solidFill>
              </a:rPr>
              <a:t>ortál farmáře </a:t>
            </a:r>
            <a:r>
              <a:rPr lang="pt-BR" dirty="0">
                <a:solidFill>
                  <a:schemeClr val="accent5">
                    <a:lumMod val="50000"/>
                  </a:schemeClr>
                </a:solidFill>
              </a:rPr>
              <a:t>(postup podání žádosti na MAS)</a:t>
            </a:r>
            <a:endParaRPr lang="en-GB" dirty="0"/>
          </a:p>
        </p:txBody>
      </p:sp>
      <p:pic>
        <p:nvPicPr>
          <p:cNvPr id="11" name="Zástupný symbol pro obsah 10"/>
          <p:cNvPicPr>
            <a:picLocks noGrp="1" noChangeAspect="1"/>
          </p:cNvPicPr>
          <p:nvPr>
            <p:ph idx="1"/>
          </p:nvPr>
        </p:nvPicPr>
        <p:blipFill rotWithShape="1">
          <a:blip r:embed="rId2"/>
          <a:srcRect l="-159" t="28900" r="50835" b="25789"/>
          <a:stretch/>
        </p:blipFill>
        <p:spPr>
          <a:xfrm>
            <a:off x="235123" y="994785"/>
            <a:ext cx="11584344" cy="2993016"/>
          </a:xfrm>
          <a:prstGeom prst="rect">
            <a:avLst/>
          </a:prstGeom>
          <a:ln>
            <a:solidFill>
              <a:schemeClr val="tx1"/>
            </a:solidFill>
          </a:ln>
        </p:spPr>
      </p:pic>
      <p:sp>
        <p:nvSpPr>
          <p:cNvPr id="14" name="Obdélník 13"/>
          <p:cNvSpPr/>
          <p:nvPr/>
        </p:nvSpPr>
        <p:spPr>
          <a:xfrm>
            <a:off x="6197600" y="1433102"/>
            <a:ext cx="2658533" cy="954498"/>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17" name="Obrázek 16"/>
          <p:cNvPicPr>
            <a:picLocks noChangeAspect="1"/>
          </p:cNvPicPr>
          <p:nvPr/>
        </p:nvPicPr>
        <p:blipFill rotWithShape="1">
          <a:blip r:embed="rId3"/>
          <a:srcRect l="10417" t="62222" r="50313" b="21111"/>
          <a:stretch/>
        </p:blipFill>
        <p:spPr>
          <a:xfrm>
            <a:off x="235122" y="4673208"/>
            <a:ext cx="11943061" cy="1425564"/>
          </a:xfrm>
          <a:prstGeom prst="rect">
            <a:avLst/>
          </a:prstGeom>
          <a:ln>
            <a:solidFill>
              <a:schemeClr val="tx1"/>
            </a:solidFill>
          </a:ln>
        </p:spPr>
      </p:pic>
      <p:sp>
        <p:nvSpPr>
          <p:cNvPr id="20" name="Šipka dolů 19"/>
          <p:cNvSpPr/>
          <p:nvPr/>
        </p:nvSpPr>
        <p:spPr>
          <a:xfrm>
            <a:off x="850900" y="4102100"/>
            <a:ext cx="508000" cy="457200"/>
          </a:xfrm>
          <a:prstGeom prst="downArrow">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6747371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47700" y="250825"/>
            <a:ext cx="10706100" cy="1325563"/>
          </a:xfrm>
        </p:spPr>
        <p:txBody>
          <a:bodyPr/>
          <a:lstStyle/>
          <a:p>
            <a:r>
              <a:rPr lang="cs-CZ" b="1" dirty="0">
                <a:solidFill>
                  <a:schemeClr val="accent5">
                    <a:lumMod val="50000"/>
                  </a:schemeClr>
                </a:solidFill>
              </a:rPr>
              <a:t>P</a:t>
            </a:r>
            <a:r>
              <a:rPr lang="pt-BR" b="1" dirty="0">
                <a:solidFill>
                  <a:schemeClr val="accent5">
                    <a:lumMod val="50000"/>
                  </a:schemeClr>
                </a:solidFill>
              </a:rPr>
              <a:t>ortál farmáře </a:t>
            </a:r>
            <a:r>
              <a:rPr lang="pt-BR" dirty="0">
                <a:solidFill>
                  <a:schemeClr val="accent5">
                    <a:lumMod val="50000"/>
                  </a:schemeClr>
                </a:solidFill>
              </a:rPr>
              <a:t>(postup podání žádosti na MAS)</a:t>
            </a:r>
            <a:endParaRPr lang="en-GB" dirty="0"/>
          </a:p>
        </p:txBody>
      </p:sp>
      <p:pic>
        <p:nvPicPr>
          <p:cNvPr id="11" name="Zástupný symbol pro obsah 10"/>
          <p:cNvPicPr>
            <a:picLocks noGrp="1" noChangeAspect="1"/>
          </p:cNvPicPr>
          <p:nvPr>
            <p:ph idx="1"/>
          </p:nvPr>
        </p:nvPicPr>
        <p:blipFill rotWithShape="1">
          <a:blip r:embed="rId2"/>
          <a:srcRect l="-119" t="28463" r="51364" b="26407"/>
          <a:stretch/>
        </p:blipFill>
        <p:spPr>
          <a:xfrm>
            <a:off x="292100" y="2727346"/>
            <a:ext cx="11671069" cy="3038453"/>
          </a:xfrm>
          <a:prstGeom prst="rect">
            <a:avLst/>
          </a:prstGeom>
          <a:ln>
            <a:solidFill>
              <a:schemeClr val="tx1"/>
            </a:solidFill>
          </a:ln>
        </p:spPr>
      </p:pic>
      <p:sp>
        <p:nvSpPr>
          <p:cNvPr id="12" name="TextovéPole 11"/>
          <p:cNvSpPr txBox="1"/>
          <p:nvPr/>
        </p:nvSpPr>
        <p:spPr>
          <a:xfrm>
            <a:off x="419100" y="1576388"/>
            <a:ext cx="4140200" cy="923330"/>
          </a:xfrm>
          <a:prstGeom prst="rect">
            <a:avLst/>
          </a:prstGeom>
          <a:noFill/>
        </p:spPr>
        <p:txBody>
          <a:bodyPr wrap="square" rtlCol="0">
            <a:spAutoFit/>
          </a:bodyPr>
          <a:lstStyle/>
          <a:p>
            <a:pPr marL="285750" indent="-285750">
              <a:buFontTx/>
              <a:buChar char="-"/>
            </a:pPr>
            <a:r>
              <a:rPr lang="cs-CZ" dirty="0"/>
              <a:t>Fiche 6 (předvolena)</a:t>
            </a:r>
          </a:p>
          <a:p>
            <a:pPr marL="285750" indent="-285750">
              <a:buFontTx/>
              <a:buChar char="-"/>
            </a:pPr>
            <a:r>
              <a:rPr lang="cs-CZ" dirty="0"/>
              <a:t>Název projektu</a:t>
            </a:r>
          </a:p>
          <a:p>
            <a:pPr marL="285750" indent="-285750">
              <a:buFontTx/>
              <a:buChar char="-"/>
            </a:pPr>
            <a:r>
              <a:rPr lang="cs-CZ" dirty="0"/>
              <a:t>Generovat žádost</a:t>
            </a:r>
          </a:p>
        </p:txBody>
      </p:sp>
      <p:sp>
        <p:nvSpPr>
          <p:cNvPr id="13" name="Obdélník 12"/>
          <p:cNvSpPr/>
          <p:nvPr/>
        </p:nvSpPr>
        <p:spPr>
          <a:xfrm>
            <a:off x="419100" y="3825281"/>
            <a:ext cx="2070100" cy="39111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4" name="Obdélník 13"/>
          <p:cNvSpPr/>
          <p:nvPr/>
        </p:nvSpPr>
        <p:spPr>
          <a:xfrm>
            <a:off x="9893168" y="5205258"/>
            <a:ext cx="2273069" cy="613516"/>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16" name="Přímá spojnice se šipkou 15"/>
          <p:cNvCxnSpPr/>
          <p:nvPr/>
        </p:nvCxnSpPr>
        <p:spPr>
          <a:xfrm>
            <a:off x="2692400" y="4246572"/>
            <a:ext cx="6946900" cy="121926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45818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11" name="Nadpis 10"/>
          <p:cNvSpPr>
            <a:spLocks noGrp="1"/>
          </p:cNvSpPr>
          <p:nvPr>
            <p:ph type="title"/>
          </p:nvPr>
        </p:nvSpPr>
        <p:spPr/>
        <p:txBody>
          <a:bodyPr/>
          <a:lstStyle/>
          <a:p>
            <a:endParaRPr lang="cs-CZ"/>
          </a:p>
        </p:txBody>
      </p:sp>
      <p:pic>
        <p:nvPicPr>
          <p:cNvPr id="13" name="Obrázek 12"/>
          <p:cNvPicPr>
            <a:picLocks noChangeAspect="1"/>
          </p:cNvPicPr>
          <p:nvPr/>
        </p:nvPicPr>
        <p:blipFill rotWithShape="1">
          <a:blip r:embed="rId2"/>
          <a:srcRect l="6562" t="18149" r="57501" b="18148"/>
          <a:stretch/>
        </p:blipFill>
        <p:spPr>
          <a:xfrm>
            <a:off x="-2" y="-1"/>
            <a:ext cx="12178185" cy="6071443"/>
          </a:xfrm>
          <a:prstGeom prst="rect">
            <a:avLst/>
          </a:prstGeom>
          <a:ln>
            <a:solidFill>
              <a:schemeClr val="tx1"/>
            </a:solidFill>
          </a:ln>
        </p:spPr>
      </p:pic>
    </p:spTree>
    <p:extLst>
      <p:ext uri="{BB962C8B-B14F-4D97-AF65-F5344CB8AC3E}">
        <p14:creationId xmlns:p14="http://schemas.microsoft.com/office/powerpoint/2010/main" val="17346539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pic>
        <p:nvPicPr>
          <p:cNvPr id="11" name="Obrázek 10"/>
          <p:cNvPicPr>
            <a:picLocks noChangeAspect="1"/>
          </p:cNvPicPr>
          <p:nvPr/>
        </p:nvPicPr>
        <p:blipFill rotWithShape="1">
          <a:blip r:embed="rId2"/>
          <a:srcRect l="9548" t="16876" r="60422" b="10741"/>
          <a:stretch/>
        </p:blipFill>
        <p:spPr>
          <a:xfrm>
            <a:off x="1752599" y="38100"/>
            <a:ext cx="8864601" cy="6009507"/>
          </a:xfrm>
          <a:prstGeom prst="rect">
            <a:avLst/>
          </a:prstGeom>
          <a:ln>
            <a:solidFill>
              <a:schemeClr val="tx1"/>
            </a:solidFill>
          </a:ln>
        </p:spPr>
      </p:pic>
    </p:spTree>
    <p:extLst>
      <p:ext uri="{BB962C8B-B14F-4D97-AF65-F5344CB8AC3E}">
        <p14:creationId xmlns:p14="http://schemas.microsoft.com/office/powerpoint/2010/main" val="27407492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pic>
        <p:nvPicPr>
          <p:cNvPr id="11" name="Obrázek 10"/>
          <p:cNvPicPr>
            <a:picLocks noChangeAspect="1"/>
          </p:cNvPicPr>
          <p:nvPr/>
        </p:nvPicPr>
        <p:blipFill rotWithShape="1">
          <a:blip r:embed="rId2"/>
          <a:srcRect l="7084" t="15556" r="58124" b="8518"/>
          <a:stretch/>
        </p:blipFill>
        <p:spPr>
          <a:xfrm>
            <a:off x="1218641" y="60122"/>
            <a:ext cx="9740900" cy="5978696"/>
          </a:xfrm>
          <a:prstGeom prst="rect">
            <a:avLst/>
          </a:prstGeom>
          <a:ln>
            <a:solidFill>
              <a:schemeClr val="tx1"/>
            </a:solidFill>
          </a:ln>
        </p:spPr>
      </p:pic>
    </p:spTree>
    <p:extLst>
      <p:ext uri="{BB962C8B-B14F-4D97-AF65-F5344CB8AC3E}">
        <p14:creationId xmlns:p14="http://schemas.microsoft.com/office/powerpoint/2010/main" val="38672760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TextovéPole 1">
            <a:extLst>
              <a:ext uri="{FF2B5EF4-FFF2-40B4-BE49-F238E27FC236}">
                <a16:creationId xmlns="" xmlns:a16="http://schemas.microsoft.com/office/drawing/2014/main" id="{8B80AE40-A47A-4A50-BAB7-756CC0FBC00C}"/>
              </a:ext>
            </a:extLst>
          </p:cNvPr>
          <p:cNvSpPr txBox="1"/>
          <p:nvPr/>
        </p:nvSpPr>
        <p:spPr>
          <a:xfrm>
            <a:off x="839754" y="354563"/>
            <a:ext cx="10767527" cy="5909310"/>
          </a:xfrm>
          <a:prstGeom prst="rect">
            <a:avLst/>
          </a:prstGeom>
          <a:noFill/>
        </p:spPr>
        <p:txBody>
          <a:bodyPr wrap="square" rtlCol="0">
            <a:spAutoFit/>
          </a:bodyPr>
          <a:lstStyle/>
          <a:p>
            <a:pPr algn="just"/>
            <a:r>
              <a:rPr lang="cs-CZ" dirty="0">
                <a:solidFill>
                  <a:srgbClr val="002060"/>
                </a:solidFill>
              </a:rPr>
              <a:t>Seznam předkládaných příloh</a:t>
            </a:r>
          </a:p>
          <a:p>
            <a:pPr algn="just"/>
            <a:endParaRPr lang="cs-CZ" dirty="0"/>
          </a:p>
          <a:p>
            <a:pPr marL="342900" indent="-342900" algn="just">
              <a:buAutoNum type="arabicParenR"/>
            </a:pPr>
            <a:r>
              <a:rPr lang="cs-CZ" dirty="0"/>
              <a:t>V případě, že projekt/část projektu podléhá řízení stavebního úřadu, pak ke dni podání Žádosti o dotaci na MAS platný a nejpozději ke dni registrace na SZIF pravomocný (v případě veřejnoprávní smlouvy účinný) odpovídající </a:t>
            </a:r>
            <a:r>
              <a:rPr lang="cs-CZ" b="1" i="1" dirty="0"/>
              <a:t>správní akt stavebního úřadu </a:t>
            </a:r>
            <a:r>
              <a:rPr lang="cs-CZ" dirty="0"/>
              <a:t>(dle obecných podmínek Pravidel, kapitola 1. „Řízení stavebního úřadu“), na jehož základě lze projekt/část projektu realizovat – prostá kopie. </a:t>
            </a:r>
          </a:p>
          <a:p>
            <a:pPr marL="342900" indent="-342900" algn="just">
              <a:buAutoNum type="arabicParenR"/>
            </a:pPr>
            <a:r>
              <a:rPr lang="cs-CZ" dirty="0"/>
              <a:t>V případě, že projekt/část projektu podléhá řízení stavebního úřadu, pak stavebním úřadem </a:t>
            </a:r>
            <a:r>
              <a:rPr lang="cs-CZ" b="1" i="1" dirty="0"/>
              <a:t>ověřená projektová dokumentace </a:t>
            </a:r>
            <a:r>
              <a:rPr lang="cs-CZ" dirty="0"/>
              <a:t>předkládaná k řízení stavebního úřadu v souladu se zákonem č. 183/2006 Sb., o územním plánování a stavebním řádu (stavební zákon), ve znění pozdějších předpisů, a příslušnými prováděcími předpisy – prostá kopie (lze předložit v listinné podobě)</a:t>
            </a:r>
          </a:p>
          <a:p>
            <a:pPr marL="342900" indent="-342900" algn="just">
              <a:buAutoNum type="arabicParenR"/>
            </a:pPr>
            <a:r>
              <a:rPr lang="cs-CZ" dirty="0"/>
              <a:t> </a:t>
            </a:r>
            <a:r>
              <a:rPr lang="cs-CZ" b="1" i="1" dirty="0"/>
              <a:t>Půdorys</a:t>
            </a:r>
            <a:r>
              <a:rPr lang="cs-CZ" dirty="0"/>
              <a:t> stavby/půdorys dispozice technologie v odpovídajícím měřítku s vyznačením rozměrů stavby/technologie k projektu/části projektu, pokud není přílohou projektová dokumentace předkládaná k řízení stavebního úřadu v souladu se zákonem č. 183/2006 Sb. o územním plánování a stavebním řádu (stavební zákon), ve znění pozdějších předpisů, a příslušnými prováděcími předpisy – prostá kopie. </a:t>
            </a:r>
          </a:p>
          <a:p>
            <a:pPr marL="342900" indent="-342900" algn="just">
              <a:buAutoNum type="arabicParenR"/>
            </a:pPr>
            <a:r>
              <a:rPr lang="cs-CZ" b="1" i="1" dirty="0"/>
              <a:t>Katastrální mapa </a:t>
            </a:r>
            <a:r>
              <a:rPr lang="cs-CZ" dirty="0"/>
              <a:t>s vyznačením lokalizace předmětu projektu (netýká se mobilních strojů) v odpovídajícím měřítku, ze které budou patrná čísla pozemků, hranice pozemků, název katastrálního území a měřítko mapy (není-li součástí projektové dokumentace) – prostá kopie. </a:t>
            </a:r>
          </a:p>
          <a:p>
            <a:pPr algn="just"/>
            <a:r>
              <a:rPr lang="cs-CZ" dirty="0"/>
              <a:t>5) </a:t>
            </a:r>
            <a:r>
              <a:rPr lang="cs-CZ" b="1" i="1" dirty="0"/>
              <a:t>Fotodokumentace</a:t>
            </a:r>
            <a:r>
              <a:rPr lang="cs-CZ" dirty="0"/>
              <a:t> aktuálního stavu místa realizace projektu (nedokládá se u vzdělávání a v případě pořízení mobilních strojů). </a:t>
            </a:r>
          </a:p>
          <a:p>
            <a:pPr algn="just"/>
            <a:r>
              <a:rPr lang="cs-CZ" dirty="0"/>
              <a:t>6) </a:t>
            </a:r>
            <a:r>
              <a:rPr lang="cs-CZ" b="1" i="1" dirty="0"/>
              <a:t>Přílohy stanovené MAS</a:t>
            </a:r>
            <a:r>
              <a:rPr lang="cs-CZ" dirty="0"/>
              <a:t>.</a:t>
            </a:r>
          </a:p>
          <a:p>
            <a:pPr marL="342900" indent="-342900" algn="just">
              <a:buAutoNum type="arabicParenR"/>
            </a:pPr>
            <a:endParaRPr lang="cs-CZ" dirty="0"/>
          </a:p>
        </p:txBody>
      </p:sp>
    </p:spTree>
    <p:extLst>
      <p:ext uri="{BB962C8B-B14F-4D97-AF65-F5344CB8AC3E}">
        <p14:creationId xmlns:p14="http://schemas.microsoft.com/office/powerpoint/2010/main" val="9279714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solidFill>
                  <a:srgbClr val="002060"/>
                </a:solidFill>
              </a:rPr>
              <a:t>MAS</a:t>
            </a:r>
            <a:endParaRPr lang="en-GB" b="1" dirty="0">
              <a:solidFill>
                <a:srgbClr val="002060"/>
              </a:solidFill>
            </a:endParaRPr>
          </a:p>
        </p:txBody>
      </p:sp>
      <p:sp>
        <p:nvSpPr>
          <p:cNvPr id="3" name="Zástupný symbol pro obsah 2"/>
          <p:cNvSpPr>
            <a:spLocks noGrp="1"/>
          </p:cNvSpPr>
          <p:nvPr>
            <p:ph idx="1"/>
          </p:nvPr>
        </p:nvSpPr>
        <p:spPr>
          <a:xfrm>
            <a:off x="838200" y="1417320"/>
            <a:ext cx="10515600" cy="4759643"/>
          </a:xfrm>
        </p:spPr>
        <p:txBody>
          <a:bodyPr>
            <a:normAutofit/>
          </a:bodyPr>
          <a:lstStyle/>
          <a:p>
            <a:pPr algn="just"/>
            <a:r>
              <a:rPr lang="cs-CZ" dirty="0"/>
              <a:t>Podané Žádosti o dotaci včetně příloh prochází administrativní kontrolou MAS (tj. kontrolou obsahové správnosti), kontrolou přijatelnosti a kontrolou dalších podmínek vztahujících se pro daný projekt (oprava nedostatků možná max. 2×).</a:t>
            </a:r>
          </a:p>
          <a:p>
            <a:pPr algn="just"/>
            <a:r>
              <a:rPr lang="cs-CZ" b="1" i="1" dirty="0"/>
              <a:t>Hodnocení</a:t>
            </a:r>
            <a:r>
              <a:rPr lang="cs-CZ" dirty="0"/>
              <a:t>:</a:t>
            </a:r>
          </a:p>
          <a:p>
            <a:pPr algn="just">
              <a:buFontTx/>
              <a:buChar char="-"/>
            </a:pPr>
            <a:r>
              <a:rPr lang="cs-CZ" dirty="0"/>
              <a:t>Výběrová komise – provádí hodnocení dle preferenčních kritérií</a:t>
            </a:r>
          </a:p>
          <a:p>
            <a:pPr algn="just">
              <a:buFontTx/>
              <a:buChar char="-"/>
            </a:pPr>
            <a:r>
              <a:rPr lang="cs-CZ" dirty="0"/>
              <a:t>Správní rada MAS – provádí výběr projektů dle bodového hodnocení</a:t>
            </a:r>
          </a:p>
          <a:p>
            <a:pPr algn="just"/>
            <a:r>
              <a:rPr lang="cs-CZ" dirty="0"/>
              <a:t>MAS informuje žadatele o výši přidělených bodů společně se sdělením, zda je jeho Žádost o dotaci vybrána či nevybrána, a to do 5 pracovních dnů od schválení výběru projektů MAS.</a:t>
            </a:r>
          </a:p>
          <a:p>
            <a:pPr algn="just"/>
            <a:endParaRPr lang="cs-CZ" dirty="0"/>
          </a:p>
        </p:txBody>
      </p:sp>
    </p:spTree>
    <p:extLst>
      <p:ext uri="{BB962C8B-B14F-4D97-AF65-F5344CB8AC3E}">
        <p14:creationId xmlns:p14="http://schemas.microsoft.com/office/powerpoint/2010/main" val="34721113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solidFill>
                  <a:srgbClr val="002060"/>
                </a:solidFill>
              </a:rPr>
              <a:t>SZIF</a:t>
            </a:r>
            <a:endParaRPr lang="en-GB" b="1" dirty="0">
              <a:solidFill>
                <a:srgbClr val="002060"/>
              </a:solidFill>
            </a:endParaRPr>
          </a:p>
        </p:txBody>
      </p:sp>
      <p:sp>
        <p:nvSpPr>
          <p:cNvPr id="3" name="Zástupný symbol pro obsah 2"/>
          <p:cNvSpPr>
            <a:spLocks noGrp="1"/>
          </p:cNvSpPr>
          <p:nvPr>
            <p:ph idx="1"/>
          </p:nvPr>
        </p:nvSpPr>
        <p:spPr/>
        <p:txBody>
          <a:bodyPr>
            <a:normAutofit/>
          </a:bodyPr>
          <a:lstStyle/>
          <a:p>
            <a:pPr algn="just"/>
            <a:r>
              <a:rPr lang="cs-CZ" dirty="0"/>
              <a:t>Po výběru projektů MAS vybrané Žádosti o dotaci elektronicky podepíše a společně s finální verzí povinných, příp. nepovinných příloh předá žadateli přes Portál farmáře minimálně 3 pracovní dny před finálním termínem registrace na RO SZIF stanoveného ve výzvě MAS.</a:t>
            </a:r>
          </a:p>
          <a:p>
            <a:pPr algn="just"/>
            <a:r>
              <a:rPr lang="cs-CZ" dirty="0"/>
              <a:t>žadatel Žádost o dotaci včetně příloh zkontroluje a podá přes svůj účet na Portálu farmáře na příslušný RO SZIF nejpozději do finálního termínu registrace na RO SZIF stanoveného ve výzvě MAS k závěrečnému ověření jejich způsobilosti před schválením.</a:t>
            </a:r>
          </a:p>
          <a:p>
            <a:pPr algn="just"/>
            <a:r>
              <a:rPr lang="cs-CZ" dirty="0"/>
              <a:t>Termín registrace projektů: 15.10.2020</a:t>
            </a:r>
          </a:p>
        </p:txBody>
      </p:sp>
    </p:spTree>
    <p:extLst>
      <p:ext uri="{BB962C8B-B14F-4D97-AF65-F5344CB8AC3E}">
        <p14:creationId xmlns:p14="http://schemas.microsoft.com/office/powerpoint/2010/main" val="8510395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solidFill>
                  <a:srgbClr val="002060"/>
                </a:solidFill>
              </a:rPr>
              <a:t>SZIF</a:t>
            </a:r>
            <a:endParaRPr lang="en-GB" b="1" dirty="0">
              <a:solidFill>
                <a:srgbClr val="002060"/>
              </a:solidFill>
            </a:endParaRPr>
          </a:p>
        </p:txBody>
      </p:sp>
      <p:sp>
        <p:nvSpPr>
          <p:cNvPr id="3" name="Zástupný symbol pro obsah 2"/>
          <p:cNvSpPr>
            <a:spLocks noGrp="1"/>
          </p:cNvSpPr>
          <p:nvPr>
            <p:ph idx="1"/>
          </p:nvPr>
        </p:nvSpPr>
        <p:spPr/>
        <p:txBody>
          <a:bodyPr>
            <a:normAutofit fontScale="92500" lnSpcReduction="20000"/>
          </a:bodyPr>
          <a:lstStyle/>
          <a:p>
            <a:pPr algn="just"/>
            <a:r>
              <a:rPr lang="cs-CZ" dirty="0"/>
              <a:t>o </a:t>
            </a:r>
            <a:r>
              <a:rPr lang="cs-CZ" b="1" i="1" dirty="0"/>
              <a:t>zaregistrování Žádosti o dotaci na SZIF </a:t>
            </a:r>
            <a:r>
              <a:rPr lang="cs-CZ" dirty="0"/>
              <a:t>bude žadatel informován prostřednictvím Portálu farmáře SZIF nejpozději do 14 kalendářních dnů od finálního termínu registrace na RO SZIF stanoveného ve výzvě MAS.</a:t>
            </a:r>
          </a:p>
          <a:p>
            <a:pPr algn="just"/>
            <a:r>
              <a:rPr lang="cs-CZ" dirty="0"/>
              <a:t>v případě zjištěných odstranitelných nedostatků vyzve RO SZIF žadatele prostřednictvím Portálu farmáře (informována je i příslušná MAS) k odstranění konkrétních nedostatků nejpozději do </a:t>
            </a:r>
            <a:r>
              <a:rPr lang="cs-CZ" b="1" i="1" dirty="0"/>
              <a:t>70 kalendářních dnů </a:t>
            </a:r>
            <a:r>
              <a:rPr lang="cs-CZ" dirty="0"/>
              <a:t>u Žádostí o dotaci pouze s výběrem varianty cenový marketing s předpokládanou hodnotou zakázky, která je nižší než 500.000 Kč bez DPH, resp. </a:t>
            </a:r>
            <a:r>
              <a:rPr lang="cs-CZ" b="1" i="1" dirty="0"/>
              <a:t>do 140 kalendářních dnů</a:t>
            </a:r>
            <a:r>
              <a:rPr lang="cs-CZ" dirty="0"/>
              <a:t> u Žádostí o dotaci s výběrovým/zadávacím řízením/cenovým marketingem s předpokládanou hodnotou zakázky, která je rovna nebo vyšší než 500.000 Kč bez DPH, od finálního data registrace Žádosti o dotaci na RO SZIF uvedeného ve výzvě MAS.</a:t>
            </a:r>
          </a:p>
          <a:p>
            <a:pPr algn="just"/>
            <a:r>
              <a:rPr lang="cs-CZ" dirty="0"/>
              <a:t>V případě, že bude projekt schválen k poskytnutí dotace z PRV, bude žadatel vyzván prostřednictvím Portálu farmáře k podpisu Dohody.</a:t>
            </a:r>
          </a:p>
          <a:p>
            <a:pPr algn="just"/>
            <a:endParaRPr lang="cs-CZ" dirty="0"/>
          </a:p>
        </p:txBody>
      </p:sp>
    </p:spTree>
    <p:extLst>
      <p:ext uri="{BB962C8B-B14F-4D97-AF65-F5344CB8AC3E}">
        <p14:creationId xmlns:p14="http://schemas.microsoft.com/office/powerpoint/2010/main" val="20190657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solidFill>
                  <a:srgbClr val="002060"/>
                </a:solidFill>
              </a:rPr>
              <a:t>Cenový marketing/výběrové/zadávací řízení</a:t>
            </a:r>
            <a:endParaRPr lang="en-GB" b="1" dirty="0">
              <a:solidFill>
                <a:srgbClr val="002060"/>
              </a:solidFill>
            </a:endParaRPr>
          </a:p>
        </p:txBody>
      </p:sp>
      <p:sp>
        <p:nvSpPr>
          <p:cNvPr id="3" name="Zástupný symbol pro obsah 2"/>
          <p:cNvSpPr>
            <a:spLocks noGrp="1"/>
          </p:cNvSpPr>
          <p:nvPr>
            <p:ph idx="1"/>
          </p:nvPr>
        </p:nvSpPr>
        <p:spPr/>
        <p:txBody>
          <a:bodyPr>
            <a:normAutofit/>
          </a:bodyPr>
          <a:lstStyle/>
          <a:p>
            <a:pPr algn="just"/>
            <a:r>
              <a:rPr lang="cs-CZ" dirty="0"/>
              <a:t>Zakázka:</a:t>
            </a:r>
          </a:p>
          <a:p>
            <a:pPr marL="514350" indent="-514350" algn="just">
              <a:buAutoNum type="alphaLcParenR"/>
            </a:pPr>
            <a:r>
              <a:rPr lang="cs-CZ" b="1" i="1" dirty="0"/>
              <a:t>Malého rozsahu </a:t>
            </a:r>
            <a:r>
              <a:rPr lang="cs-CZ" dirty="0"/>
              <a:t>- předpokládaná hodnota je rovna  nebo  nižší  než 2.000.000 Kč  bez  DPH  v  případě  zakázky na dodávky  a/nebo  služby  nebo  6.000.000 Kč  bez  DPH  v  případě zakázky na stavební práce</a:t>
            </a:r>
          </a:p>
          <a:p>
            <a:pPr marL="514350" indent="-514350" algn="just">
              <a:buAutoNum type="alphaLcParenR"/>
            </a:pPr>
            <a:r>
              <a:rPr lang="cs-CZ" b="1" i="1" dirty="0"/>
              <a:t>Vyšší hodnoty </a:t>
            </a:r>
            <a:r>
              <a:rPr lang="cs-CZ" dirty="0"/>
              <a:t>- zakázka  na  dodávky  a/nebo  služby, jejíž předpokládaná  hodnota  činí více  než 2.000.000 Kč  bez  DPH. Zakázkou   vyšší   hodnoty   je   zakázka   na   stavební   práce, jejíž předpokládaná hodnota činí více než 6.000.000 Kč bez DPH.</a:t>
            </a:r>
          </a:p>
        </p:txBody>
      </p:sp>
    </p:spTree>
    <p:extLst>
      <p:ext uri="{BB962C8B-B14F-4D97-AF65-F5344CB8AC3E}">
        <p14:creationId xmlns:p14="http://schemas.microsoft.com/office/powerpoint/2010/main" val="36565678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solidFill>
                  <a:srgbClr val="002060"/>
                </a:solidFill>
              </a:rPr>
              <a:t>Cenový marketing/výběrové/zadávací řízení</a:t>
            </a:r>
            <a:endParaRPr lang="en-GB" b="1" dirty="0">
              <a:solidFill>
                <a:srgbClr val="002060"/>
              </a:solidFill>
            </a:endParaRPr>
          </a:p>
        </p:txBody>
      </p:sp>
      <p:sp>
        <p:nvSpPr>
          <p:cNvPr id="3" name="Zástupný symbol pro obsah 2"/>
          <p:cNvSpPr>
            <a:spLocks noGrp="1"/>
          </p:cNvSpPr>
          <p:nvPr>
            <p:ph idx="1"/>
          </p:nvPr>
        </p:nvSpPr>
        <p:spPr/>
        <p:txBody>
          <a:bodyPr>
            <a:normAutofit fontScale="92500" lnSpcReduction="20000"/>
          </a:bodyPr>
          <a:lstStyle/>
          <a:p>
            <a:pPr algn="just"/>
            <a:r>
              <a:rPr lang="cs-CZ" dirty="0"/>
              <a:t>Zakázka </a:t>
            </a:r>
            <a:r>
              <a:rPr lang="cs-CZ" b="1" u="sng" dirty="0"/>
              <a:t>malého rozsahu</a:t>
            </a:r>
            <a:r>
              <a:rPr lang="cs-CZ" dirty="0"/>
              <a:t>:</a:t>
            </a:r>
          </a:p>
          <a:p>
            <a:pPr algn="just">
              <a:buFontTx/>
              <a:buChar char="-"/>
            </a:pPr>
            <a:r>
              <a:rPr lang="cs-CZ" dirty="0"/>
              <a:t>žadatel/příjemce provádí tzv. </a:t>
            </a:r>
            <a:r>
              <a:rPr lang="cs-CZ" b="1" i="1" dirty="0"/>
              <a:t>cenový marketing</a:t>
            </a:r>
            <a:r>
              <a:rPr lang="cs-CZ" dirty="0"/>
              <a:t>.</a:t>
            </a:r>
          </a:p>
          <a:p>
            <a:pPr marL="514350" indent="-514350" algn="just">
              <a:buAutoNum type="alphaLcParenR"/>
            </a:pPr>
            <a:r>
              <a:rPr lang="cs-CZ" b="1" i="1" u="sng" dirty="0"/>
              <a:t>Předpokládaná hodnota </a:t>
            </a:r>
            <a:r>
              <a:rPr lang="cs-CZ" b="1" i="1" u="sng" dirty="0" smtClean="0"/>
              <a:t>zakázky </a:t>
            </a:r>
            <a:r>
              <a:rPr lang="cs-CZ" b="1" i="1" u="sng" dirty="0"/>
              <a:t>do 500.000 Kč </a:t>
            </a:r>
            <a:r>
              <a:rPr lang="cs-CZ" b="1" i="1" u="sng" dirty="0" smtClean="0"/>
              <a:t>bez </a:t>
            </a:r>
            <a:r>
              <a:rPr lang="cs-CZ" b="1" i="1" u="sng" dirty="0"/>
              <a:t>DPH</a:t>
            </a:r>
            <a:r>
              <a:rPr lang="cs-CZ" dirty="0"/>
              <a:t>:</a:t>
            </a:r>
          </a:p>
          <a:p>
            <a:pPr algn="just">
              <a:buFontTx/>
              <a:buChar char="-"/>
            </a:pPr>
            <a:r>
              <a:rPr lang="cs-CZ" dirty="0"/>
              <a:t>za průkazný způsob lze považovat záznam - </a:t>
            </a:r>
            <a:r>
              <a:rPr lang="cs-CZ" b="1" i="1" dirty="0"/>
              <a:t>tabulku</a:t>
            </a:r>
            <a:r>
              <a:rPr lang="cs-CZ" dirty="0"/>
              <a:t> s uvedením alespoň </a:t>
            </a:r>
            <a:r>
              <a:rPr lang="cs-CZ" b="1" i="1" dirty="0"/>
              <a:t>3 dodavatelů</a:t>
            </a:r>
            <a:r>
              <a:rPr lang="cs-CZ" dirty="0"/>
              <a:t>, která  srozumitelně  poskytne  srovnatelný  cenový  přehled (tzv. cenový marketing) nebo automatický průzkum trhu prostřednictvím Elektronického tržiště.</a:t>
            </a:r>
          </a:p>
          <a:p>
            <a:pPr algn="just">
              <a:buFontTx/>
              <a:buChar char="-"/>
            </a:pPr>
            <a:r>
              <a:rPr lang="cs-CZ" dirty="0"/>
              <a:t>tabulka cenového marketingu bude obsahovat seznam dodavatelů a cen. Údaje v tabulce musí být vždy podloženy písemnou nebo e-mailovou nabídkou dodavatele, nebo vytištěným údajem z internetové nabídky firmy.</a:t>
            </a:r>
          </a:p>
          <a:p>
            <a:pPr algn="just">
              <a:buFontTx/>
              <a:buChar char="-"/>
            </a:pPr>
            <a:r>
              <a:rPr lang="cs-CZ" dirty="0"/>
              <a:t>smlouva/objednávka (i internetová).</a:t>
            </a:r>
          </a:p>
          <a:p>
            <a:pPr marL="0" indent="0" algn="just">
              <a:buNone/>
            </a:pPr>
            <a:r>
              <a:rPr lang="cs-CZ" dirty="0"/>
              <a:t>- dokládá se k </a:t>
            </a:r>
            <a:r>
              <a:rPr lang="cs-CZ" b="1" i="1" dirty="0"/>
              <a:t>Žádosti o platbu</a:t>
            </a:r>
            <a:r>
              <a:rPr lang="cs-CZ" dirty="0"/>
              <a:t>.</a:t>
            </a:r>
          </a:p>
        </p:txBody>
      </p:sp>
    </p:spTree>
    <p:extLst>
      <p:ext uri="{BB962C8B-B14F-4D97-AF65-F5344CB8AC3E}">
        <p14:creationId xmlns:p14="http://schemas.microsoft.com/office/powerpoint/2010/main" val="26351513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solidFill>
                  <a:srgbClr val="002060"/>
                </a:solidFill>
              </a:rPr>
              <a:t>Cenový marketing/výběrové/zadávací řízení</a:t>
            </a:r>
            <a:endParaRPr lang="en-GB" b="1" dirty="0">
              <a:solidFill>
                <a:srgbClr val="002060"/>
              </a:solidFill>
            </a:endParaRPr>
          </a:p>
        </p:txBody>
      </p:sp>
      <p:sp>
        <p:nvSpPr>
          <p:cNvPr id="3" name="Zástupný symbol pro obsah 2"/>
          <p:cNvSpPr>
            <a:spLocks noGrp="1"/>
          </p:cNvSpPr>
          <p:nvPr>
            <p:ph idx="1"/>
          </p:nvPr>
        </p:nvSpPr>
        <p:spPr/>
        <p:txBody>
          <a:bodyPr>
            <a:normAutofit/>
          </a:bodyPr>
          <a:lstStyle/>
          <a:p>
            <a:pPr algn="just"/>
            <a:r>
              <a:rPr lang="cs-CZ" dirty="0"/>
              <a:t>Zakázka malého rozsahu:</a:t>
            </a:r>
          </a:p>
          <a:p>
            <a:pPr marL="0" indent="0" algn="just">
              <a:buNone/>
            </a:pPr>
            <a:r>
              <a:rPr lang="cs-CZ" b="1" i="1" dirty="0"/>
              <a:t>b) </a:t>
            </a:r>
            <a:r>
              <a:rPr lang="cs-CZ" b="1" i="1" u="sng" dirty="0"/>
              <a:t>Předpokládaná hodnota zakázky je 500.000 Kč bez DPH nebo vyšší</a:t>
            </a:r>
            <a:r>
              <a:rPr lang="cs-CZ" dirty="0"/>
              <a:t>:</a:t>
            </a:r>
          </a:p>
          <a:p>
            <a:pPr marL="0" indent="0" algn="just">
              <a:buNone/>
            </a:pPr>
            <a:r>
              <a:rPr lang="cs-CZ" dirty="0"/>
              <a:t>- dokládá se jako v předchozím případě + písemná smlouva s vybraným dodavatelem, pouze v odlišném termínu – jako součást příloh k aktualizovanému formuláři </a:t>
            </a:r>
            <a:r>
              <a:rPr lang="cs-CZ" b="1" i="1" dirty="0"/>
              <a:t>Žádosti o dotaci </a:t>
            </a:r>
            <a:r>
              <a:rPr lang="cs-CZ" dirty="0"/>
              <a:t>(viz dále).</a:t>
            </a:r>
          </a:p>
        </p:txBody>
      </p:sp>
    </p:spTree>
    <p:extLst>
      <p:ext uri="{BB962C8B-B14F-4D97-AF65-F5344CB8AC3E}">
        <p14:creationId xmlns:p14="http://schemas.microsoft.com/office/powerpoint/2010/main" val="33827613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381000" y="365125"/>
            <a:ext cx="11414760" cy="1325563"/>
          </a:xfrm>
        </p:spPr>
        <p:txBody>
          <a:bodyPr>
            <a:normAutofit/>
          </a:bodyPr>
          <a:lstStyle/>
          <a:p>
            <a:r>
              <a:rPr lang="cs-CZ" sz="3000" b="1" dirty="0">
                <a:solidFill>
                  <a:srgbClr val="002060"/>
                </a:solidFill>
              </a:rPr>
              <a:t>Doložení příloh k cenovému marketingu/výběrovému/zadávacímu řízení </a:t>
            </a:r>
            <a:endParaRPr lang="en-GB" sz="3000" b="1" dirty="0">
              <a:solidFill>
                <a:srgbClr val="002060"/>
              </a:solidFill>
            </a:endParaRPr>
          </a:p>
        </p:txBody>
      </p:sp>
      <p:sp>
        <p:nvSpPr>
          <p:cNvPr id="3" name="Zástupný symbol pro obsah 2"/>
          <p:cNvSpPr>
            <a:spLocks noGrp="1"/>
          </p:cNvSpPr>
          <p:nvPr>
            <p:ph idx="1"/>
          </p:nvPr>
        </p:nvSpPr>
        <p:spPr/>
        <p:txBody>
          <a:bodyPr>
            <a:normAutofit fontScale="92500"/>
          </a:bodyPr>
          <a:lstStyle/>
          <a:p>
            <a:pPr algn="just"/>
            <a:r>
              <a:rPr lang="cs-CZ" i="1" dirty="0">
                <a:solidFill>
                  <a:srgbClr val="FF0000"/>
                </a:solidFill>
              </a:rPr>
              <a:t>s předpokládanou hodnotou zakázky, která je rovna nebo vyšší než 500.000 Kč bez DPH </a:t>
            </a:r>
            <a:r>
              <a:rPr lang="cs-CZ" i="1" dirty="0"/>
              <a:t>: ž</a:t>
            </a:r>
            <a:r>
              <a:rPr lang="cs-CZ" dirty="0"/>
              <a:t>adatelé předloží kompletní dokumentaci k zrealizovanému cenovému marketingu/výběrovému/zadávacímu řízení včetně aktualizovaného formuláře Žádosti o dotaci nejdříve na MAS (mimo Portál farmáře) v termínu </a:t>
            </a:r>
            <a:r>
              <a:rPr lang="cs-CZ" b="1" i="1" dirty="0"/>
              <a:t>do 63. kalendářního dne od finálního data zaregistrování Žádosti o dotaci na RO SZIF </a:t>
            </a:r>
            <a:r>
              <a:rPr lang="cs-CZ" dirty="0"/>
              <a:t>uvedeného ve výzvě MAS, a to elektronicky, případně vybrané přílohy v listinné podobě.</a:t>
            </a:r>
          </a:p>
          <a:p>
            <a:pPr algn="just"/>
            <a:r>
              <a:rPr lang="cs-CZ" dirty="0"/>
              <a:t>žadatel předloží na RO SZIF v termínu </a:t>
            </a:r>
            <a:r>
              <a:rPr lang="cs-CZ" b="1" i="1" dirty="0"/>
              <a:t>do 70. kalendářního dne od finálního data zaregistrování Žádosti o dotaci na RO SZIF </a:t>
            </a:r>
            <a:r>
              <a:rPr lang="cs-CZ" dirty="0"/>
              <a:t>uvedeného ve výzvě MAS ke kontrole elektronicky podepsanou Žádost o dotaci a kompletní dokumentaci k zrealizovanému výběrovému/zadávacímu řízení.</a:t>
            </a:r>
          </a:p>
        </p:txBody>
      </p:sp>
    </p:spTree>
    <p:extLst>
      <p:ext uri="{BB962C8B-B14F-4D97-AF65-F5344CB8AC3E}">
        <p14:creationId xmlns:p14="http://schemas.microsoft.com/office/powerpoint/2010/main" val="4080999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838200" y="124816"/>
            <a:ext cx="10515600" cy="915035"/>
          </a:xfrm>
        </p:spPr>
        <p:txBody>
          <a:bodyPr>
            <a:normAutofit/>
          </a:bodyPr>
          <a:lstStyle/>
          <a:p>
            <a:r>
              <a:rPr lang="cs-CZ" sz="3800" b="1" dirty="0">
                <a:solidFill>
                  <a:srgbClr val="002060"/>
                </a:solidFill>
              </a:rPr>
              <a:t>Podmínky</a:t>
            </a:r>
            <a:endParaRPr lang="en-GB" sz="3800" b="1" dirty="0">
              <a:solidFill>
                <a:srgbClr val="002060"/>
              </a:solidFill>
            </a:endParaRPr>
          </a:p>
        </p:txBody>
      </p:sp>
      <p:sp>
        <p:nvSpPr>
          <p:cNvPr id="3" name="Zástupný symbol pro obsah 2"/>
          <p:cNvSpPr>
            <a:spLocks noGrp="1"/>
          </p:cNvSpPr>
          <p:nvPr>
            <p:ph idx="1"/>
          </p:nvPr>
        </p:nvSpPr>
        <p:spPr>
          <a:xfrm>
            <a:off x="838200" y="849991"/>
            <a:ext cx="10515600" cy="1099767"/>
          </a:xfrm>
        </p:spPr>
        <p:txBody>
          <a:bodyPr/>
          <a:lstStyle/>
          <a:p>
            <a:pPr algn="just"/>
            <a:r>
              <a:rPr lang="cs-CZ" sz="2200" b="1" i="1" dirty="0"/>
              <a:t>podpora s motivačním účinkem </a:t>
            </a:r>
            <a:r>
              <a:rPr lang="cs-CZ" sz="2200" dirty="0"/>
              <a:t>– podpora, kdy žadatel/příjemce před zahájením prací na projektu předložil Žádost o dotaci na MAS. Za zahájení prací se nepovažují přípravné práce, jako je získání odpovídajícího povolení stavebního úřadu.</a:t>
            </a:r>
          </a:p>
          <a:p>
            <a:pPr algn="just"/>
            <a:endParaRPr lang="en-GB" b="1" dirty="0"/>
          </a:p>
        </p:txBody>
      </p:sp>
      <p:sp>
        <p:nvSpPr>
          <p:cNvPr id="11" name="Nadpis 1"/>
          <p:cNvSpPr txBox="1">
            <a:spLocks/>
          </p:cNvSpPr>
          <p:nvPr/>
        </p:nvSpPr>
        <p:spPr>
          <a:xfrm>
            <a:off x="831291" y="1765026"/>
            <a:ext cx="10515600" cy="9520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s-CZ" sz="3800" b="1" dirty="0">
                <a:solidFill>
                  <a:srgbClr val="002060"/>
                </a:solidFill>
              </a:rPr>
              <a:t>Ustanovení</a:t>
            </a:r>
            <a:endParaRPr lang="en-GB" sz="3800" b="1" dirty="0">
              <a:solidFill>
                <a:srgbClr val="002060"/>
              </a:solidFill>
            </a:endParaRPr>
          </a:p>
        </p:txBody>
      </p:sp>
      <p:sp>
        <p:nvSpPr>
          <p:cNvPr id="12" name="Zástupný symbol pro obsah 2"/>
          <p:cNvSpPr txBox="1">
            <a:spLocks/>
          </p:cNvSpPr>
          <p:nvPr/>
        </p:nvSpPr>
        <p:spPr>
          <a:xfrm>
            <a:off x="838200" y="2514600"/>
            <a:ext cx="10515600" cy="361603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cs-CZ" sz="2000" dirty="0"/>
              <a:t>za </a:t>
            </a:r>
            <a:r>
              <a:rPr lang="cs-CZ" sz="2000" b="1" i="1" dirty="0"/>
              <a:t>plnění podmínek </a:t>
            </a:r>
            <a:r>
              <a:rPr lang="cs-CZ" sz="2000" dirty="0"/>
              <a:t>stanovených Pravidly zodpovídá výhradně žadatel/příjemce dotace (do data předložení </a:t>
            </a:r>
            <a:r>
              <a:rPr lang="cs-CZ" sz="2000" dirty="0" err="1"/>
              <a:t>ŽoP</a:t>
            </a:r>
            <a:r>
              <a:rPr lang="cs-CZ" sz="2000" dirty="0"/>
              <a:t>). </a:t>
            </a:r>
          </a:p>
          <a:p>
            <a:pPr algn="just"/>
            <a:r>
              <a:rPr lang="cs-CZ" sz="2000" dirty="0"/>
              <a:t>žadatel/příjemce dotace zabezpečuje </a:t>
            </a:r>
            <a:r>
              <a:rPr lang="cs-CZ" sz="2000" b="1" i="1" dirty="0"/>
              <a:t>financování </a:t>
            </a:r>
            <a:r>
              <a:rPr lang="cs-CZ" sz="2000" dirty="0"/>
              <a:t>realizace </a:t>
            </a:r>
            <a:r>
              <a:rPr lang="cs-CZ" sz="2000" b="1" i="1" dirty="0"/>
              <a:t>nejprve z vlastních zdrojů</a:t>
            </a:r>
            <a:r>
              <a:rPr lang="cs-CZ" sz="2000" dirty="0"/>
              <a:t>.</a:t>
            </a:r>
          </a:p>
          <a:p>
            <a:pPr algn="just"/>
            <a:r>
              <a:rPr lang="cs-CZ" sz="2000" dirty="0"/>
              <a:t>žadatel/příjemce je povinen </a:t>
            </a:r>
            <a:r>
              <a:rPr lang="cs-CZ" sz="2000" b="1" i="1" dirty="0"/>
              <a:t>zajistit realizaci projektu do 24 měsíců od podpisu Dohody</a:t>
            </a:r>
            <a:r>
              <a:rPr lang="cs-CZ" sz="2000" dirty="0"/>
              <a:t>.</a:t>
            </a:r>
          </a:p>
          <a:p>
            <a:pPr algn="just"/>
            <a:r>
              <a:rPr lang="cs-CZ" sz="2000" dirty="0"/>
              <a:t>MAS/SZIF si může kdykoliv od podání </a:t>
            </a:r>
            <a:r>
              <a:rPr lang="cs-CZ" sz="2000" dirty="0" err="1"/>
              <a:t>ŽoD</a:t>
            </a:r>
            <a:r>
              <a:rPr lang="cs-CZ" sz="2000" dirty="0"/>
              <a:t> vyžádat jakékoliv doplňující údaje</a:t>
            </a:r>
          </a:p>
          <a:p>
            <a:pPr algn="just"/>
            <a:r>
              <a:rPr lang="cs-CZ" sz="2000" dirty="0"/>
              <a:t>příjemce dotace je povinen </a:t>
            </a:r>
            <a:r>
              <a:rPr lang="cs-CZ" sz="2000" b="1" i="1" dirty="0"/>
              <a:t>uchovávat </a:t>
            </a:r>
            <a:r>
              <a:rPr lang="cs-CZ" sz="2000" dirty="0"/>
              <a:t>veškeré </a:t>
            </a:r>
            <a:r>
              <a:rPr lang="cs-CZ" sz="2000" b="1" i="1" dirty="0"/>
              <a:t>doklady </a:t>
            </a:r>
            <a:r>
              <a:rPr lang="cs-CZ" sz="2000" dirty="0"/>
              <a:t>týkající se poskytnuté dotace, a to po dobu nejméně </a:t>
            </a:r>
            <a:r>
              <a:rPr lang="cs-CZ" sz="2000" b="1" i="1" dirty="0"/>
              <a:t>10 let od proplacení dotace</a:t>
            </a:r>
          </a:p>
          <a:p>
            <a:pPr algn="just"/>
            <a:r>
              <a:rPr lang="cs-CZ" sz="2000" b="1" i="1" dirty="0"/>
              <a:t>v případě, že projekt/část projektu podléhá řízení stavebního úřadu, musí být odpovídající správní akt stavebního úřadu platný ke dni podání Žádosti o dotaci na MAS a nejpozději ke dni registrace na SZIF pravomocný. Povinnost řízení stavebního úřadu se doporučuje písemně zkonzultovat se stavebním úřadem.</a:t>
            </a:r>
          </a:p>
        </p:txBody>
      </p:sp>
    </p:spTree>
    <p:extLst>
      <p:ext uri="{BB962C8B-B14F-4D97-AF65-F5344CB8AC3E}">
        <p14:creationId xmlns:p14="http://schemas.microsoft.com/office/powerpoint/2010/main" val="17054537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838200" y="914401"/>
            <a:ext cx="10515600" cy="5262562"/>
          </a:xfrm>
        </p:spPr>
        <p:txBody>
          <a:bodyPr>
            <a:normAutofit/>
          </a:bodyPr>
          <a:lstStyle/>
          <a:p>
            <a:pPr algn="just"/>
            <a:r>
              <a:rPr lang="cs-CZ" dirty="0"/>
              <a:t>žadatel/příjemce dotace je povinen </a:t>
            </a:r>
            <a:r>
              <a:rPr lang="cs-CZ" b="1" i="1" dirty="0"/>
              <a:t>dodržovat</a:t>
            </a:r>
            <a:r>
              <a:rPr lang="cs-CZ" dirty="0"/>
              <a:t> ustanovení týkající se požadavků na </a:t>
            </a:r>
            <a:r>
              <a:rPr lang="cs-CZ" b="1" i="1" dirty="0"/>
              <a:t>publicitu</a:t>
            </a:r>
            <a:r>
              <a:rPr lang="cs-CZ" dirty="0"/>
              <a:t> v souladu s Příručkou pro publicitu PRV 2014-2020 </a:t>
            </a:r>
          </a:p>
          <a:p>
            <a:pPr algn="just"/>
            <a:r>
              <a:rPr lang="cs-CZ" dirty="0"/>
              <a:t>žadatel/příjemce dotace zajistí vykazování údajů potřebných pro </a:t>
            </a:r>
            <a:r>
              <a:rPr lang="cs-CZ" b="1" i="1" dirty="0"/>
              <a:t>monitoring projektu </a:t>
            </a:r>
            <a:r>
              <a:rPr lang="cs-CZ" dirty="0"/>
              <a:t>od data podání Žádosti o dotaci na MAS po dobu vázanosti projektu na účel (každoročně do 31.7.)</a:t>
            </a:r>
          </a:p>
          <a:p>
            <a:pPr algn="just"/>
            <a:r>
              <a:rPr lang="cs-CZ" dirty="0"/>
              <a:t>žadatel, který není fyzickou osobou nebo právnickou osobou veřejného práva nebo právnickou osobou registrovanou mimo režim veřejných rejstříků </a:t>
            </a:r>
            <a:r>
              <a:rPr lang="pl-PL" dirty="0"/>
              <a:t>podle zákona č. 304/2013 Sb.,</a:t>
            </a:r>
            <a:r>
              <a:rPr lang="cs-CZ" dirty="0"/>
              <a:t> musí být zapsán v </a:t>
            </a:r>
            <a:r>
              <a:rPr lang="cs-CZ" b="1" i="1" dirty="0"/>
              <a:t>Evidenci údajů o skutečných majitelích (https://issm.justice.cz/)</a:t>
            </a:r>
            <a:r>
              <a:rPr lang="cs-CZ" dirty="0"/>
              <a:t>.</a:t>
            </a:r>
          </a:p>
        </p:txBody>
      </p:sp>
      <p:sp>
        <p:nvSpPr>
          <p:cNvPr id="11" name="Nadpis 1"/>
          <p:cNvSpPr txBox="1">
            <a:spLocks noGrp="1"/>
          </p:cNvSpPr>
          <p:nvPr>
            <p:ph type="title"/>
          </p:nvPr>
        </p:nvSpPr>
        <p:spPr>
          <a:xfrm>
            <a:off x="831291" y="1"/>
            <a:ext cx="10515600" cy="9144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s-CZ" sz="3800" b="1" dirty="0">
                <a:solidFill>
                  <a:srgbClr val="002060"/>
                </a:solidFill>
              </a:rPr>
              <a:t>Ustanovení</a:t>
            </a:r>
            <a:endParaRPr lang="en-GB" sz="3800" b="1" dirty="0">
              <a:solidFill>
                <a:srgbClr val="002060"/>
              </a:solidFill>
            </a:endParaRPr>
          </a:p>
        </p:txBody>
      </p:sp>
    </p:spTree>
    <p:extLst>
      <p:ext uri="{BB962C8B-B14F-4D97-AF65-F5344CB8AC3E}">
        <p14:creationId xmlns:p14="http://schemas.microsoft.com/office/powerpoint/2010/main" val="862589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pic>
        <p:nvPicPr>
          <p:cNvPr id="13" name="Obrázek 12"/>
          <p:cNvPicPr>
            <a:picLocks noChangeAspect="1"/>
          </p:cNvPicPr>
          <p:nvPr/>
        </p:nvPicPr>
        <p:blipFill rotWithShape="1">
          <a:blip r:embed="rId2"/>
          <a:srcRect l="1125" t="23556" r="2876" b="5333"/>
          <a:stretch/>
        </p:blipFill>
        <p:spPr>
          <a:xfrm>
            <a:off x="0" y="579120"/>
            <a:ext cx="12178184" cy="5090160"/>
          </a:xfrm>
          <a:prstGeom prst="rect">
            <a:avLst/>
          </a:prstGeom>
        </p:spPr>
      </p:pic>
    </p:spTree>
    <p:extLst>
      <p:ext uri="{BB962C8B-B14F-4D97-AF65-F5344CB8AC3E}">
        <p14:creationId xmlns:p14="http://schemas.microsoft.com/office/powerpoint/2010/main" val="17137210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solidFill>
                  <a:srgbClr val="002060"/>
                </a:solidFill>
              </a:rPr>
              <a:t>Důležité odkazy</a:t>
            </a:r>
            <a:endParaRPr lang="en-GB" b="1" dirty="0">
              <a:solidFill>
                <a:srgbClr val="002060"/>
              </a:solidFill>
            </a:endParaRPr>
          </a:p>
        </p:txBody>
      </p:sp>
      <p:sp>
        <p:nvSpPr>
          <p:cNvPr id="3" name="Zástupný symbol pro obsah 2"/>
          <p:cNvSpPr>
            <a:spLocks noGrp="1"/>
          </p:cNvSpPr>
          <p:nvPr>
            <p:ph idx="1"/>
          </p:nvPr>
        </p:nvSpPr>
        <p:spPr/>
        <p:txBody>
          <a:bodyPr/>
          <a:lstStyle/>
          <a:p>
            <a:r>
              <a:rPr lang="cs-CZ" dirty="0"/>
              <a:t>Web MAS: </a:t>
            </a:r>
            <a:r>
              <a:rPr lang="cs-CZ" dirty="0">
                <a:hlinkClick r:id="rId2"/>
              </a:rPr>
              <a:t>http://masstrednihana.cz/program-rozvoje-venkova_vyzva-c-3/</a:t>
            </a:r>
            <a:endParaRPr lang="cs-CZ" dirty="0"/>
          </a:p>
          <a:p>
            <a:r>
              <a:rPr lang="cs-CZ" dirty="0"/>
              <a:t>Web </a:t>
            </a:r>
            <a:r>
              <a:rPr lang="cs-CZ" dirty="0" err="1"/>
              <a:t>SZIFu</a:t>
            </a:r>
            <a:r>
              <a:rPr lang="cs-CZ" dirty="0"/>
              <a:t> (Opatření 19.2.1) : https://www.szif.cz/cs/prv2014-1921</a:t>
            </a:r>
          </a:p>
          <a:p>
            <a:r>
              <a:rPr lang="cs-CZ" dirty="0"/>
              <a:t>Portál farmáře: https://www.szif.cz/irj/portal/pf/pf-uvod</a:t>
            </a:r>
            <a:endParaRPr lang="en-GB" dirty="0"/>
          </a:p>
        </p:txBody>
      </p:sp>
    </p:spTree>
    <p:extLst>
      <p:ext uri="{BB962C8B-B14F-4D97-AF65-F5344CB8AC3E}">
        <p14:creationId xmlns:p14="http://schemas.microsoft.com/office/powerpoint/2010/main" val="21540348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50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831291" y="2371725"/>
            <a:ext cx="10515600" cy="1325563"/>
          </a:xfrm>
        </p:spPr>
        <p:txBody>
          <a:bodyPr/>
          <a:lstStyle/>
          <a:p>
            <a:pPr algn="ctr"/>
            <a:r>
              <a:rPr lang="cs-CZ" b="1" dirty="0">
                <a:solidFill>
                  <a:schemeClr val="accent5">
                    <a:lumMod val="50000"/>
                  </a:schemeClr>
                </a:solidFill>
              </a:rPr>
              <a:t>Děkuji Vám za pozornost!</a:t>
            </a:r>
            <a:endParaRPr lang="en-GB" b="1" dirty="0">
              <a:solidFill>
                <a:schemeClr val="accent5">
                  <a:lumMod val="50000"/>
                </a:schemeClr>
              </a:solidFill>
            </a:endParaRPr>
          </a:p>
        </p:txBody>
      </p:sp>
    </p:spTree>
    <p:extLst>
      <p:ext uri="{BB962C8B-B14F-4D97-AF65-F5344CB8AC3E}">
        <p14:creationId xmlns:p14="http://schemas.microsoft.com/office/powerpoint/2010/main" val="2382970393"/>
      </p:ext>
    </p:extLst>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16759</TotalTime>
  <Words>3855</Words>
  <Application>Microsoft Office PowerPoint</Application>
  <PresentationFormat>Širokoúhlá obrazovka</PresentationFormat>
  <Paragraphs>259</Paragraphs>
  <Slides>44</Slides>
  <Notes>5</Notes>
  <HiddenSlides>0</HiddenSlides>
  <MMClips>0</MMClips>
  <ScaleCrop>false</ScaleCrop>
  <HeadingPairs>
    <vt:vector size="6" baseType="variant">
      <vt:variant>
        <vt:lpstr>Použitá písma</vt:lpstr>
      </vt:variant>
      <vt:variant>
        <vt:i4>4</vt:i4>
      </vt:variant>
      <vt:variant>
        <vt:lpstr>Motiv</vt:lpstr>
      </vt:variant>
      <vt:variant>
        <vt:i4>1</vt:i4>
      </vt:variant>
      <vt:variant>
        <vt:lpstr>Nadpisy snímků</vt:lpstr>
      </vt:variant>
      <vt:variant>
        <vt:i4>44</vt:i4>
      </vt:variant>
    </vt:vector>
  </HeadingPairs>
  <TitlesOfParts>
    <vt:vector size="49" baseType="lpstr">
      <vt:lpstr>Arial</vt:lpstr>
      <vt:lpstr>Calibri</vt:lpstr>
      <vt:lpstr>Calibri Light</vt:lpstr>
      <vt:lpstr>Wingdings</vt:lpstr>
      <vt:lpstr>Motiv Office</vt:lpstr>
      <vt:lpstr>Prezentace aplikace PowerPoint</vt:lpstr>
      <vt:lpstr>Program</vt:lpstr>
      <vt:lpstr>Informace o výzvě</vt:lpstr>
      <vt:lpstr>Informace o výzvě</vt:lpstr>
      <vt:lpstr>FICHE 6</vt:lpstr>
      <vt:lpstr>a) Veřejná prostranství v obcích</vt:lpstr>
      <vt:lpstr>Prezentace aplikace PowerPoint</vt:lpstr>
      <vt:lpstr>a) Veřejná prostranství v obcích</vt:lpstr>
      <vt:lpstr>a) Veřejná prostranství v obcích</vt:lpstr>
      <vt:lpstr>c) Hasičské zbrojnice </vt:lpstr>
      <vt:lpstr>c) Hasičské zbrojnice </vt:lpstr>
      <vt:lpstr>c) Hasičské zbrojnice </vt:lpstr>
      <vt:lpstr>c) Hasičské zbrojnice </vt:lpstr>
      <vt:lpstr>f) Kulturní a spolková zařízení včetně knihoven </vt:lpstr>
      <vt:lpstr>f) Kulturní a spolková zařízení včetně knihoven </vt:lpstr>
      <vt:lpstr>f) Kulturní a spolková zařízení včetně knihoven </vt:lpstr>
      <vt:lpstr>f) Kulturní a spolková zařízení včetně knihoven </vt:lpstr>
      <vt:lpstr>f) Kulturní a spolková zařízení včetně knihoven </vt:lpstr>
      <vt:lpstr>FICHE 6 - Preferenční kritéria</vt:lpstr>
      <vt:lpstr>FICHE 6 - Preferenční kritéria</vt:lpstr>
      <vt:lpstr>FICHE 6 - Preferenční kritéria</vt:lpstr>
      <vt:lpstr>Žadatel (projektová příprava, podání žádosti, cenový marketing, VŘ…)</vt:lpstr>
      <vt:lpstr>Žadatel</vt:lpstr>
      <vt:lpstr>Portál farmáře (postup podání žádosti na MAS) </vt:lpstr>
      <vt:lpstr>Portál farmáře (postup podání žádosti na MAS) </vt:lpstr>
      <vt:lpstr>Portál farmáře (postup podání žádosti na MAS)</vt:lpstr>
      <vt:lpstr>Portál farmáře (postup podání žádosti na MAS)</vt:lpstr>
      <vt:lpstr>Portál farmáře (postup podání žádosti na MAS)</vt:lpstr>
      <vt:lpstr>Prezentace aplikace PowerPoint</vt:lpstr>
      <vt:lpstr>Prezentace aplikace PowerPoint</vt:lpstr>
      <vt:lpstr>Prezentace aplikace PowerPoint</vt:lpstr>
      <vt:lpstr>Prezentace aplikace PowerPoint</vt:lpstr>
      <vt:lpstr>MAS</vt:lpstr>
      <vt:lpstr>SZIF</vt:lpstr>
      <vt:lpstr>SZIF</vt:lpstr>
      <vt:lpstr>Cenový marketing/výběrové/zadávací řízení</vt:lpstr>
      <vt:lpstr>Cenový marketing/výběrové/zadávací řízení</vt:lpstr>
      <vt:lpstr>Cenový marketing/výběrové/zadávací řízení</vt:lpstr>
      <vt:lpstr>Doložení příloh k cenovému marketingu/výběrovému/zadávacímu řízení </vt:lpstr>
      <vt:lpstr>Podmínky</vt:lpstr>
      <vt:lpstr>Ustanovení</vt:lpstr>
      <vt:lpstr>Prezentace aplikace PowerPoint</vt:lpstr>
      <vt:lpstr>Důležité odkazy</vt:lpstr>
      <vt:lpstr>Děkuji Vám za pozornost!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Uživatel systému Windows</dc:creator>
  <cp:lastModifiedBy>Uživatel systému Windows</cp:lastModifiedBy>
  <cp:revision>103</cp:revision>
  <cp:lastPrinted>2020-07-16T11:10:04Z</cp:lastPrinted>
  <dcterms:created xsi:type="dcterms:W3CDTF">2020-07-02T08:21:57Z</dcterms:created>
  <dcterms:modified xsi:type="dcterms:W3CDTF">2020-07-16T11:33:57Z</dcterms:modified>
</cp:coreProperties>
</file>