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4"/>
  </p:notesMasterIdLst>
  <p:sldIdLst>
    <p:sldId id="256" r:id="rId2"/>
    <p:sldId id="263" r:id="rId3"/>
    <p:sldId id="264" r:id="rId4"/>
    <p:sldId id="265" r:id="rId5"/>
    <p:sldId id="267" r:id="rId6"/>
    <p:sldId id="266" r:id="rId7"/>
    <p:sldId id="269" r:id="rId8"/>
    <p:sldId id="347" r:id="rId9"/>
    <p:sldId id="349" r:id="rId10"/>
    <p:sldId id="348" r:id="rId11"/>
    <p:sldId id="268" r:id="rId12"/>
    <p:sldId id="270" r:id="rId13"/>
    <p:sldId id="273" r:id="rId14"/>
    <p:sldId id="274" r:id="rId15"/>
    <p:sldId id="272" r:id="rId16"/>
    <p:sldId id="277" r:id="rId17"/>
    <p:sldId id="276" r:id="rId18"/>
    <p:sldId id="275" r:id="rId19"/>
    <p:sldId id="271" r:id="rId20"/>
    <p:sldId id="281" r:id="rId21"/>
    <p:sldId id="282" r:id="rId22"/>
    <p:sldId id="283" r:id="rId23"/>
    <p:sldId id="280" r:id="rId24"/>
    <p:sldId id="279" r:id="rId25"/>
    <p:sldId id="294" r:id="rId26"/>
    <p:sldId id="292" r:id="rId27"/>
    <p:sldId id="284" r:id="rId28"/>
    <p:sldId id="285" r:id="rId29"/>
    <p:sldId id="291" r:id="rId30"/>
    <p:sldId id="296" r:id="rId31"/>
    <p:sldId id="289" r:id="rId32"/>
    <p:sldId id="287" r:id="rId33"/>
    <p:sldId id="290" r:id="rId34"/>
    <p:sldId id="288" r:id="rId35"/>
    <p:sldId id="297" r:id="rId36"/>
    <p:sldId id="295" r:id="rId37"/>
    <p:sldId id="300" r:id="rId38"/>
    <p:sldId id="286" r:id="rId39"/>
    <p:sldId id="312" r:id="rId40"/>
    <p:sldId id="302" r:id="rId41"/>
    <p:sldId id="313" r:id="rId42"/>
    <p:sldId id="314" r:id="rId43"/>
    <p:sldId id="301" r:id="rId44"/>
    <p:sldId id="350" r:id="rId45"/>
    <p:sldId id="351" r:id="rId46"/>
    <p:sldId id="278" r:id="rId47"/>
    <p:sldId id="303" r:id="rId48"/>
    <p:sldId id="354" r:id="rId49"/>
    <p:sldId id="352" r:id="rId50"/>
    <p:sldId id="304" r:id="rId51"/>
    <p:sldId id="305" r:id="rId52"/>
    <p:sldId id="306" r:id="rId53"/>
    <p:sldId id="307" r:id="rId54"/>
    <p:sldId id="308" r:id="rId55"/>
    <p:sldId id="309" r:id="rId56"/>
    <p:sldId id="310" r:id="rId57"/>
    <p:sldId id="311" r:id="rId58"/>
    <p:sldId id="315" r:id="rId59"/>
    <p:sldId id="316" r:id="rId60"/>
    <p:sldId id="317" r:id="rId61"/>
    <p:sldId id="318" r:id="rId62"/>
    <p:sldId id="319" r:id="rId63"/>
    <p:sldId id="325" r:id="rId64"/>
    <p:sldId id="320" r:id="rId65"/>
    <p:sldId id="321" r:id="rId66"/>
    <p:sldId id="322" r:id="rId67"/>
    <p:sldId id="323" r:id="rId68"/>
    <p:sldId id="324"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340" r:id="rId84"/>
    <p:sldId id="341" r:id="rId85"/>
    <p:sldId id="342" r:id="rId86"/>
    <p:sldId id="343" r:id="rId87"/>
    <p:sldId id="344" r:id="rId88"/>
    <p:sldId id="345" r:id="rId89"/>
    <p:sldId id="346" r:id="rId90"/>
    <p:sldId id="353" r:id="rId91"/>
    <p:sldId id="355" r:id="rId92"/>
    <p:sldId id="356" r:id="rId93"/>
  </p:sldIdLst>
  <p:sldSz cx="12192000" cy="6858000"/>
  <p:notesSz cx="6797675" cy="992822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120" autoAdjust="0"/>
    <p:restoredTop sz="82075" autoAdjust="0"/>
  </p:normalViewPr>
  <p:slideViewPr>
    <p:cSldViewPr snapToGrid="0">
      <p:cViewPr varScale="1">
        <p:scale>
          <a:sx n="97" d="100"/>
          <a:sy n="97" d="100"/>
        </p:scale>
        <p:origin x="16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A5EB03-92C4-49B8-BC96-DDE8125A99AE}" type="doc">
      <dgm:prSet loTypeId="urn:microsoft.com/office/officeart/2005/8/layout/hierarchy2" loCatId="hierarchy" qsTypeId="urn:microsoft.com/office/officeart/2005/8/quickstyle/simple1" qsCatId="simple" csTypeId="urn:microsoft.com/office/officeart/2005/8/colors/accent0_1" csCatId="mainScheme" phldr="1"/>
      <dgm:spPr/>
      <dgm:t>
        <a:bodyPr/>
        <a:lstStyle/>
        <a:p>
          <a:endParaRPr lang="cs-CZ"/>
        </a:p>
      </dgm:t>
    </dgm:pt>
    <dgm:pt modelId="{37DF5922-659A-46B6-9E00-E965BADA577C}">
      <dgm:prSet phldrT="[Text]" custT="1"/>
      <dgm:spPr>
        <a:ln w="12700"/>
      </dgm:spPr>
      <dgm:t>
        <a:bodyPr/>
        <a:lstStyle/>
        <a:p>
          <a:r>
            <a:rPr lang="cs-CZ" sz="1400" b="1" dirty="0"/>
            <a:t>Prorodinná opatření </a:t>
          </a:r>
          <a:r>
            <a:rPr lang="cs-CZ" sz="1400" b="0" dirty="0"/>
            <a:t>(de </a:t>
          </a:r>
          <a:r>
            <a:rPr lang="cs-CZ" sz="1400" b="0" dirty="0" err="1"/>
            <a:t>minimis</a:t>
          </a:r>
          <a:r>
            <a:rPr lang="cs-CZ" sz="1400" b="0" dirty="0"/>
            <a:t>)</a:t>
          </a:r>
        </a:p>
      </dgm:t>
    </dgm:pt>
    <dgm:pt modelId="{48949690-2744-44FD-9073-F74D454C3B7F}" type="parTrans" cxnId="{D5152E0B-E7D3-4D96-8AEA-2FC07D257E9A}">
      <dgm:prSet/>
      <dgm:spPr/>
      <dgm:t>
        <a:bodyPr/>
        <a:lstStyle/>
        <a:p>
          <a:endParaRPr lang="cs-CZ"/>
        </a:p>
      </dgm:t>
    </dgm:pt>
    <dgm:pt modelId="{37940183-94F1-4F0F-8594-FE20D70A809F}" type="sibTrans" cxnId="{D5152E0B-E7D3-4D96-8AEA-2FC07D257E9A}">
      <dgm:prSet/>
      <dgm:spPr/>
      <dgm:t>
        <a:bodyPr/>
        <a:lstStyle/>
        <a:p>
          <a:endParaRPr lang="cs-CZ"/>
        </a:p>
      </dgm:t>
    </dgm:pt>
    <dgm:pt modelId="{57A7D69C-01C3-464B-A988-8B4749558832}">
      <dgm:prSet phldrT="[Text]" custT="1"/>
      <dgm:spPr>
        <a:ln w="12700"/>
      </dgm:spPr>
      <dgm:t>
        <a:bodyPr/>
        <a:lstStyle/>
        <a:p>
          <a:r>
            <a:rPr lang="cs-CZ" sz="1200" b="1"/>
            <a:t>Dětské skupiny</a:t>
          </a:r>
        </a:p>
      </dgm:t>
    </dgm:pt>
    <dgm:pt modelId="{AFD50763-9784-4D0A-8DEC-E3BF023E4CF1}" type="parTrans" cxnId="{2980FE73-45D6-4493-8494-273E03A85286}">
      <dgm:prSet/>
      <dgm:spPr>
        <a:ln w="19050"/>
      </dgm:spPr>
      <dgm:t>
        <a:bodyPr/>
        <a:lstStyle/>
        <a:p>
          <a:endParaRPr lang="cs-CZ"/>
        </a:p>
      </dgm:t>
    </dgm:pt>
    <dgm:pt modelId="{3D7E95A4-AD3B-4B69-8E03-63797ADBA904}" type="sibTrans" cxnId="{2980FE73-45D6-4493-8494-273E03A85286}">
      <dgm:prSet/>
      <dgm:spPr/>
      <dgm:t>
        <a:bodyPr/>
        <a:lstStyle/>
        <a:p>
          <a:endParaRPr lang="cs-CZ"/>
        </a:p>
      </dgm:t>
    </dgm:pt>
    <dgm:pt modelId="{EF44FA17-4DB8-4E2F-828A-7DF7B43829BB}">
      <dgm:prSet phldrT="[Text]" custT="1"/>
      <dgm:spPr>
        <a:ln w="12700"/>
      </dgm:spPr>
      <dgm:t>
        <a:bodyPr/>
        <a:lstStyle/>
        <a:p>
          <a:r>
            <a:rPr lang="cs-CZ" sz="1200" b="1" dirty="0"/>
            <a:t>ANO u podnikových DS</a:t>
          </a:r>
          <a:r>
            <a:rPr lang="cs-CZ" sz="900" dirty="0"/>
            <a:t> v případě podniku soutěžícího na trhu</a:t>
          </a:r>
        </a:p>
      </dgm:t>
    </dgm:pt>
    <dgm:pt modelId="{813DEC56-9354-41D8-8D54-583CF9564B6D}" type="parTrans" cxnId="{AE9AF6B6-807F-40E2-986E-9B2430FBE885}">
      <dgm:prSet/>
      <dgm:spPr>
        <a:ln w="19050"/>
      </dgm:spPr>
      <dgm:t>
        <a:bodyPr/>
        <a:lstStyle/>
        <a:p>
          <a:endParaRPr lang="cs-CZ"/>
        </a:p>
      </dgm:t>
    </dgm:pt>
    <dgm:pt modelId="{B6BFDFAB-FCE0-4D7D-9B5D-165190686706}" type="sibTrans" cxnId="{AE9AF6B6-807F-40E2-986E-9B2430FBE885}">
      <dgm:prSet/>
      <dgm:spPr/>
      <dgm:t>
        <a:bodyPr/>
        <a:lstStyle/>
        <a:p>
          <a:endParaRPr lang="cs-CZ"/>
        </a:p>
      </dgm:t>
    </dgm:pt>
    <dgm:pt modelId="{D6482D1C-D6FE-4DBE-9C74-0B84D97EA979}">
      <dgm:prSet phldrT="[Text]" custT="1"/>
      <dgm:spPr>
        <a:ln w="12700"/>
      </dgm:spPr>
      <dgm:t>
        <a:bodyPr/>
        <a:lstStyle/>
        <a:p>
          <a:r>
            <a:rPr lang="cs-CZ" sz="1200" b="1" dirty="0"/>
            <a:t>NE </a:t>
          </a:r>
          <a:r>
            <a:rPr lang="cs-CZ" sz="1200" b="0" dirty="0"/>
            <a:t>u DS pro veřejnost</a:t>
          </a:r>
          <a:endParaRPr lang="cs-CZ" sz="900" b="0" dirty="0"/>
        </a:p>
      </dgm:t>
    </dgm:pt>
    <dgm:pt modelId="{9AFD6632-34B1-4D59-B718-D258CB93230D}" type="parTrans" cxnId="{E6E57C8F-D8E3-41EC-AB2C-10593988FAA8}">
      <dgm:prSet/>
      <dgm:spPr>
        <a:ln w="19050"/>
      </dgm:spPr>
      <dgm:t>
        <a:bodyPr/>
        <a:lstStyle/>
        <a:p>
          <a:endParaRPr lang="cs-CZ"/>
        </a:p>
      </dgm:t>
    </dgm:pt>
    <dgm:pt modelId="{F5579B46-531F-4FFF-A7EC-45BBFAF1B9A5}" type="sibTrans" cxnId="{E6E57C8F-D8E3-41EC-AB2C-10593988FAA8}">
      <dgm:prSet/>
      <dgm:spPr/>
      <dgm:t>
        <a:bodyPr/>
        <a:lstStyle/>
        <a:p>
          <a:endParaRPr lang="cs-CZ"/>
        </a:p>
      </dgm:t>
    </dgm:pt>
    <dgm:pt modelId="{0AFC3635-1D80-4EF9-9AE8-98A7D4367750}">
      <dgm:prSet phldrT="[Text]" custT="1"/>
      <dgm:spPr>
        <a:ln w="12700"/>
      </dgm:spPr>
      <dgm:t>
        <a:bodyPr/>
        <a:lstStyle/>
        <a:p>
          <a:r>
            <a:rPr lang="cs-CZ" sz="1200" b="1"/>
            <a:t>Příměstské tábory</a:t>
          </a:r>
        </a:p>
      </dgm:t>
    </dgm:pt>
    <dgm:pt modelId="{1DFAEDCE-B2F5-43FD-B58F-87B01022E0DA}" type="parTrans" cxnId="{47000DA4-6C9A-4879-ACF7-0FA578944397}">
      <dgm:prSet/>
      <dgm:spPr>
        <a:ln w="19050"/>
      </dgm:spPr>
      <dgm:t>
        <a:bodyPr/>
        <a:lstStyle/>
        <a:p>
          <a:endParaRPr lang="cs-CZ"/>
        </a:p>
      </dgm:t>
    </dgm:pt>
    <dgm:pt modelId="{12C596F6-8537-4DE7-9DB0-06CA4B3A2B9C}" type="sibTrans" cxnId="{47000DA4-6C9A-4879-ACF7-0FA578944397}">
      <dgm:prSet/>
      <dgm:spPr/>
      <dgm:t>
        <a:bodyPr/>
        <a:lstStyle/>
        <a:p>
          <a:endParaRPr lang="cs-CZ"/>
        </a:p>
      </dgm:t>
    </dgm:pt>
    <dgm:pt modelId="{8B81DFF2-84C5-4194-AA9D-9BDF9C885471}">
      <dgm:prSet phldrT="[Text]" custT="1"/>
      <dgm:spPr>
        <a:ln w="12700"/>
      </dgm:spPr>
      <dgm:t>
        <a:bodyPr/>
        <a:lstStyle/>
        <a:p>
          <a:r>
            <a:rPr lang="cs-CZ" sz="1200" b="1" dirty="0"/>
            <a:t>ANO,  </a:t>
          </a:r>
          <a:r>
            <a:rPr lang="cs-CZ" sz="900" dirty="0"/>
            <a:t>v případě provozování na základě živnosti</a:t>
          </a:r>
        </a:p>
      </dgm:t>
    </dgm:pt>
    <dgm:pt modelId="{A1E5C0F1-8AF8-4DEB-A97F-80E8DECB7B3D}" type="parTrans" cxnId="{7643513D-E3EA-4D3C-A4D1-30F45E9693D9}">
      <dgm:prSet/>
      <dgm:spPr>
        <a:ln w="19050"/>
      </dgm:spPr>
      <dgm:t>
        <a:bodyPr/>
        <a:lstStyle/>
        <a:p>
          <a:endParaRPr lang="cs-CZ"/>
        </a:p>
      </dgm:t>
    </dgm:pt>
    <dgm:pt modelId="{5522D284-F522-4735-AB73-4E53F0BF2F21}" type="sibTrans" cxnId="{7643513D-E3EA-4D3C-A4D1-30F45E9693D9}">
      <dgm:prSet/>
      <dgm:spPr/>
      <dgm:t>
        <a:bodyPr/>
        <a:lstStyle/>
        <a:p>
          <a:endParaRPr lang="cs-CZ"/>
        </a:p>
      </dgm:t>
    </dgm:pt>
    <dgm:pt modelId="{08F3A974-F182-4D33-8CBD-214BC695C046}">
      <dgm:prSet custT="1"/>
      <dgm:spPr>
        <a:ln w="12700"/>
      </dgm:spPr>
      <dgm:t>
        <a:bodyPr/>
        <a:lstStyle/>
        <a:p>
          <a:r>
            <a:rPr lang="cs-CZ" sz="1200" b="1" dirty="0"/>
            <a:t>NE, </a:t>
          </a:r>
          <a:r>
            <a:rPr lang="cs-CZ" sz="900" dirty="0"/>
            <a:t>v případě provozování mimo živnost, např. NNO v rámci své hlavní činnosti</a:t>
          </a:r>
        </a:p>
      </dgm:t>
    </dgm:pt>
    <dgm:pt modelId="{D63DCDF3-B955-4432-A255-2979B3B00E64}" type="parTrans" cxnId="{D95F2683-C1D4-40BD-89B2-01F709D823AA}">
      <dgm:prSet/>
      <dgm:spPr>
        <a:ln w="19050"/>
      </dgm:spPr>
      <dgm:t>
        <a:bodyPr/>
        <a:lstStyle/>
        <a:p>
          <a:endParaRPr lang="cs-CZ"/>
        </a:p>
      </dgm:t>
    </dgm:pt>
    <dgm:pt modelId="{BBA31FD8-026B-41CF-9F2A-622BDD71671F}" type="sibTrans" cxnId="{D95F2683-C1D4-40BD-89B2-01F709D823AA}">
      <dgm:prSet/>
      <dgm:spPr/>
      <dgm:t>
        <a:bodyPr/>
        <a:lstStyle/>
        <a:p>
          <a:endParaRPr lang="cs-CZ"/>
        </a:p>
      </dgm:t>
    </dgm:pt>
    <dgm:pt modelId="{5804042A-659D-47CE-ADDA-A7633A1CD089}">
      <dgm:prSet custT="1"/>
      <dgm:spPr>
        <a:ln w="12700"/>
      </dgm:spPr>
      <dgm:t>
        <a:bodyPr/>
        <a:lstStyle/>
        <a:p>
          <a:r>
            <a:rPr lang="cs-CZ" sz="1200" b="1"/>
            <a:t>Zařízení péče o děti</a:t>
          </a:r>
        </a:p>
      </dgm:t>
    </dgm:pt>
    <dgm:pt modelId="{601D4E9C-5435-49A3-A075-0FCB25821A8A}" type="parTrans" cxnId="{BCE31DBF-95FB-44F8-935F-9E9CBA3C8F12}">
      <dgm:prSet/>
      <dgm:spPr>
        <a:ln w="19050"/>
      </dgm:spPr>
      <dgm:t>
        <a:bodyPr/>
        <a:lstStyle/>
        <a:p>
          <a:endParaRPr lang="cs-CZ"/>
        </a:p>
      </dgm:t>
    </dgm:pt>
    <dgm:pt modelId="{60B03AB7-9594-4A4F-9BB7-423E81E7B776}" type="sibTrans" cxnId="{BCE31DBF-95FB-44F8-935F-9E9CBA3C8F12}">
      <dgm:prSet/>
      <dgm:spPr/>
      <dgm:t>
        <a:bodyPr/>
        <a:lstStyle/>
        <a:p>
          <a:endParaRPr lang="cs-CZ"/>
        </a:p>
      </dgm:t>
    </dgm:pt>
    <dgm:pt modelId="{6098388D-B7F3-40E9-9A97-60428E140E16}">
      <dgm:prSet custT="1"/>
      <dgm:spPr>
        <a:ln w="12700"/>
      </dgm:spPr>
      <dgm:t>
        <a:bodyPr/>
        <a:lstStyle/>
        <a:p>
          <a:r>
            <a:rPr lang="cs-CZ" sz="1200" b="1"/>
            <a:t>ANO</a:t>
          </a:r>
          <a:r>
            <a:rPr lang="cs-CZ" sz="900"/>
            <a:t>, pokud je to podnikové zařízení</a:t>
          </a:r>
        </a:p>
      </dgm:t>
    </dgm:pt>
    <dgm:pt modelId="{DAAF92FE-E5DD-4A5C-9B07-0E2F184A6651}" type="parTrans" cxnId="{F96B5806-73A4-4890-BC6C-5DB8220358D9}">
      <dgm:prSet/>
      <dgm:spPr>
        <a:ln w="19050"/>
      </dgm:spPr>
      <dgm:t>
        <a:bodyPr/>
        <a:lstStyle/>
        <a:p>
          <a:endParaRPr lang="cs-CZ"/>
        </a:p>
      </dgm:t>
    </dgm:pt>
    <dgm:pt modelId="{30C5454C-73D4-4B1C-8EC3-A467B0C19309}" type="sibTrans" cxnId="{F96B5806-73A4-4890-BC6C-5DB8220358D9}">
      <dgm:prSet/>
      <dgm:spPr/>
      <dgm:t>
        <a:bodyPr/>
        <a:lstStyle/>
        <a:p>
          <a:endParaRPr lang="cs-CZ"/>
        </a:p>
      </dgm:t>
    </dgm:pt>
    <dgm:pt modelId="{77DCB3B7-EBEA-49AD-8B69-4E0D3453F69B}">
      <dgm:prSet custT="1"/>
      <dgm:spPr>
        <a:ln w="12700"/>
      </dgm:spPr>
      <dgm:t>
        <a:bodyPr/>
        <a:lstStyle/>
        <a:p>
          <a:r>
            <a:rPr lang="cs-CZ" sz="1200" b="1" dirty="0"/>
            <a:t>NE, </a:t>
          </a:r>
          <a:r>
            <a:rPr lang="cs-CZ" sz="900" dirty="0"/>
            <a:t>pokud zřizuje škola, případně i jakýkoliv jiný subjekt, který nebude konkurovat komerčním kroužkům </a:t>
          </a:r>
        </a:p>
      </dgm:t>
    </dgm:pt>
    <dgm:pt modelId="{26DCABE4-77F1-4D00-A300-AA91102A49FE}" type="parTrans" cxnId="{2D2B0876-6B4C-4789-AB12-F974ADFBAE9A}">
      <dgm:prSet/>
      <dgm:spPr>
        <a:ln w="19050"/>
      </dgm:spPr>
      <dgm:t>
        <a:bodyPr/>
        <a:lstStyle/>
        <a:p>
          <a:endParaRPr lang="cs-CZ"/>
        </a:p>
      </dgm:t>
    </dgm:pt>
    <dgm:pt modelId="{AE7DC91E-0558-4781-AA30-9D300B3261CD}" type="sibTrans" cxnId="{2D2B0876-6B4C-4789-AB12-F974ADFBAE9A}">
      <dgm:prSet/>
      <dgm:spPr/>
      <dgm:t>
        <a:bodyPr/>
        <a:lstStyle/>
        <a:p>
          <a:endParaRPr lang="cs-CZ"/>
        </a:p>
      </dgm:t>
    </dgm:pt>
    <dgm:pt modelId="{7CBBB047-3D3C-4FD7-A54B-C336F5DE13C4}" type="pres">
      <dgm:prSet presAssocID="{6BA5EB03-92C4-49B8-BC96-DDE8125A99AE}" presName="diagram" presStyleCnt="0">
        <dgm:presLayoutVars>
          <dgm:chPref val="1"/>
          <dgm:dir/>
          <dgm:animOne val="branch"/>
          <dgm:animLvl val="lvl"/>
          <dgm:resizeHandles val="exact"/>
        </dgm:presLayoutVars>
      </dgm:prSet>
      <dgm:spPr/>
      <dgm:t>
        <a:bodyPr/>
        <a:lstStyle/>
        <a:p>
          <a:endParaRPr lang="cs-CZ"/>
        </a:p>
      </dgm:t>
    </dgm:pt>
    <dgm:pt modelId="{C8B26567-7596-4A98-830A-D885C08F3DD1}" type="pres">
      <dgm:prSet presAssocID="{37DF5922-659A-46B6-9E00-E965BADA577C}" presName="root1" presStyleCnt="0"/>
      <dgm:spPr/>
    </dgm:pt>
    <dgm:pt modelId="{F6A7676B-B36F-4F35-9CE0-B16042A831F6}" type="pres">
      <dgm:prSet presAssocID="{37DF5922-659A-46B6-9E00-E965BADA577C}" presName="LevelOneTextNode" presStyleLbl="node0" presStyleIdx="0" presStyleCnt="1" custLinFactNeighborX="-63613" custLinFactNeighborY="5483">
        <dgm:presLayoutVars>
          <dgm:chPref val="3"/>
        </dgm:presLayoutVars>
      </dgm:prSet>
      <dgm:spPr/>
      <dgm:t>
        <a:bodyPr/>
        <a:lstStyle/>
        <a:p>
          <a:endParaRPr lang="cs-CZ"/>
        </a:p>
      </dgm:t>
    </dgm:pt>
    <dgm:pt modelId="{F60A37B2-9B76-4DC0-8C2C-022C98159728}" type="pres">
      <dgm:prSet presAssocID="{37DF5922-659A-46B6-9E00-E965BADA577C}" presName="level2hierChild" presStyleCnt="0"/>
      <dgm:spPr/>
    </dgm:pt>
    <dgm:pt modelId="{B0593153-BC72-4D12-BC03-56F7B7E69ACE}" type="pres">
      <dgm:prSet presAssocID="{AFD50763-9784-4D0A-8DEC-E3BF023E4CF1}" presName="conn2-1" presStyleLbl="parChTrans1D2" presStyleIdx="0" presStyleCnt="3"/>
      <dgm:spPr/>
      <dgm:t>
        <a:bodyPr/>
        <a:lstStyle/>
        <a:p>
          <a:endParaRPr lang="cs-CZ"/>
        </a:p>
      </dgm:t>
    </dgm:pt>
    <dgm:pt modelId="{95A86C31-BBC9-45A3-87C2-4F78EB5295BE}" type="pres">
      <dgm:prSet presAssocID="{AFD50763-9784-4D0A-8DEC-E3BF023E4CF1}" presName="connTx" presStyleLbl="parChTrans1D2" presStyleIdx="0" presStyleCnt="3"/>
      <dgm:spPr/>
      <dgm:t>
        <a:bodyPr/>
        <a:lstStyle/>
        <a:p>
          <a:endParaRPr lang="cs-CZ"/>
        </a:p>
      </dgm:t>
    </dgm:pt>
    <dgm:pt modelId="{271B8D01-4664-4012-8673-22BF669E0673}" type="pres">
      <dgm:prSet presAssocID="{57A7D69C-01C3-464B-A988-8B4749558832}" presName="root2" presStyleCnt="0"/>
      <dgm:spPr/>
    </dgm:pt>
    <dgm:pt modelId="{B19DDC04-39DF-4FE1-A127-7144C4F367B6}" type="pres">
      <dgm:prSet presAssocID="{57A7D69C-01C3-464B-A988-8B4749558832}" presName="LevelTwoTextNode" presStyleLbl="node2" presStyleIdx="0" presStyleCnt="3">
        <dgm:presLayoutVars>
          <dgm:chPref val="3"/>
        </dgm:presLayoutVars>
      </dgm:prSet>
      <dgm:spPr/>
      <dgm:t>
        <a:bodyPr/>
        <a:lstStyle/>
        <a:p>
          <a:endParaRPr lang="cs-CZ"/>
        </a:p>
      </dgm:t>
    </dgm:pt>
    <dgm:pt modelId="{751060FF-D75B-4513-AF20-153FAD68FB37}" type="pres">
      <dgm:prSet presAssocID="{57A7D69C-01C3-464B-A988-8B4749558832}" presName="level3hierChild" presStyleCnt="0"/>
      <dgm:spPr/>
    </dgm:pt>
    <dgm:pt modelId="{02250D6E-86AC-4F2F-8E12-E43A425298DB}" type="pres">
      <dgm:prSet presAssocID="{813DEC56-9354-41D8-8D54-583CF9564B6D}" presName="conn2-1" presStyleLbl="parChTrans1D3" presStyleIdx="0" presStyleCnt="6"/>
      <dgm:spPr/>
      <dgm:t>
        <a:bodyPr/>
        <a:lstStyle/>
        <a:p>
          <a:endParaRPr lang="cs-CZ"/>
        </a:p>
      </dgm:t>
    </dgm:pt>
    <dgm:pt modelId="{7EF713C3-9B8F-4527-A5C4-380A17A0324A}" type="pres">
      <dgm:prSet presAssocID="{813DEC56-9354-41D8-8D54-583CF9564B6D}" presName="connTx" presStyleLbl="parChTrans1D3" presStyleIdx="0" presStyleCnt="6"/>
      <dgm:spPr/>
      <dgm:t>
        <a:bodyPr/>
        <a:lstStyle/>
        <a:p>
          <a:endParaRPr lang="cs-CZ"/>
        </a:p>
      </dgm:t>
    </dgm:pt>
    <dgm:pt modelId="{C20E19BB-A6A6-4389-88C7-1B3810B0038C}" type="pres">
      <dgm:prSet presAssocID="{EF44FA17-4DB8-4E2F-828A-7DF7B43829BB}" presName="root2" presStyleCnt="0"/>
      <dgm:spPr/>
    </dgm:pt>
    <dgm:pt modelId="{FE8AE1F4-840B-4010-A832-17C97FB5C83C}" type="pres">
      <dgm:prSet presAssocID="{EF44FA17-4DB8-4E2F-828A-7DF7B43829BB}" presName="LevelTwoTextNode" presStyleLbl="node3" presStyleIdx="0" presStyleCnt="6">
        <dgm:presLayoutVars>
          <dgm:chPref val="3"/>
        </dgm:presLayoutVars>
      </dgm:prSet>
      <dgm:spPr/>
      <dgm:t>
        <a:bodyPr/>
        <a:lstStyle/>
        <a:p>
          <a:endParaRPr lang="cs-CZ"/>
        </a:p>
      </dgm:t>
    </dgm:pt>
    <dgm:pt modelId="{5E72A02D-C756-4422-8538-92C94AF534ED}" type="pres">
      <dgm:prSet presAssocID="{EF44FA17-4DB8-4E2F-828A-7DF7B43829BB}" presName="level3hierChild" presStyleCnt="0"/>
      <dgm:spPr/>
    </dgm:pt>
    <dgm:pt modelId="{900FACD9-555C-45AE-B925-256BD3559BD4}" type="pres">
      <dgm:prSet presAssocID="{9AFD6632-34B1-4D59-B718-D258CB93230D}" presName="conn2-1" presStyleLbl="parChTrans1D3" presStyleIdx="1" presStyleCnt="6"/>
      <dgm:spPr/>
      <dgm:t>
        <a:bodyPr/>
        <a:lstStyle/>
        <a:p>
          <a:endParaRPr lang="cs-CZ"/>
        </a:p>
      </dgm:t>
    </dgm:pt>
    <dgm:pt modelId="{F157E342-AFE8-4726-A47E-CB1B1EE14C88}" type="pres">
      <dgm:prSet presAssocID="{9AFD6632-34B1-4D59-B718-D258CB93230D}" presName="connTx" presStyleLbl="parChTrans1D3" presStyleIdx="1" presStyleCnt="6"/>
      <dgm:spPr/>
      <dgm:t>
        <a:bodyPr/>
        <a:lstStyle/>
        <a:p>
          <a:endParaRPr lang="cs-CZ"/>
        </a:p>
      </dgm:t>
    </dgm:pt>
    <dgm:pt modelId="{E268CB82-1744-410E-BDC6-B064E369F4E0}" type="pres">
      <dgm:prSet presAssocID="{D6482D1C-D6FE-4DBE-9C74-0B84D97EA979}" presName="root2" presStyleCnt="0"/>
      <dgm:spPr/>
    </dgm:pt>
    <dgm:pt modelId="{B137A3EC-1F3A-464A-875C-4478F38A44D8}" type="pres">
      <dgm:prSet presAssocID="{D6482D1C-D6FE-4DBE-9C74-0B84D97EA979}" presName="LevelTwoTextNode" presStyleLbl="node3" presStyleIdx="1" presStyleCnt="6">
        <dgm:presLayoutVars>
          <dgm:chPref val="3"/>
        </dgm:presLayoutVars>
      </dgm:prSet>
      <dgm:spPr/>
      <dgm:t>
        <a:bodyPr/>
        <a:lstStyle/>
        <a:p>
          <a:endParaRPr lang="cs-CZ"/>
        </a:p>
      </dgm:t>
    </dgm:pt>
    <dgm:pt modelId="{784E64D2-9C58-4469-A44B-55A0FFC5B717}" type="pres">
      <dgm:prSet presAssocID="{D6482D1C-D6FE-4DBE-9C74-0B84D97EA979}" presName="level3hierChild" presStyleCnt="0"/>
      <dgm:spPr/>
    </dgm:pt>
    <dgm:pt modelId="{3A872FA7-8F68-46B1-BF6B-11B74D09AC8B}" type="pres">
      <dgm:prSet presAssocID="{1DFAEDCE-B2F5-43FD-B58F-87B01022E0DA}" presName="conn2-1" presStyleLbl="parChTrans1D2" presStyleIdx="1" presStyleCnt="3"/>
      <dgm:spPr/>
      <dgm:t>
        <a:bodyPr/>
        <a:lstStyle/>
        <a:p>
          <a:endParaRPr lang="cs-CZ"/>
        </a:p>
      </dgm:t>
    </dgm:pt>
    <dgm:pt modelId="{BEBA9839-8C73-49E8-B827-6C71E8F59DEB}" type="pres">
      <dgm:prSet presAssocID="{1DFAEDCE-B2F5-43FD-B58F-87B01022E0DA}" presName="connTx" presStyleLbl="parChTrans1D2" presStyleIdx="1" presStyleCnt="3"/>
      <dgm:spPr/>
      <dgm:t>
        <a:bodyPr/>
        <a:lstStyle/>
        <a:p>
          <a:endParaRPr lang="cs-CZ"/>
        </a:p>
      </dgm:t>
    </dgm:pt>
    <dgm:pt modelId="{904D1120-FD06-4179-9F9E-ECAFB6FD798B}" type="pres">
      <dgm:prSet presAssocID="{0AFC3635-1D80-4EF9-9AE8-98A7D4367750}" presName="root2" presStyleCnt="0"/>
      <dgm:spPr/>
    </dgm:pt>
    <dgm:pt modelId="{5287EAB7-4087-42E4-9D41-FCF9EFB2AE9C}" type="pres">
      <dgm:prSet presAssocID="{0AFC3635-1D80-4EF9-9AE8-98A7D4367750}" presName="LevelTwoTextNode" presStyleLbl="node2" presStyleIdx="1" presStyleCnt="3">
        <dgm:presLayoutVars>
          <dgm:chPref val="3"/>
        </dgm:presLayoutVars>
      </dgm:prSet>
      <dgm:spPr/>
      <dgm:t>
        <a:bodyPr/>
        <a:lstStyle/>
        <a:p>
          <a:endParaRPr lang="cs-CZ"/>
        </a:p>
      </dgm:t>
    </dgm:pt>
    <dgm:pt modelId="{9EFEADC4-5768-4FD4-94EF-F9CB33469165}" type="pres">
      <dgm:prSet presAssocID="{0AFC3635-1D80-4EF9-9AE8-98A7D4367750}" presName="level3hierChild" presStyleCnt="0"/>
      <dgm:spPr/>
    </dgm:pt>
    <dgm:pt modelId="{175C6977-5CA8-433B-9E9B-7FA15D7CEB4E}" type="pres">
      <dgm:prSet presAssocID="{A1E5C0F1-8AF8-4DEB-A97F-80E8DECB7B3D}" presName="conn2-1" presStyleLbl="parChTrans1D3" presStyleIdx="2" presStyleCnt="6"/>
      <dgm:spPr/>
      <dgm:t>
        <a:bodyPr/>
        <a:lstStyle/>
        <a:p>
          <a:endParaRPr lang="cs-CZ"/>
        </a:p>
      </dgm:t>
    </dgm:pt>
    <dgm:pt modelId="{6F82B796-5A8B-4A66-AFCC-CCEE76F92894}" type="pres">
      <dgm:prSet presAssocID="{A1E5C0F1-8AF8-4DEB-A97F-80E8DECB7B3D}" presName="connTx" presStyleLbl="parChTrans1D3" presStyleIdx="2" presStyleCnt="6"/>
      <dgm:spPr/>
      <dgm:t>
        <a:bodyPr/>
        <a:lstStyle/>
        <a:p>
          <a:endParaRPr lang="cs-CZ"/>
        </a:p>
      </dgm:t>
    </dgm:pt>
    <dgm:pt modelId="{3589841E-5B36-423C-9CE6-6411AB150147}" type="pres">
      <dgm:prSet presAssocID="{8B81DFF2-84C5-4194-AA9D-9BDF9C885471}" presName="root2" presStyleCnt="0"/>
      <dgm:spPr/>
    </dgm:pt>
    <dgm:pt modelId="{CAC81C74-2E14-47D0-BF57-AEED61FF2F1B}" type="pres">
      <dgm:prSet presAssocID="{8B81DFF2-84C5-4194-AA9D-9BDF9C885471}" presName="LevelTwoTextNode" presStyleLbl="node3" presStyleIdx="2" presStyleCnt="6">
        <dgm:presLayoutVars>
          <dgm:chPref val="3"/>
        </dgm:presLayoutVars>
      </dgm:prSet>
      <dgm:spPr/>
      <dgm:t>
        <a:bodyPr/>
        <a:lstStyle/>
        <a:p>
          <a:endParaRPr lang="cs-CZ"/>
        </a:p>
      </dgm:t>
    </dgm:pt>
    <dgm:pt modelId="{EF22B176-45B1-4E6E-B8A7-518061B8BDDF}" type="pres">
      <dgm:prSet presAssocID="{8B81DFF2-84C5-4194-AA9D-9BDF9C885471}" presName="level3hierChild" presStyleCnt="0"/>
      <dgm:spPr/>
    </dgm:pt>
    <dgm:pt modelId="{41C9EF0D-CA74-4711-9AD5-EBC424F7F6E5}" type="pres">
      <dgm:prSet presAssocID="{D63DCDF3-B955-4432-A255-2979B3B00E64}" presName="conn2-1" presStyleLbl="parChTrans1D3" presStyleIdx="3" presStyleCnt="6"/>
      <dgm:spPr/>
      <dgm:t>
        <a:bodyPr/>
        <a:lstStyle/>
        <a:p>
          <a:endParaRPr lang="cs-CZ"/>
        </a:p>
      </dgm:t>
    </dgm:pt>
    <dgm:pt modelId="{58702DE3-02EA-4CA6-8A7B-022723F48E09}" type="pres">
      <dgm:prSet presAssocID="{D63DCDF3-B955-4432-A255-2979B3B00E64}" presName="connTx" presStyleLbl="parChTrans1D3" presStyleIdx="3" presStyleCnt="6"/>
      <dgm:spPr/>
      <dgm:t>
        <a:bodyPr/>
        <a:lstStyle/>
        <a:p>
          <a:endParaRPr lang="cs-CZ"/>
        </a:p>
      </dgm:t>
    </dgm:pt>
    <dgm:pt modelId="{C38B758A-5B0D-4F87-A584-CC8ABA825522}" type="pres">
      <dgm:prSet presAssocID="{08F3A974-F182-4D33-8CBD-214BC695C046}" presName="root2" presStyleCnt="0"/>
      <dgm:spPr/>
    </dgm:pt>
    <dgm:pt modelId="{611E1FA8-008F-4C0E-B773-FA30EC5F823B}" type="pres">
      <dgm:prSet presAssocID="{08F3A974-F182-4D33-8CBD-214BC695C046}" presName="LevelTwoTextNode" presStyleLbl="node3" presStyleIdx="3" presStyleCnt="6">
        <dgm:presLayoutVars>
          <dgm:chPref val="3"/>
        </dgm:presLayoutVars>
      </dgm:prSet>
      <dgm:spPr/>
      <dgm:t>
        <a:bodyPr/>
        <a:lstStyle/>
        <a:p>
          <a:endParaRPr lang="cs-CZ"/>
        </a:p>
      </dgm:t>
    </dgm:pt>
    <dgm:pt modelId="{6A15FEEC-240C-4156-80A6-2F5F628DA88B}" type="pres">
      <dgm:prSet presAssocID="{08F3A974-F182-4D33-8CBD-214BC695C046}" presName="level3hierChild" presStyleCnt="0"/>
      <dgm:spPr/>
    </dgm:pt>
    <dgm:pt modelId="{0703983B-475C-4A3B-A00D-3617A6EB6AA6}" type="pres">
      <dgm:prSet presAssocID="{601D4E9C-5435-49A3-A075-0FCB25821A8A}" presName="conn2-1" presStyleLbl="parChTrans1D2" presStyleIdx="2" presStyleCnt="3"/>
      <dgm:spPr/>
      <dgm:t>
        <a:bodyPr/>
        <a:lstStyle/>
        <a:p>
          <a:endParaRPr lang="cs-CZ"/>
        </a:p>
      </dgm:t>
    </dgm:pt>
    <dgm:pt modelId="{A60B6780-E42F-454C-8021-A33FC4847AC4}" type="pres">
      <dgm:prSet presAssocID="{601D4E9C-5435-49A3-A075-0FCB25821A8A}" presName="connTx" presStyleLbl="parChTrans1D2" presStyleIdx="2" presStyleCnt="3"/>
      <dgm:spPr/>
      <dgm:t>
        <a:bodyPr/>
        <a:lstStyle/>
        <a:p>
          <a:endParaRPr lang="cs-CZ"/>
        </a:p>
      </dgm:t>
    </dgm:pt>
    <dgm:pt modelId="{B7177C58-8DCA-4AE9-8511-BC8BDD22735F}" type="pres">
      <dgm:prSet presAssocID="{5804042A-659D-47CE-ADDA-A7633A1CD089}" presName="root2" presStyleCnt="0"/>
      <dgm:spPr/>
    </dgm:pt>
    <dgm:pt modelId="{F6AC3986-456B-4B51-BBB7-0EF8B1386893}" type="pres">
      <dgm:prSet presAssocID="{5804042A-659D-47CE-ADDA-A7633A1CD089}" presName="LevelTwoTextNode" presStyleLbl="node2" presStyleIdx="2" presStyleCnt="3">
        <dgm:presLayoutVars>
          <dgm:chPref val="3"/>
        </dgm:presLayoutVars>
      </dgm:prSet>
      <dgm:spPr/>
      <dgm:t>
        <a:bodyPr/>
        <a:lstStyle/>
        <a:p>
          <a:endParaRPr lang="cs-CZ"/>
        </a:p>
      </dgm:t>
    </dgm:pt>
    <dgm:pt modelId="{A266F34B-7C0F-4419-8E49-370C4D02E540}" type="pres">
      <dgm:prSet presAssocID="{5804042A-659D-47CE-ADDA-A7633A1CD089}" presName="level3hierChild" presStyleCnt="0"/>
      <dgm:spPr/>
    </dgm:pt>
    <dgm:pt modelId="{DF4ABD74-B6AF-48C6-B2BA-4B918AF2E801}" type="pres">
      <dgm:prSet presAssocID="{DAAF92FE-E5DD-4A5C-9B07-0E2F184A6651}" presName="conn2-1" presStyleLbl="parChTrans1D3" presStyleIdx="4" presStyleCnt="6"/>
      <dgm:spPr/>
      <dgm:t>
        <a:bodyPr/>
        <a:lstStyle/>
        <a:p>
          <a:endParaRPr lang="cs-CZ"/>
        </a:p>
      </dgm:t>
    </dgm:pt>
    <dgm:pt modelId="{D09994A6-63C4-4781-88BA-20BC3FC6787C}" type="pres">
      <dgm:prSet presAssocID="{DAAF92FE-E5DD-4A5C-9B07-0E2F184A6651}" presName="connTx" presStyleLbl="parChTrans1D3" presStyleIdx="4" presStyleCnt="6"/>
      <dgm:spPr/>
      <dgm:t>
        <a:bodyPr/>
        <a:lstStyle/>
        <a:p>
          <a:endParaRPr lang="cs-CZ"/>
        </a:p>
      </dgm:t>
    </dgm:pt>
    <dgm:pt modelId="{1DE37093-0D72-4909-BBE9-18DC7C539A5A}" type="pres">
      <dgm:prSet presAssocID="{6098388D-B7F3-40E9-9A97-60428E140E16}" presName="root2" presStyleCnt="0"/>
      <dgm:spPr/>
    </dgm:pt>
    <dgm:pt modelId="{6A02F217-E9F4-468E-B7EC-853657379366}" type="pres">
      <dgm:prSet presAssocID="{6098388D-B7F3-40E9-9A97-60428E140E16}" presName="LevelTwoTextNode" presStyleLbl="node3" presStyleIdx="4" presStyleCnt="6">
        <dgm:presLayoutVars>
          <dgm:chPref val="3"/>
        </dgm:presLayoutVars>
      </dgm:prSet>
      <dgm:spPr/>
      <dgm:t>
        <a:bodyPr/>
        <a:lstStyle/>
        <a:p>
          <a:endParaRPr lang="cs-CZ"/>
        </a:p>
      </dgm:t>
    </dgm:pt>
    <dgm:pt modelId="{28B833F8-AA91-4B2C-BF87-FFB1C68B3C32}" type="pres">
      <dgm:prSet presAssocID="{6098388D-B7F3-40E9-9A97-60428E140E16}" presName="level3hierChild" presStyleCnt="0"/>
      <dgm:spPr/>
    </dgm:pt>
    <dgm:pt modelId="{C0ECC8EE-2358-4025-9C00-32E75B509443}" type="pres">
      <dgm:prSet presAssocID="{26DCABE4-77F1-4D00-A300-AA91102A49FE}" presName="conn2-1" presStyleLbl="parChTrans1D3" presStyleIdx="5" presStyleCnt="6"/>
      <dgm:spPr/>
      <dgm:t>
        <a:bodyPr/>
        <a:lstStyle/>
        <a:p>
          <a:endParaRPr lang="cs-CZ"/>
        </a:p>
      </dgm:t>
    </dgm:pt>
    <dgm:pt modelId="{6AB4C87D-8104-4FBE-BD02-12FA41370E08}" type="pres">
      <dgm:prSet presAssocID="{26DCABE4-77F1-4D00-A300-AA91102A49FE}" presName="connTx" presStyleLbl="parChTrans1D3" presStyleIdx="5" presStyleCnt="6"/>
      <dgm:spPr/>
      <dgm:t>
        <a:bodyPr/>
        <a:lstStyle/>
        <a:p>
          <a:endParaRPr lang="cs-CZ"/>
        </a:p>
      </dgm:t>
    </dgm:pt>
    <dgm:pt modelId="{D73B17E6-1C56-4746-9228-BC8016907594}" type="pres">
      <dgm:prSet presAssocID="{77DCB3B7-EBEA-49AD-8B69-4E0D3453F69B}" presName="root2" presStyleCnt="0"/>
      <dgm:spPr/>
    </dgm:pt>
    <dgm:pt modelId="{F7065F38-F447-436B-BAB7-FEAC46851692}" type="pres">
      <dgm:prSet presAssocID="{77DCB3B7-EBEA-49AD-8B69-4E0D3453F69B}" presName="LevelTwoTextNode" presStyleLbl="node3" presStyleIdx="5" presStyleCnt="6">
        <dgm:presLayoutVars>
          <dgm:chPref val="3"/>
        </dgm:presLayoutVars>
      </dgm:prSet>
      <dgm:spPr/>
      <dgm:t>
        <a:bodyPr/>
        <a:lstStyle/>
        <a:p>
          <a:endParaRPr lang="cs-CZ"/>
        </a:p>
      </dgm:t>
    </dgm:pt>
    <dgm:pt modelId="{597CD20C-8D1D-4042-8958-876CF2BAD6A9}" type="pres">
      <dgm:prSet presAssocID="{77DCB3B7-EBEA-49AD-8B69-4E0D3453F69B}" presName="level3hierChild" presStyleCnt="0"/>
      <dgm:spPr/>
    </dgm:pt>
  </dgm:ptLst>
  <dgm:cxnLst>
    <dgm:cxn modelId="{FEBAFB44-25EF-42A4-B238-3807910DD591}" type="presOf" srcId="{1DFAEDCE-B2F5-43FD-B58F-87B01022E0DA}" destId="{3A872FA7-8F68-46B1-BF6B-11B74D09AC8B}" srcOrd="0" destOrd="0" presId="urn:microsoft.com/office/officeart/2005/8/layout/hierarchy2"/>
    <dgm:cxn modelId="{76655F0D-1E1C-4C00-9DD1-F608253C5747}" type="presOf" srcId="{6BA5EB03-92C4-49B8-BC96-DDE8125A99AE}" destId="{7CBBB047-3D3C-4FD7-A54B-C336F5DE13C4}" srcOrd="0" destOrd="0" presId="urn:microsoft.com/office/officeart/2005/8/layout/hierarchy2"/>
    <dgm:cxn modelId="{824D78DD-E781-48A4-B2A9-EC5D43DAB9EA}" type="presOf" srcId="{D63DCDF3-B955-4432-A255-2979B3B00E64}" destId="{41C9EF0D-CA74-4711-9AD5-EBC424F7F6E5}" srcOrd="0" destOrd="0" presId="urn:microsoft.com/office/officeart/2005/8/layout/hierarchy2"/>
    <dgm:cxn modelId="{C85177B9-0DF8-4326-9CD5-E760A7AA95EA}" type="presOf" srcId="{77DCB3B7-EBEA-49AD-8B69-4E0D3453F69B}" destId="{F7065F38-F447-436B-BAB7-FEAC46851692}" srcOrd="0" destOrd="0" presId="urn:microsoft.com/office/officeart/2005/8/layout/hierarchy2"/>
    <dgm:cxn modelId="{AEA8CED8-0F2F-4B3F-973E-B3466B7B6DDD}" type="presOf" srcId="{5804042A-659D-47CE-ADDA-A7633A1CD089}" destId="{F6AC3986-456B-4B51-BBB7-0EF8B1386893}" srcOrd="0" destOrd="0" presId="urn:microsoft.com/office/officeart/2005/8/layout/hierarchy2"/>
    <dgm:cxn modelId="{8B2B7F15-3858-4DC2-9EB8-DA05F5AF3C63}" type="presOf" srcId="{26DCABE4-77F1-4D00-A300-AA91102A49FE}" destId="{C0ECC8EE-2358-4025-9C00-32E75B509443}" srcOrd="0" destOrd="0" presId="urn:microsoft.com/office/officeart/2005/8/layout/hierarchy2"/>
    <dgm:cxn modelId="{903C65E2-8596-4C8B-92A5-67D64009F0FA}" type="presOf" srcId="{1DFAEDCE-B2F5-43FD-B58F-87B01022E0DA}" destId="{BEBA9839-8C73-49E8-B827-6C71E8F59DEB}" srcOrd="1" destOrd="0" presId="urn:microsoft.com/office/officeart/2005/8/layout/hierarchy2"/>
    <dgm:cxn modelId="{3C9981A0-AD8F-4D3A-BA3B-A96AD8356D2C}" type="presOf" srcId="{AFD50763-9784-4D0A-8DEC-E3BF023E4CF1}" destId="{95A86C31-BBC9-45A3-87C2-4F78EB5295BE}" srcOrd="1" destOrd="0" presId="urn:microsoft.com/office/officeart/2005/8/layout/hierarchy2"/>
    <dgm:cxn modelId="{FDCC974D-F001-4E1C-9057-2760627FB186}" type="presOf" srcId="{601D4E9C-5435-49A3-A075-0FCB25821A8A}" destId="{0703983B-475C-4A3B-A00D-3617A6EB6AA6}" srcOrd="0" destOrd="0" presId="urn:microsoft.com/office/officeart/2005/8/layout/hierarchy2"/>
    <dgm:cxn modelId="{49ECEC01-A120-4BA9-A381-4F2EA9E80196}" type="presOf" srcId="{0AFC3635-1D80-4EF9-9AE8-98A7D4367750}" destId="{5287EAB7-4087-42E4-9D41-FCF9EFB2AE9C}" srcOrd="0" destOrd="0" presId="urn:microsoft.com/office/officeart/2005/8/layout/hierarchy2"/>
    <dgm:cxn modelId="{974889A1-69C6-47E9-ABDB-1D954456E19E}" type="presOf" srcId="{9AFD6632-34B1-4D59-B718-D258CB93230D}" destId="{F157E342-AFE8-4726-A47E-CB1B1EE14C88}" srcOrd="1" destOrd="0" presId="urn:microsoft.com/office/officeart/2005/8/layout/hierarchy2"/>
    <dgm:cxn modelId="{6EAC0CC6-F6E6-469C-900F-B1ABADD12DA0}" type="presOf" srcId="{37DF5922-659A-46B6-9E00-E965BADA577C}" destId="{F6A7676B-B36F-4F35-9CE0-B16042A831F6}" srcOrd="0" destOrd="0" presId="urn:microsoft.com/office/officeart/2005/8/layout/hierarchy2"/>
    <dgm:cxn modelId="{04306919-6452-4CAD-96D8-65937D52D03E}" type="presOf" srcId="{813DEC56-9354-41D8-8D54-583CF9564B6D}" destId="{02250D6E-86AC-4F2F-8E12-E43A425298DB}" srcOrd="0" destOrd="0" presId="urn:microsoft.com/office/officeart/2005/8/layout/hierarchy2"/>
    <dgm:cxn modelId="{6AF13F6B-360F-4D9B-BA0E-AD9C19ABD13F}" type="presOf" srcId="{DAAF92FE-E5DD-4A5C-9B07-0E2F184A6651}" destId="{DF4ABD74-B6AF-48C6-B2BA-4B918AF2E801}" srcOrd="0" destOrd="0" presId="urn:microsoft.com/office/officeart/2005/8/layout/hierarchy2"/>
    <dgm:cxn modelId="{00A137AC-B530-447C-9854-451ECA5ABA63}" type="presOf" srcId="{EF44FA17-4DB8-4E2F-828A-7DF7B43829BB}" destId="{FE8AE1F4-840B-4010-A832-17C97FB5C83C}" srcOrd="0" destOrd="0" presId="urn:microsoft.com/office/officeart/2005/8/layout/hierarchy2"/>
    <dgm:cxn modelId="{7643513D-E3EA-4D3C-A4D1-30F45E9693D9}" srcId="{0AFC3635-1D80-4EF9-9AE8-98A7D4367750}" destId="{8B81DFF2-84C5-4194-AA9D-9BDF9C885471}" srcOrd="0" destOrd="0" parTransId="{A1E5C0F1-8AF8-4DEB-A97F-80E8DECB7B3D}" sibTransId="{5522D284-F522-4735-AB73-4E53F0BF2F21}"/>
    <dgm:cxn modelId="{43805236-01B7-4485-9E9B-003D800F9603}" type="presOf" srcId="{AFD50763-9784-4D0A-8DEC-E3BF023E4CF1}" destId="{B0593153-BC72-4D12-BC03-56F7B7E69ACE}" srcOrd="0" destOrd="0" presId="urn:microsoft.com/office/officeart/2005/8/layout/hierarchy2"/>
    <dgm:cxn modelId="{8D2884F4-2F6D-464C-803D-2099DB2E3C81}" type="presOf" srcId="{8B81DFF2-84C5-4194-AA9D-9BDF9C885471}" destId="{CAC81C74-2E14-47D0-BF57-AEED61FF2F1B}" srcOrd="0" destOrd="0" presId="urn:microsoft.com/office/officeart/2005/8/layout/hierarchy2"/>
    <dgm:cxn modelId="{48C81CB8-C5F7-4D34-8DA7-4A7DB515F91E}" type="presOf" srcId="{D63DCDF3-B955-4432-A255-2979B3B00E64}" destId="{58702DE3-02EA-4CA6-8A7B-022723F48E09}" srcOrd="1" destOrd="0" presId="urn:microsoft.com/office/officeart/2005/8/layout/hierarchy2"/>
    <dgm:cxn modelId="{F994562F-0E0C-46B1-828B-4FD39E4714E0}" type="presOf" srcId="{57A7D69C-01C3-464B-A988-8B4749558832}" destId="{B19DDC04-39DF-4FE1-A127-7144C4F367B6}" srcOrd="0" destOrd="0" presId="urn:microsoft.com/office/officeart/2005/8/layout/hierarchy2"/>
    <dgm:cxn modelId="{E9DCE19F-08E5-4B92-A0DF-B4C41A8725B8}" type="presOf" srcId="{6098388D-B7F3-40E9-9A97-60428E140E16}" destId="{6A02F217-E9F4-468E-B7EC-853657379366}" srcOrd="0" destOrd="0" presId="urn:microsoft.com/office/officeart/2005/8/layout/hierarchy2"/>
    <dgm:cxn modelId="{D95F2683-C1D4-40BD-89B2-01F709D823AA}" srcId="{0AFC3635-1D80-4EF9-9AE8-98A7D4367750}" destId="{08F3A974-F182-4D33-8CBD-214BC695C046}" srcOrd="1" destOrd="0" parTransId="{D63DCDF3-B955-4432-A255-2979B3B00E64}" sibTransId="{BBA31FD8-026B-41CF-9F2A-622BDD71671F}"/>
    <dgm:cxn modelId="{2D2B0876-6B4C-4789-AB12-F974ADFBAE9A}" srcId="{5804042A-659D-47CE-ADDA-A7633A1CD089}" destId="{77DCB3B7-EBEA-49AD-8B69-4E0D3453F69B}" srcOrd="1" destOrd="0" parTransId="{26DCABE4-77F1-4D00-A300-AA91102A49FE}" sibTransId="{AE7DC91E-0558-4781-AA30-9D300B3261CD}"/>
    <dgm:cxn modelId="{AE9AF6B6-807F-40E2-986E-9B2430FBE885}" srcId="{57A7D69C-01C3-464B-A988-8B4749558832}" destId="{EF44FA17-4DB8-4E2F-828A-7DF7B43829BB}" srcOrd="0" destOrd="0" parTransId="{813DEC56-9354-41D8-8D54-583CF9564B6D}" sibTransId="{B6BFDFAB-FCE0-4D7D-9B5D-165190686706}"/>
    <dgm:cxn modelId="{73B08332-52F3-4B01-A3A0-F7E491317255}" type="presOf" srcId="{D6482D1C-D6FE-4DBE-9C74-0B84D97EA979}" destId="{B137A3EC-1F3A-464A-875C-4478F38A44D8}" srcOrd="0" destOrd="0" presId="urn:microsoft.com/office/officeart/2005/8/layout/hierarchy2"/>
    <dgm:cxn modelId="{F18E6781-1CF1-42A7-8040-53E3C4D0F6F4}" type="presOf" srcId="{813DEC56-9354-41D8-8D54-583CF9564B6D}" destId="{7EF713C3-9B8F-4527-A5C4-380A17A0324A}" srcOrd="1" destOrd="0" presId="urn:microsoft.com/office/officeart/2005/8/layout/hierarchy2"/>
    <dgm:cxn modelId="{0F68EC30-0907-4EA1-9D4B-12623DC8C104}" type="presOf" srcId="{08F3A974-F182-4D33-8CBD-214BC695C046}" destId="{611E1FA8-008F-4C0E-B773-FA30EC5F823B}" srcOrd="0" destOrd="0" presId="urn:microsoft.com/office/officeart/2005/8/layout/hierarchy2"/>
    <dgm:cxn modelId="{BCE31DBF-95FB-44F8-935F-9E9CBA3C8F12}" srcId="{37DF5922-659A-46B6-9E00-E965BADA577C}" destId="{5804042A-659D-47CE-ADDA-A7633A1CD089}" srcOrd="2" destOrd="0" parTransId="{601D4E9C-5435-49A3-A075-0FCB25821A8A}" sibTransId="{60B03AB7-9594-4A4F-9BB7-423E81E7B776}"/>
    <dgm:cxn modelId="{3F4A2029-9E91-4910-9BA9-3BD65946E188}" type="presOf" srcId="{601D4E9C-5435-49A3-A075-0FCB25821A8A}" destId="{A60B6780-E42F-454C-8021-A33FC4847AC4}" srcOrd="1" destOrd="0" presId="urn:microsoft.com/office/officeart/2005/8/layout/hierarchy2"/>
    <dgm:cxn modelId="{47000DA4-6C9A-4879-ACF7-0FA578944397}" srcId="{37DF5922-659A-46B6-9E00-E965BADA577C}" destId="{0AFC3635-1D80-4EF9-9AE8-98A7D4367750}" srcOrd="1" destOrd="0" parTransId="{1DFAEDCE-B2F5-43FD-B58F-87B01022E0DA}" sibTransId="{12C596F6-8537-4DE7-9DB0-06CA4B3A2B9C}"/>
    <dgm:cxn modelId="{2980FE73-45D6-4493-8494-273E03A85286}" srcId="{37DF5922-659A-46B6-9E00-E965BADA577C}" destId="{57A7D69C-01C3-464B-A988-8B4749558832}" srcOrd="0" destOrd="0" parTransId="{AFD50763-9784-4D0A-8DEC-E3BF023E4CF1}" sibTransId="{3D7E95A4-AD3B-4B69-8E03-63797ADBA904}"/>
    <dgm:cxn modelId="{E6E57C8F-D8E3-41EC-AB2C-10593988FAA8}" srcId="{57A7D69C-01C3-464B-A988-8B4749558832}" destId="{D6482D1C-D6FE-4DBE-9C74-0B84D97EA979}" srcOrd="1" destOrd="0" parTransId="{9AFD6632-34B1-4D59-B718-D258CB93230D}" sibTransId="{F5579B46-531F-4FFF-A7EC-45BBFAF1B9A5}"/>
    <dgm:cxn modelId="{7E2F7F93-C3C5-4F65-870D-3BBCACA0B3DE}" type="presOf" srcId="{DAAF92FE-E5DD-4A5C-9B07-0E2F184A6651}" destId="{D09994A6-63C4-4781-88BA-20BC3FC6787C}" srcOrd="1" destOrd="0" presId="urn:microsoft.com/office/officeart/2005/8/layout/hierarchy2"/>
    <dgm:cxn modelId="{C17CEF32-1AB4-4D09-8C4B-B1E3D1DA6314}" type="presOf" srcId="{9AFD6632-34B1-4D59-B718-D258CB93230D}" destId="{900FACD9-555C-45AE-B925-256BD3559BD4}" srcOrd="0" destOrd="0" presId="urn:microsoft.com/office/officeart/2005/8/layout/hierarchy2"/>
    <dgm:cxn modelId="{26560A3F-B55B-47C0-9FE1-05C007C3F537}" type="presOf" srcId="{A1E5C0F1-8AF8-4DEB-A97F-80E8DECB7B3D}" destId="{175C6977-5CA8-433B-9E9B-7FA15D7CEB4E}" srcOrd="0" destOrd="0" presId="urn:microsoft.com/office/officeart/2005/8/layout/hierarchy2"/>
    <dgm:cxn modelId="{CCC4F544-4201-4C3C-8477-9D2BD0F85805}" type="presOf" srcId="{A1E5C0F1-8AF8-4DEB-A97F-80E8DECB7B3D}" destId="{6F82B796-5A8B-4A66-AFCC-CCEE76F92894}" srcOrd="1" destOrd="0" presId="urn:microsoft.com/office/officeart/2005/8/layout/hierarchy2"/>
    <dgm:cxn modelId="{8E8457F1-A7C5-486E-8477-BE8902B11070}" type="presOf" srcId="{26DCABE4-77F1-4D00-A300-AA91102A49FE}" destId="{6AB4C87D-8104-4FBE-BD02-12FA41370E08}" srcOrd="1" destOrd="0" presId="urn:microsoft.com/office/officeart/2005/8/layout/hierarchy2"/>
    <dgm:cxn modelId="{D5152E0B-E7D3-4D96-8AEA-2FC07D257E9A}" srcId="{6BA5EB03-92C4-49B8-BC96-DDE8125A99AE}" destId="{37DF5922-659A-46B6-9E00-E965BADA577C}" srcOrd="0" destOrd="0" parTransId="{48949690-2744-44FD-9073-F74D454C3B7F}" sibTransId="{37940183-94F1-4F0F-8594-FE20D70A809F}"/>
    <dgm:cxn modelId="{F96B5806-73A4-4890-BC6C-5DB8220358D9}" srcId="{5804042A-659D-47CE-ADDA-A7633A1CD089}" destId="{6098388D-B7F3-40E9-9A97-60428E140E16}" srcOrd="0" destOrd="0" parTransId="{DAAF92FE-E5DD-4A5C-9B07-0E2F184A6651}" sibTransId="{30C5454C-73D4-4B1C-8EC3-A467B0C19309}"/>
    <dgm:cxn modelId="{17C5A60C-411B-4170-9D55-0B67FC29D794}" type="presParOf" srcId="{7CBBB047-3D3C-4FD7-A54B-C336F5DE13C4}" destId="{C8B26567-7596-4A98-830A-D885C08F3DD1}" srcOrd="0" destOrd="0" presId="urn:microsoft.com/office/officeart/2005/8/layout/hierarchy2"/>
    <dgm:cxn modelId="{D052D3A3-7C0B-4885-82E6-584573315E48}" type="presParOf" srcId="{C8B26567-7596-4A98-830A-D885C08F3DD1}" destId="{F6A7676B-B36F-4F35-9CE0-B16042A831F6}" srcOrd="0" destOrd="0" presId="urn:microsoft.com/office/officeart/2005/8/layout/hierarchy2"/>
    <dgm:cxn modelId="{FAE4F3EC-84D4-4ABD-A5F4-5646ABC9E2BB}" type="presParOf" srcId="{C8B26567-7596-4A98-830A-D885C08F3DD1}" destId="{F60A37B2-9B76-4DC0-8C2C-022C98159728}" srcOrd="1" destOrd="0" presId="urn:microsoft.com/office/officeart/2005/8/layout/hierarchy2"/>
    <dgm:cxn modelId="{4323E8C4-C6FA-4A3D-830C-F9DBE6886CD5}" type="presParOf" srcId="{F60A37B2-9B76-4DC0-8C2C-022C98159728}" destId="{B0593153-BC72-4D12-BC03-56F7B7E69ACE}" srcOrd="0" destOrd="0" presId="urn:microsoft.com/office/officeart/2005/8/layout/hierarchy2"/>
    <dgm:cxn modelId="{2CDC6239-8297-43E0-A8EA-AB2F507579A1}" type="presParOf" srcId="{B0593153-BC72-4D12-BC03-56F7B7E69ACE}" destId="{95A86C31-BBC9-45A3-87C2-4F78EB5295BE}" srcOrd="0" destOrd="0" presId="urn:microsoft.com/office/officeart/2005/8/layout/hierarchy2"/>
    <dgm:cxn modelId="{AA6386BA-03EE-46D6-A804-F953C40017C3}" type="presParOf" srcId="{F60A37B2-9B76-4DC0-8C2C-022C98159728}" destId="{271B8D01-4664-4012-8673-22BF669E0673}" srcOrd="1" destOrd="0" presId="urn:microsoft.com/office/officeart/2005/8/layout/hierarchy2"/>
    <dgm:cxn modelId="{D4E1BEA6-5462-417E-84B3-090816B0D39D}" type="presParOf" srcId="{271B8D01-4664-4012-8673-22BF669E0673}" destId="{B19DDC04-39DF-4FE1-A127-7144C4F367B6}" srcOrd="0" destOrd="0" presId="urn:microsoft.com/office/officeart/2005/8/layout/hierarchy2"/>
    <dgm:cxn modelId="{A8D8A37E-9D6F-4D80-B919-9C9F94F4D1DA}" type="presParOf" srcId="{271B8D01-4664-4012-8673-22BF669E0673}" destId="{751060FF-D75B-4513-AF20-153FAD68FB37}" srcOrd="1" destOrd="0" presId="urn:microsoft.com/office/officeart/2005/8/layout/hierarchy2"/>
    <dgm:cxn modelId="{59C3A947-06C0-44ED-9978-8D46C5D97453}" type="presParOf" srcId="{751060FF-D75B-4513-AF20-153FAD68FB37}" destId="{02250D6E-86AC-4F2F-8E12-E43A425298DB}" srcOrd="0" destOrd="0" presId="urn:microsoft.com/office/officeart/2005/8/layout/hierarchy2"/>
    <dgm:cxn modelId="{3318BC24-221A-47A6-9BD4-0FED951F8CD6}" type="presParOf" srcId="{02250D6E-86AC-4F2F-8E12-E43A425298DB}" destId="{7EF713C3-9B8F-4527-A5C4-380A17A0324A}" srcOrd="0" destOrd="0" presId="urn:microsoft.com/office/officeart/2005/8/layout/hierarchy2"/>
    <dgm:cxn modelId="{5E48E734-B6C2-4CB2-B742-88430B4D57EE}" type="presParOf" srcId="{751060FF-D75B-4513-AF20-153FAD68FB37}" destId="{C20E19BB-A6A6-4389-88C7-1B3810B0038C}" srcOrd="1" destOrd="0" presId="urn:microsoft.com/office/officeart/2005/8/layout/hierarchy2"/>
    <dgm:cxn modelId="{E5B9A455-4EFB-4665-A43D-ABFFDF5541D2}" type="presParOf" srcId="{C20E19BB-A6A6-4389-88C7-1B3810B0038C}" destId="{FE8AE1F4-840B-4010-A832-17C97FB5C83C}" srcOrd="0" destOrd="0" presId="urn:microsoft.com/office/officeart/2005/8/layout/hierarchy2"/>
    <dgm:cxn modelId="{641E35C4-5F8E-47BD-B9EC-C7141BD011D1}" type="presParOf" srcId="{C20E19BB-A6A6-4389-88C7-1B3810B0038C}" destId="{5E72A02D-C756-4422-8538-92C94AF534ED}" srcOrd="1" destOrd="0" presId="urn:microsoft.com/office/officeart/2005/8/layout/hierarchy2"/>
    <dgm:cxn modelId="{38F855EA-FC41-4A1E-A690-75D80D39A146}" type="presParOf" srcId="{751060FF-D75B-4513-AF20-153FAD68FB37}" destId="{900FACD9-555C-45AE-B925-256BD3559BD4}" srcOrd="2" destOrd="0" presId="urn:microsoft.com/office/officeart/2005/8/layout/hierarchy2"/>
    <dgm:cxn modelId="{926D195C-1961-473A-A6DC-27D6B03D1557}" type="presParOf" srcId="{900FACD9-555C-45AE-B925-256BD3559BD4}" destId="{F157E342-AFE8-4726-A47E-CB1B1EE14C88}" srcOrd="0" destOrd="0" presId="urn:microsoft.com/office/officeart/2005/8/layout/hierarchy2"/>
    <dgm:cxn modelId="{DBDEAE0C-67FF-430D-9447-90B760DA364C}" type="presParOf" srcId="{751060FF-D75B-4513-AF20-153FAD68FB37}" destId="{E268CB82-1744-410E-BDC6-B064E369F4E0}" srcOrd="3" destOrd="0" presId="urn:microsoft.com/office/officeart/2005/8/layout/hierarchy2"/>
    <dgm:cxn modelId="{37A723FB-F35A-4F6F-B10A-55A2A12FA74B}" type="presParOf" srcId="{E268CB82-1744-410E-BDC6-B064E369F4E0}" destId="{B137A3EC-1F3A-464A-875C-4478F38A44D8}" srcOrd="0" destOrd="0" presId="urn:microsoft.com/office/officeart/2005/8/layout/hierarchy2"/>
    <dgm:cxn modelId="{FFAFDC68-0D84-41DE-8BAD-507B47ECA6EC}" type="presParOf" srcId="{E268CB82-1744-410E-BDC6-B064E369F4E0}" destId="{784E64D2-9C58-4469-A44B-55A0FFC5B717}" srcOrd="1" destOrd="0" presId="urn:microsoft.com/office/officeart/2005/8/layout/hierarchy2"/>
    <dgm:cxn modelId="{91564B08-B30A-446C-BB70-7C13135B241E}" type="presParOf" srcId="{F60A37B2-9B76-4DC0-8C2C-022C98159728}" destId="{3A872FA7-8F68-46B1-BF6B-11B74D09AC8B}" srcOrd="2" destOrd="0" presId="urn:microsoft.com/office/officeart/2005/8/layout/hierarchy2"/>
    <dgm:cxn modelId="{87445E87-553E-4114-AA8F-1D3EF7E6899D}" type="presParOf" srcId="{3A872FA7-8F68-46B1-BF6B-11B74D09AC8B}" destId="{BEBA9839-8C73-49E8-B827-6C71E8F59DEB}" srcOrd="0" destOrd="0" presId="urn:microsoft.com/office/officeart/2005/8/layout/hierarchy2"/>
    <dgm:cxn modelId="{909FE50E-AADA-4708-85C0-DE751AA5E3E3}" type="presParOf" srcId="{F60A37B2-9B76-4DC0-8C2C-022C98159728}" destId="{904D1120-FD06-4179-9F9E-ECAFB6FD798B}" srcOrd="3" destOrd="0" presId="urn:microsoft.com/office/officeart/2005/8/layout/hierarchy2"/>
    <dgm:cxn modelId="{3152A5A5-53FB-4930-AE2D-3C98BD61C151}" type="presParOf" srcId="{904D1120-FD06-4179-9F9E-ECAFB6FD798B}" destId="{5287EAB7-4087-42E4-9D41-FCF9EFB2AE9C}" srcOrd="0" destOrd="0" presId="urn:microsoft.com/office/officeart/2005/8/layout/hierarchy2"/>
    <dgm:cxn modelId="{3E08DD6C-2CAB-40C6-9F14-C7DE49E13AEE}" type="presParOf" srcId="{904D1120-FD06-4179-9F9E-ECAFB6FD798B}" destId="{9EFEADC4-5768-4FD4-94EF-F9CB33469165}" srcOrd="1" destOrd="0" presId="urn:microsoft.com/office/officeart/2005/8/layout/hierarchy2"/>
    <dgm:cxn modelId="{D01D7027-C7AB-4521-A900-DF993F4D5955}" type="presParOf" srcId="{9EFEADC4-5768-4FD4-94EF-F9CB33469165}" destId="{175C6977-5CA8-433B-9E9B-7FA15D7CEB4E}" srcOrd="0" destOrd="0" presId="urn:microsoft.com/office/officeart/2005/8/layout/hierarchy2"/>
    <dgm:cxn modelId="{07D90D1E-C039-44CD-BA31-4EA5EF2A3425}" type="presParOf" srcId="{175C6977-5CA8-433B-9E9B-7FA15D7CEB4E}" destId="{6F82B796-5A8B-4A66-AFCC-CCEE76F92894}" srcOrd="0" destOrd="0" presId="urn:microsoft.com/office/officeart/2005/8/layout/hierarchy2"/>
    <dgm:cxn modelId="{AED938C6-7848-48BC-818C-E606EB59AA47}" type="presParOf" srcId="{9EFEADC4-5768-4FD4-94EF-F9CB33469165}" destId="{3589841E-5B36-423C-9CE6-6411AB150147}" srcOrd="1" destOrd="0" presId="urn:microsoft.com/office/officeart/2005/8/layout/hierarchy2"/>
    <dgm:cxn modelId="{7BAA4368-8A1E-43F8-8BDC-C9E8472397A1}" type="presParOf" srcId="{3589841E-5B36-423C-9CE6-6411AB150147}" destId="{CAC81C74-2E14-47D0-BF57-AEED61FF2F1B}" srcOrd="0" destOrd="0" presId="urn:microsoft.com/office/officeart/2005/8/layout/hierarchy2"/>
    <dgm:cxn modelId="{41437F85-1180-41B2-A071-A71538C59AF2}" type="presParOf" srcId="{3589841E-5B36-423C-9CE6-6411AB150147}" destId="{EF22B176-45B1-4E6E-B8A7-518061B8BDDF}" srcOrd="1" destOrd="0" presId="urn:microsoft.com/office/officeart/2005/8/layout/hierarchy2"/>
    <dgm:cxn modelId="{8E672F98-EC0A-44FC-BF56-6E839ADE69FE}" type="presParOf" srcId="{9EFEADC4-5768-4FD4-94EF-F9CB33469165}" destId="{41C9EF0D-CA74-4711-9AD5-EBC424F7F6E5}" srcOrd="2" destOrd="0" presId="urn:microsoft.com/office/officeart/2005/8/layout/hierarchy2"/>
    <dgm:cxn modelId="{8309579A-946F-481E-A7F6-E9F975118C12}" type="presParOf" srcId="{41C9EF0D-CA74-4711-9AD5-EBC424F7F6E5}" destId="{58702DE3-02EA-4CA6-8A7B-022723F48E09}" srcOrd="0" destOrd="0" presId="urn:microsoft.com/office/officeart/2005/8/layout/hierarchy2"/>
    <dgm:cxn modelId="{0A6D815E-1534-485B-B958-7239E469581E}" type="presParOf" srcId="{9EFEADC4-5768-4FD4-94EF-F9CB33469165}" destId="{C38B758A-5B0D-4F87-A584-CC8ABA825522}" srcOrd="3" destOrd="0" presId="urn:microsoft.com/office/officeart/2005/8/layout/hierarchy2"/>
    <dgm:cxn modelId="{506A53F2-941B-4CC0-8C97-2DFF5E2BFF27}" type="presParOf" srcId="{C38B758A-5B0D-4F87-A584-CC8ABA825522}" destId="{611E1FA8-008F-4C0E-B773-FA30EC5F823B}" srcOrd="0" destOrd="0" presId="urn:microsoft.com/office/officeart/2005/8/layout/hierarchy2"/>
    <dgm:cxn modelId="{2AF50AC6-4422-4595-8F1E-72EC64786DB6}" type="presParOf" srcId="{C38B758A-5B0D-4F87-A584-CC8ABA825522}" destId="{6A15FEEC-240C-4156-80A6-2F5F628DA88B}" srcOrd="1" destOrd="0" presId="urn:microsoft.com/office/officeart/2005/8/layout/hierarchy2"/>
    <dgm:cxn modelId="{7CA882E4-B672-49D3-9A34-94E069056C29}" type="presParOf" srcId="{F60A37B2-9B76-4DC0-8C2C-022C98159728}" destId="{0703983B-475C-4A3B-A00D-3617A6EB6AA6}" srcOrd="4" destOrd="0" presId="urn:microsoft.com/office/officeart/2005/8/layout/hierarchy2"/>
    <dgm:cxn modelId="{733D2B96-DEBE-4301-9AF0-DEDB68A08817}" type="presParOf" srcId="{0703983B-475C-4A3B-A00D-3617A6EB6AA6}" destId="{A60B6780-E42F-454C-8021-A33FC4847AC4}" srcOrd="0" destOrd="0" presId="urn:microsoft.com/office/officeart/2005/8/layout/hierarchy2"/>
    <dgm:cxn modelId="{137E4D4A-EE67-447D-9175-8AC3F0A63B6C}" type="presParOf" srcId="{F60A37B2-9B76-4DC0-8C2C-022C98159728}" destId="{B7177C58-8DCA-4AE9-8511-BC8BDD22735F}" srcOrd="5" destOrd="0" presId="urn:microsoft.com/office/officeart/2005/8/layout/hierarchy2"/>
    <dgm:cxn modelId="{333810D0-D17F-4635-97D1-349991C2582B}" type="presParOf" srcId="{B7177C58-8DCA-4AE9-8511-BC8BDD22735F}" destId="{F6AC3986-456B-4B51-BBB7-0EF8B1386893}" srcOrd="0" destOrd="0" presId="urn:microsoft.com/office/officeart/2005/8/layout/hierarchy2"/>
    <dgm:cxn modelId="{C8172B88-98C5-4362-91EC-C80625329F92}" type="presParOf" srcId="{B7177C58-8DCA-4AE9-8511-BC8BDD22735F}" destId="{A266F34B-7C0F-4419-8E49-370C4D02E540}" srcOrd="1" destOrd="0" presId="urn:microsoft.com/office/officeart/2005/8/layout/hierarchy2"/>
    <dgm:cxn modelId="{D91E2A40-6ACC-4C05-8D3F-513AA97D47AF}" type="presParOf" srcId="{A266F34B-7C0F-4419-8E49-370C4D02E540}" destId="{DF4ABD74-B6AF-48C6-B2BA-4B918AF2E801}" srcOrd="0" destOrd="0" presId="urn:microsoft.com/office/officeart/2005/8/layout/hierarchy2"/>
    <dgm:cxn modelId="{4ECB78FE-8798-45F9-9475-FF82F5A8BCFA}" type="presParOf" srcId="{DF4ABD74-B6AF-48C6-B2BA-4B918AF2E801}" destId="{D09994A6-63C4-4781-88BA-20BC3FC6787C}" srcOrd="0" destOrd="0" presId="urn:microsoft.com/office/officeart/2005/8/layout/hierarchy2"/>
    <dgm:cxn modelId="{F02E2809-5564-4F2E-860B-8176E5E4C0E9}" type="presParOf" srcId="{A266F34B-7C0F-4419-8E49-370C4D02E540}" destId="{1DE37093-0D72-4909-BBE9-18DC7C539A5A}" srcOrd="1" destOrd="0" presId="urn:microsoft.com/office/officeart/2005/8/layout/hierarchy2"/>
    <dgm:cxn modelId="{93614829-F642-41EA-9293-57AF610EBF51}" type="presParOf" srcId="{1DE37093-0D72-4909-BBE9-18DC7C539A5A}" destId="{6A02F217-E9F4-468E-B7EC-853657379366}" srcOrd="0" destOrd="0" presId="urn:microsoft.com/office/officeart/2005/8/layout/hierarchy2"/>
    <dgm:cxn modelId="{45B93D9E-F34D-43F8-B061-E1995D5922C4}" type="presParOf" srcId="{1DE37093-0D72-4909-BBE9-18DC7C539A5A}" destId="{28B833F8-AA91-4B2C-BF87-FFB1C68B3C32}" srcOrd="1" destOrd="0" presId="urn:microsoft.com/office/officeart/2005/8/layout/hierarchy2"/>
    <dgm:cxn modelId="{884E4CBB-AFC9-4693-BDA8-5D6A43AE0786}" type="presParOf" srcId="{A266F34B-7C0F-4419-8E49-370C4D02E540}" destId="{C0ECC8EE-2358-4025-9C00-32E75B509443}" srcOrd="2" destOrd="0" presId="urn:microsoft.com/office/officeart/2005/8/layout/hierarchy2"/>
    <dgm:cxn modelId="{7BF5EFDB-E308-4D7C-BAFE-5587343EBEFF}" type="presParOf" srcId="{C0ECC8EE-2358-4025-9C00-32E75B509443}" destId="{6AB4C87D-8104-4FBE-BD02-12FA41370E08}" srcOrd="0" destOrd="0" presId="urn:microsoft.com/office/officeart/2005/8/layout/hierarchy2"/>
    <dgm:cxn modelId="{4A0879E8-53E8-4309-BF24-15DF3CDE27F2}" type="presParOf" srcId="{A266F34B-7C0F-4419-8E49-370C4D02E540}" destId="{D73B17E6-1C56-4746-9228-BC8016907594}" srcOrd="3" destOrd="0" presId="urn:microsoft.com/office/officeart/2005/8/layout/hierarchy2"/>
    <dgm:cxn modelId="{58A3B81C-0041-4974-829A-A13B371199F0}" type="presParOf" srcId="{D73B17E6-1C56-4746-9228-BC8016907594}" destId="{F7065F38-F447-436B-BAB7-FEAC46851692}" srcOrd="0" destOrd="0" presId="urn:microsoft.com/office/officeart/2005/8/layout/hierarchy2"/>
    <dgm:cxn modelId="{C4E2F8C6-9D1F-4415-A1A2-13007EB4B728}" type="presParOf" srcId="{D73B17E6-1C56-4746-9228-BC8016907594}" destId="{597CD20C-8D1D-4042-8958-876CF2BAD6A9}"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8DF81AA1-54D4-410D-AB2D-7CF5AEE49F56}" type="datetimeFigureOut">
              <a:rPr lang="cs-CZ" smtClean="0"/>
              <a:t>05.12.2017</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3603F770-36C1-4620-B6E1-BCBC89354AE8}" type="slidenum">
              <a:rPr lang="cs-CZ" smtClean="0"/>
              <a:t>‹#›</a:t>
            </a:fld>
            <a:endParaRPr lang="cs-CZ"/>
          </a:p>
        </p:txBody>
      </p:sp>
    </p:spTree>
    <p:extLst>
      <p:ext uri="{BB962C8B-B14F-4D97-AF65-F5344CB8AC3E}">
        <p14:creationId xmlns:p14="http://schemas.microsoft.com/office/powerpoint/2010/main" val="1564495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esfcr.cz/" TargetMode="External"/><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a:t>
            </a:fld>
            <a:endParaRPr lang="cs-CZ"/>
          </a:p>
        </p:txBody>
      </p:sp>
    </p:spTree>
    <p:extLst>
      <p:ext uri="{BB962C8B-B14F-4D97-AF65-F5344CB8AC3E}">
        <p14:creationId xmlns:p14="http://schemas.microsoft.com/office/powerpoint/2010/main" val="3095634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47</a:t>
            </a:fld>
            <a:endParaRPr lang="cs-CZ"/>
          </a:p>
        </p:txBody>
      </p:sp>
    </p:spTree>
    <p:extLst>
      <p:ext uri="{BB962C8B-B14F-4D97-AF65-F5344CB8AC3E}">
        <p14:creationId xmlns:p14="http://schemas.microsoft.com/office/powerpoint/2010/main" val="22151312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smtClean="0"/>
              <a:t>Žadatel musí jít vždy přes výzvu ŘO a konkrétní výzvu MAS volí až na žádosti.</a:t>
            </a:r>
          </a:p>
          <a:p>
            <a:r>
              <a:rPr lang="cs-CZ" baseline="0" dirty="0" smtClean="0"/>
              <a:t>Žadatel – Operační program – Výzva ŘO – otevře se nová žádost – a zde na záložce výzvy MAS vyberete konkrétní výzvu MAS</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52</a:t>
            </a:fld>
            <a:endParaRPr lang="cs-CZ"/>
          </a:p>
        </p:txBody>
      </p:sp>
    </p:spTree>
    <p:extLst>
      <p:ext uri="{BB962C8B-B14F-4D97-AF65-F5344CB8AC3E}">
        <p14:creationId xmlns:p14="http://schemas.microsoft.com/office/powerpoint/2010/main" val="3142002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Pořadí vyplňování záložek není zcela individuální, u některých je nejprve nutné vyplnit nadřazený údaj v jiné části žádosti o podporu (do té doby je záložka šedě podbarvená). </a:t>
            </a:r>
          </a:p>
          <a:p>
            <a:r>
              <a:rPr lang="cs-CZ" dirty="0" smtClean="0"/>
              <a:t>Role uživatelů IS KP14+ ve vztahu k projektu:</a:t>
            </a:r>
            <a:r>
              <a:rPr lang="cs-CZ" baseline="0" dirty="0" smtClean="0"/>
              <a:t> </a:t>
            </a:r>
            <a:r>
              <a:rPr lang="cs-CZ" dirty="0" smtClean="0"/>
              <a:t>Editor,</a:t>
            </a:r>
            <a:r>
              <a:rPr lang="cs-CZ" baseline="0" dirty="0" smtClean="0"/>
              <a:t> </a:t>
            </a:r>
            <a:r>
              <a:rPr lang="cs-CZ" dirty="0" smtClean="0"/>
              <a:t>Čtenář,</a:t>
            </a:r>
            <a:r>
              <a:rPr lang="cs-CZ" baseline="0" dirty="0" smtClean="0"/>
              <a:t> </a:t>
            </a:r>
            <a:r>
              <a:rPr lang="cs-CZ" dirty="0" smtClean="0"/>
              <a:t>Signatář</a:t>
            </a:r>
            <a:r>
              <a:rPr lang="cs-CZ" baseline="0" dirty="0" smtClean="0"/>
              <a:t> </a:t>
            </a:r>
            <a:r>
              <a:rPr lang="cs-CZ" dirty="0" smtClean="0"/>
              <a:t>(vždy minimálně 1 osoba s touto rolí; pořadí signatářů se specifikuje v datech žádosti).</a:t>
            </a:r>
          </a:p>
          <a:p>
            <a:pPr marL="0" lvl="1" indent="0">
              <a:lnSpc>
                <a:spcPts val="2880"/>
              </a:lnSpc>
              <a:spcBef>
                <a:spcPts val="600"/>
              </a:spcBef>
              <a:spcAft>
                <a:spcPts val="600"/>
              </a:spcAft>
              <a:buSzPct val="100000"/>
              <a:buFont typeface="Wingdings" panose="05000000000000000000" pitchFamily="2" charset="2"/>
              <a:buNone/>
            </a:pPr>
            <a:r>
              <a:rPr lang="cs-CZ" sz="2400" dirty="0" smtClean="0"/>
              <a:t>Není možné přidělit přístup někomu, kdo pro IS KP14+ neexistuje.</a:t>
            </a:r>
          </a:p>
          <a:p>
            <a:r>
              <a:rPr lang="cs-CZ" dirty="0" smtClean="0"/>
              <a:t>Správce přístupů je vždy jedním z editorů.</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54</a:t>
            </a:fld>
            <a:endParaRPr lang="cs-CZ"/>
          </a:p>
        </p:txBody>
      </p:sp>
    </p:spTree>
    <p:extLst>
      <p:ext uri="{BB962C8B-B14F-4D97-AF65-F5344CB8AC3E}">
        <p14:creationId xmlns:p14="http://schemas.microsoft.com/office/powerpoint/2010/main" val="32122575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Zkrácený název projektu </a:t>
            </a:r>
            <a:r>
              <a:rPr lang="cs-CZ" dirty="0" smtClean="0"/>
              <a:t>– Identifikační údaj sloužící k základní orientaci v systému</a:t>
            </a:r>
          </a:p>
          <a:p>
            <a:r>
              <a:rPr lang="cs-CZ" b="1" dirty="0" smtClean="0"/>
              <a:t>Typ podání </a:t>
            </a:r>
            <a:r>
              <a:rPr lang="cs-CZ" dirty="0" smtClean="0"/>
              <a:t>– Automatické x Ruční</a:t>
            </a:r>
          </a:p>
          <a:p>
            <a:pPr lvl="1"/>
            <a:r>
              <a:rPr lang="cs-CZ" dirty="0" smtClean="0"/>
              <a:t>Automatické – automaticky po podpisu signatáře/ů</a:t>
            </a:r>
          </a:p>
          <a:p>
            <a:pPr lvl="1"/>
            <a:r>
              <a:rPr lang="cs-CZ" dirty="0" smtClean="0"/>
              <a:t>Ruční – aktivní účast žadatele přes tlačítko </a:t>
            </a:r>
            <a:r>
              <a:rPr lang="pl-PL" dirty="0" smtClean="0"/>
              <a:t>Podat žádost, které se vygeneruje po podpisu žádosti </a:t>
            </a:r>
          </a:p>
          <a:p>
            <a:r>
              <a:rPr lang="cs-CZ" b="1" dirty="0" smtClean="0"/>
              <a:t>Způsob jednání</a:t>
            </a:r>
            <a:r>
              <a:rPr lang="cs-CZ" dirty="0" smtClean="0"/>
              <a:t> – nastavení pravidla pro podpis žádosti, </a:t>
            </a:r>
            <a:r>
              <a:rPr lang="cs-CZ" dirty="0" err="1" smtClean="0"/>
              <a:t>provazba</a:t>
            </a:r>
            <a:r>
              <a:rPr lang="cs-CZ" dirty="0" smtClean="0"/>
              <a:t> se záložkou Přístup k projektu (určení rolí)</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55</a:t>
            </a:fld>
            <a:endParaRPr lang="cs-CZ"/>
          </a:p>
        </p:txBody>
      </p:sp>
    </p:spTree>
    <p:extLst>
      <p:ext uri="{BB962C8B-B14F-4D97-AF65-F5344CB8AC3E}">
        <p14:creationId xmlns:p14="http://schemas.microsoft.com/office/powerpoint/2010/main" val="46527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u="none" dirty="0" smtClean="0"/>
              <a:t>Název projektu </a:t>
            </a:r>
          </a:p>
          <a:p>
            <a:r>
              <a:rPr lang="cs-CZ" b="1" dirty="0" smtClean="0"/>
              <a:t>Anotace projektu </a:t>
            </a:r>
            <a:r>
              <a:rPr lang="cs-CZ" dirty="0" smtClean="0"/>
              <a:t>– Stručné shrnutí projektu – bude zveřejněno v seznamu podpořených projektů</a:t>
            </a:r>
          </a:p>
          <a:p>
            <a:pPr>
              <a:spcBef>
                <a:spcPts val="375"/>
              </a:spcBef>
              <a:buClr>
                <a:srgbClr val="000000"/>
              </a:buClr>
              <a:buSzPct val="100000"/>
              <a:buFont typeface="Wingdings" panose="05000000000000000000" pitchFamily="2" charset="2"/>
              <a:buChar char=""/>
              <a:defRPr/>
            </a:pPr>
            <a:r>
              <a:rPr lang="cs-CZ" altLang="cs-CZ" dirty="0" smtClean="0"/>
              <a:t> zobrazuje se na začátku žádosti</a:t>
            </a:r>
          </a:p>
          <a:p>
            <a:pPr>
              <a:spcBef>
                <a:spcPts val="375"/>
              </a:spcBef>
              <a:buClr>
                <a:srgbClr val="000000"/>
              </a:buClr>
              <a:buSzPct val="100000"/>
              <a:buFont typeface="Wingdings" panose="05000000000000000000" pitchFamily="2" charset="2"/>
              <a:buChar char=""/>
              <a:defRPr/>
            </a:pPr>
            <a:r>
              <a:rPr lang="cs-CZ" altLang="cs-CZ" dirty="0" smtClean="0"/>
              <a:t> projekt v kostce, souhrnný obraz</a:t>
            </a:r>
          </a:p>
          <a:p>
            <a:pPr>
              <a:spcBef>
                <a:spcPts val="375"/>
              </a:spcBef>
              <a:buClr>
                <a:srgbClr val="000000"/>
              </a:buClr>
              <a:buSzPct val="100000"/>
              <a:buFont typeface="Wingdings" panose="05000000000000000000" pitchFamily="2" charset="2"/>
              <a:buChar char=""/>
              <a:defRPr/>
            </a:pPr>
            <a:r>
              <a:rPr lang="cs-CZ" altLang="cs-CZ" dirty="0" smtClean="0"/>
              <a:t> jednoduše a výstižně (představte si, že píšete odstavec do novin pro projektem a tématem nedotčenou veřejnost)</a:t>
            </a:r>
          </a:p>
          <a:p>
            <a:pPr>
              <a:spcBef>
                <a:spcPts val="375"/>
              </a:spcBef>
              <a:buClr>
                <a:srgbClr val="000000"/>
              </a:buClr>
              <a:buSzPct val="100000"/>
              <a:buFont typeface="Wingdings" panose="05000000000000000000" pitchFamily="2" charset="2"/>
              <a:buChar char=""/>
              <a:defRPr/>
            </a:pPr>
            <a:r>
              <a:rPr lang="cs-CZ" altLang="cs-CZ" dirty="0" smtClean="0"/>
              <a:t> úvodní informace pro hodnotitele</a:t>
            </a:r>
          </a:p>
          <a:p>
            <a:pPr>
              <a:spcBef>
                <a:spcPts val="375"/>
              </a:spcBef>
              <a:buClr>
                <a:srgbClr val="000000"/>
              </a:buClr>
              <a:buSzPct val="100000"/>
              <a:buFont typeface="Wingdings" panose="05000000000000000000" pitchFamily="2" charset="2"/>
              <a:buChar char=""/>
              <a:defRPr/>
            </a:pPr>
            <a:r>
              <a:rPr lang="cs-CZ" altLang="cs-CZ" dirty="0" smtClean="0"/>
              <a:t> co, kdo, jak, proč, jak dlouho, za kolik</a:t>
            </a:r>
          </a:p>
          <a:p>
            <a:endParaRPr lang="cs-CZ" dirty="0" smtClean="0"/>
          </a:p>
          <a:p>
            <a:r>
              <a:rPr lang="cs-CZ" b="1" dirty="0" smtClean="0"/>
              <a:t>Datum zahájení a ukončení</a:t>
            </a:r>
            <a:r>
              <a:rPr lang="cs-CZ" dirty="0" smtClean="0"/>
              <a:t> – předpokládané/skutečné</a:t>
            </a:r>
          </a:p>
          <a:p>
            <a:pPr lvl="1"/>
            <a:r>
              <a:rPr lang="cs-CZ" dirty="0" smtClean="0"/>
              <a:t>generuje se délka projektu</a:t>
            </a:r>
          </a:p>
          <a:p>
            <a:pPr lvl="1"/>
            <a:r>
              <a:rPr lang="cs-CZ" dirty="0" smtClean="0"/>
              <a:t>nutno respektovat limity nastavené výzvou</a:t>
            </a:r>
          </a:p>
          <a:p>
            <a:pPr marL="432000" lvl="1" indent="-432000">
              <a:lnSpc>
                <a:spcPts val="2880"/>
              </a:lnSpc>
              <a:spcBef>
                <a:spcPts val="600"/>
              </a:spcBef>
              <a:spcAft>
                <a:spcPts val="600"/>
              </a:spcAft>
              <a:buSzPct val="100000"/>
              <a:buFont typeface="Wingdings" panose="05000000000000000000" pitchFamily="2" charset="2"/>
              <a:buChar char=""/>
            </a:pPr>
            <a:r>
              <a:rPr lang="cs-CZ" sz="2400" b="1" dirty="0" smtClean="0"/>
              <a:t>Jiné finanční příjmy</a:t>
            </a:r>
            <a:r>
              <a:rPr lang="cs-CZ" sz="2400" dirty="0" smtClean="0"/>
              <a:t> – Vytváří x Nevytváří. </a:t>
            </a:r>
            <a:r>
              <a:rPr lang="cs-CZ" sz="2400" dirty="0" err="1" smtClean="0"/>
              <a:t>Provazba</a:t>
            </a:r>
            <a:r>
              <a:rPr lang="cs-CZ" sz="2400" dirty="0" smtClean="0"/>
              <a:t> s záložkou Rozpad financování</a:t>
            </a:r>
          </a:p>
          <a:p>
            <a:pPr marL="432000" lvl="1" indent="-432000">
              <a:lnSpc>
                <a:spcPts val="2880"/>
              </a:lnSpc>
              <a:spcBef>
                <a:spcPts val="600"/>
              </a:spcBef>
              <a:spcAft>
                <a:spcPts val="600"/>
              </a:spcAft>
              <a:buSzPct val="100000"/>
              <a:buFont typeface="Wingdings" panose="05000000000000000000" pitchFamily="2" charset="2"/>
              <a:buChar char=""/>
            </a:pPr>
            <a:r>
              <a:rPr lang="cs-CZ" sz="2400" b="1" dirty="0" smtClean="0"/>
              <a:t>Příjmy dle čl. 61 obecného nařízení </a:t>
            </a:r>
            <a:r>
              <a:rPr lang="cs-CZ" sz="2400" dirty="0" smtClean="0"/>
              <a:t>- Projekt nevytváří příjmy dle článku 61</a:t>
            </a:r>
            <a:endParaRPr lang="cs-CZ" sz="2400" b="1" dirty="0" smtClean="0"/>
          </a:p>
          <a:p>
            <a:endParaRPr lang="cs-CZ" b="1" dirty="0" smtClean="0"/>
          </a:p>
          <a:p>
            <a:r>
              <a:rPr lang="cs-CZ" b="1" dirty="0" smtClean="0"/>
              <a:t>Doplňkové informace – </a:t>
            </a:r>
            <a:r>
              <a:rPr lang="cs-CZ" b="1" dirty="0" err="1" smtClean="0"/>
              <a:t>checkboxy</a:t>
            </a:r>
            <a:endParaRPr lang="cs-CZ" b="1" dirty="0" smtClean="0"/>
          </a:p>
          <a:p>
            <a:r>
              <a:rPr lang="pl-PL" dirty="0" smtClean="0"/>
              <a:t>Realizace zadávacích řízení na projektu</a:t>
            </a:r>
          </a:p>
          <a:p>
            <a:r>
              <a:rPr lang="cs-CZ" dirty="0" smtClean="0"/>
              <a:t>Režim financování – nastaveno na výzvě</a:t>
            </a:r>
          </a:p>
          <a:p>
            <a:r>
              <a:rPr lang="cs-CZ" dirty="0" smtClean="0"/>
              <a:t>Veřejná podpora – orientační, není provázáno s další záložkou. Bude řešeno až před podpisem právního aktu</a:t>
            </a:r>
          </a:p>
          <a:p>
            <a:r>
              <a:rPr lang="cs-CZ" dirty="0" smtClean="0"/>
              <a:t>Projekt je zcela nebo zčásti prováděn sociálními partnery nebo NNO – </a:t>
            </a:r>
            <a:r>
              <a:rPr lang="cs-CZ" dirty="0" err="1" smtClean="0"/>
              <a:t>checkbox</a:t>
            </a:r>
            <a:r>
              <a:rPr lang="cs-CZ" dirty="0" smtClean="0"/>
              <a:t> s </a:t>
            </a:r>
            <a:r>
              <a:rPr lang="cs-CZ" dirty="0" err="1" smtClean="0"/>
              <a:t>provazbou</a:t>
            </a:r>
            <a:r>
              <a:rPr lang="cs-CZ" dirty="0" smtClean="0"/>
              <a:t> na indikátor – relevantní v případě, že žadatel je NNO nebo sociální partner</a:t>
            </a:r>
            <a:endParaRPr lang="cs-CZ" b="1" dirty="0" smtClean="0"/>
          </a:p>
          <a:p>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56</a:t>
            </a:fld>
            <a:endParaRPr lang="cs-CZ"/>
          </a:p>
        </p:txBody>
      </p:sp>
    </p:spTree>
    <p:extLst>
      <p:ext uri="{BB962C8B-B14F-4D97-AF65-F5344CB8AC3E}">
        <p14:creationId xmlns:p14="http://schemas.microsoft.com/office/powerpoint/2010/main" val="3473655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Základní identifikace specifických cílů je nastavena na úrovni výzvy.</a:t>
            </a:r>
          </a:p>
          <a:p>
            <a:r>
              <a:rPr lang="cs-CZ" b="1" dirty="0" smtClean="0"/>
              <a:t>Název</a:t>
            </a:r>
            <a:r>
              <a:rPr lang="cs-CZ" dirty="0" smtClean="0"/>
              <a:t> – žadatel vybírá z číselníku</a:t>
            </a:r>
          </a:p>
          <a:p>
            <a:r>
              <a:rPr lang="cs-CZ" b="1" dirty="0" smtClean="0"/>
              <a:t>Procentní podíl </a:t>
            </a:r>
            <a:r>
              <a:rPr lang="cs-CZ" dirty="0" smtClean="0"/>
              <a:t>– míra aktivit projektu pod specifickým cílem</a:t>
            </a:r>
          </a:p>
          <a:p>
            <a:pPr lvl="1"/>
            <a:r>
              <a:rPr lang="cs-CZ" dirty="0" smtClean="0"/>
              <a:t>- zadané hodnoty nejsou pro příjemce závazné</a:t>
            </a:r>
          </a:p>
          <a:p>
            <a:pPr lvl="1"/>
            <a:r>
              <a:rPr lang="cs-CZ" dirty="0" smtClean="0"/>
              <a:t>- systém provádí kontrolu součtu procentních podílů jednotlivých cílů</a:t>
            </a:r>
          </a:p>
          <a:p>
            <a:pPr lvl="1"/>
            <a:r>
              <a:rPr lang="cs-CZ" dirty="0" smtClean="0"/>
              <a:t>- určený poměr je využit při automatických rozpadech v oblasti finančního plánu, indikátorů a kategorie intervencí</a:t>
            </a:r>
          </a:p>
          <a:p>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57</a:t>
            </a:fld>
            <a:endParaRPr lang="cs-CZ"/>
          </a:p>
        </p:txBody>
      </p:sp>
    </p:spTree>
    <p:extLst>
      <p:ext uri="{BB962C8B-B14F-4D97-AF65-F5344CB8AC3E}">
        <p14:creationId xmlns:p14="http://schemas.microsoft.com/office/powerpoint/2010/main" val="18951150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Jaký problém projekt řeší? </a:t>
            </a:r>
            <a:r>
              <a:rPr lang="cs-CZ" dirty="0" smtClean="0"/>
              <a:t>– popis problému, proč ho řeší, koho se týká, důsledky neřešení</a:t>
            </a:r>
          </a:p>
          <a:p>
            <a:r>
              <a:rPr lang="cs-CZ" b="1" dirty="0" smtClean="0"/>
              <a:t>Jaké jsou příčiny problému?</a:t>
            </a:r>
            <a:r>
              <a:rPr lang="cs-CZ" dirty="0" smtClean="0"/>
              <a:t> – popis příčin problému, doklady existence problému, zda byl již v minulosti řešen a s jakým výsledkem</a:t>
            </a:r>
          </a:p>
          <a:p>
            <a:r>
              <a:rPr lang="cs-CZ" b="1" dirty="0" smtClean="0"/>
              <a:t>Co je cílem projektu? </a:t>
            </a:r>
            <a:r>
              <a:rPr lang="cs-CZ" dirty="0" smtClean="0"/>
              <a:t>– cíl/e projektu, provázanost cílů, měřitelnost, jak dosažení cíle řeší problém, jak ověřit dosažení cíle </a:t>
            </a:r>
          </a:p>
          <a:p>
            <a:endParaRPr lang="cs-CZ" b="1" dirty="0" smtClean="0"/>
          </a:p>
          <a:p>
            <a:r>
              <a:rPr lang="cs-CZ" b="1" dirty="0" smtClean="0"/>
              <a:t>Jaká/é změna/y je/jsou v důsledku projektu očekávána/y? </a:t>
            </a:r>
            <a:r>
              <a:rPr lang="cs-CZ" dirty="0" smtClean="0"/>
              <a:t>– co se změní, obecnější než cíl, dopad na cílovou skupinu</a:t>
            </a:r>
          </a:p>
          <a:p>
            <a:pPr>
              <a:buNone/>
            </a:pPr>
            <a:r>
              <a:rPr lang="cs-CZ" altLang="cs-CZ" sz="1200" dirty="0" smtClean="0">
                <a:solidFill>
                  <a:srgbClr val="000000"/>
                </a:solidFill>
              </a:rPr>
              <a:t>- nová kolonka v žádosti, která rozvíjí kolonku „cíle“</a:t>
            </a:r>
          </a:p>
          <a:p>
            <a:pPr>
              <a:buNone/>
            </a:pPr>
            <a:r>
              <a:rPr lang="cs-CZ" altLang="cs-CZ" sz="1200" dirty="0" smtClean="0">
                <a:solidFill>
                  <a:srgbClr val="000000"/>
                </a:solidFill>
              </a:rPr>
              <a:t>- nutí žadatele popsat kvalitativní dopady projektu</a:t>
            </a:r>
          </a:p>
          <a:p>
            <a:pPr>
              <a:buNone/>
            </a:pPr>
            <a:r>
              <a:rPr lang="cs-CZ" altLang="cs-CZ" sz="1200" dirty="0" smtClean="0">
                <a:solidFill>
                  <a:srgbClr val="000000"/>
                </a:solidFill>
              </a:rPr>
              <a:t>- od instrumentálních cílů (cílem je usnadnit přístup rodičům po mateřské dovolené</a:t>
            </a:r>
            <a:r>
              <a:rPr lang="cs-CZ" altLang="cs-CZ" sz="1200" baseline="0" dirty="0" smtClean="0">
                <a:solidFill>
                  <a:srgbClr val="000000"/>
                </a:solidFill>
              </a:rPr>
              <a:t> zpět do pracovního procesu</a:t>
            </a:r>
            <a:r>
              <a:rPr lang="cs-CZ" altLang="cs-CZ" sz="1200" dirty="0" smtClean="0">
                <a:solidFill>
                  <a:srgbClr val="000000"/>
                </a:solidFill>
              </a:rPr>
              <a:t>) k efektům</a:t>
            </a:r>
          </a:p>
          <a:p>
            <a:pPr>
              <a:buNone/>
            </a:pPr>
            <a:r>
              <a:rPr lang="cs-CZ" altLang="cs-CZ" sz="1200" baseline="0" dirty="0" smtClean="0">
                <a:solidFill>
                  <a:srgbClr val="000000"/>
                </a:solidFill>
              </a:rPr>
              <a:t>  </a:t>
            </a:r>
            <a:r>
              <a:rPr lang="cs-CZ" altLang="cs-CZ" sz="1200" dirty="0" smtClean="0">
                <a:solidFill>
                  <a:srgbClr val="000000"/>
                </a:solidFill>
              </a:rPr>
              <a:t>(změnou bude získání pracovního uplatnění</a:t>
            </a:r>
            <a:r>
              <a:rPr lang="cs-CZ" altLang="cs-CZ" sz="1200" baseline="0" dirty="0" smtClean="0">
                <a:solidFill>
                  <a:srgbClr val="000000"/>
                </a:solidFill>
              </a:rPr>
              <a:t> pro rodiče po mateřské dovolené </a:t>
            </a:r>
            <a:r>
              <a:rPr lang="cs-CZ" altLang="cs-CZ" sz="1200" dirty="0" smtClean="0">
                <a:solidFill>
                  <a:srgbClr val="000000"/>
                </a:solidFill>
              </a:rPr>
              <a:t>a sladění rodinného a pracovního života)</a:t>
            </a:r>
          </a:p>
          <a:p>
            <a:pPr>
              <a:buNone/>
            </a:pPr>
            <a:r>
              <a:rPr lang="cs-CZ" altLang="cs-CZ" sz="1200" dirty="0" smtClean="0">
                <a:solidFill>
                  <a:srgbClr val="000000"/>
                </a:solidFill>
              </a:rPr>
              <a:t>- kvantifikovat tu změnu</a:t>
            </a:r>
          </a:p>
          <a:p>
            <a:endParaRPr lang="cs-CZ" b="1" dirty="0" smtClean="0"/>
          </a:p>
          <a:p>
            <a:r>
              <a:rPr lang="cs-CZ" b="1" dirty="0" smtClean="0"/>
              <a:t>Jaké aktivity v projektu budou realizovány? (N) </a:t>
            </a:r>
            <a:r>
              <a:rPr lang="cs-CZ" dirty="0" smtClean="0"/>
              <a:t>– KA jsou dále řešeny na samostatné záložce – lze uvést odkaz na tuto záložku nebo stručný popis. </a:t>
            </a:r>
            <a:r>
              <a:rPr lang="cs-CZ" b="1" dirty="0" smtClean="0"/>
              <a:t>Údaje zde uvedené nesmí být v rozporu s údaji na záložce KA.</a:t>
            </a:r>
          </a:p>
          <a:p>
            <a:r>
              <a:rPr lang="cs-CZ" b="1" dirty="0" smtClean="0"/>
              <a:t>Popis realizačního týmu projektu – </a:t>
            </a:r>
            <a:r>
              <a:rPr lang="cs-CZ" dirty="0" smtClean="0"/>
              <a:t>všechny pozice v RT</a:t>
            </a:r>
            <a:r>
              <a:rPr lang="cs-CZ" b="1" dirty="0" smtClean="0"/>
              <a:t> </a:t>
            </a:r>
            <a:r>
              <a:rPr lang="cs-CZ" dirty="0" smtClean="0"/>
              <a:t>(NN i PN, příjemce i partner)</a:t>
            </a:r>
          </a:p>
          <a:p>
            <a:pPr lvl="1"/>
            <a:r>
              <a:rPr lang="cs-CZ" dirty="0" smtClean="0"/>
              <a:t>- hlavní činnosti</a:t>
            </a:r>
          </a:p>
          <a:p>
            <a:pPr lvl="1"/>
            <a:r>
              <a:rPr lang="cs-CZ" dirty="0" smtClean="0"/>
              <a:t>- rozsah zapojení</a:t>
            </a:r>
          </a:p>
          <a:p>
            <a:pPr lvl="1"/>
            <a:r>
              <a:rPr lang="cs-CZ" dirty="0" smtClean="0"/>
              <a:t>- odborná kapacita (ne konkrétní jména)</a:t>
            </a:r>
          </a:p>
          <a:p>
            <a:pPr marL="457200" lvl="1" indent="0">
              <a:spcAft>
                <a:spcPts val="600"/>
              </a:spcAft>
              <a:buFontTx/>
              <a:buNone/>
            </a:pPr>
            <a:r>
              <a:rPr lang="cs-CZ" dirty="0" smtClean="0"/>
              <a:t>- omezený rozsah pole - samostatná příloha s odkazem</a:t>
            </a:r>
          </a:p>
          <a:p>
            <a:pPr marL="628650" lvl="1" indent="-171450">
              <a:spcAft>
                <a:spcPts val="600"/>
              </a:spcAft>
              <a:buFontTx/>
              <a:buChar char="-"/>
            </a:pPr>
            <a:endParaRPr lang="cs-CZ" dirty="0" smtClean="0"/>
          </a:p>
          <a:p>
            <a:r>
              <a:rPr lang="cs-CZ" b="1" dirty="0" smtClean="0"/>
              <a:t>Jak bude zajištěno šíření výstupů projektu? (N) </a:t>
            </a:r>
            <a:r>
              <a:rPr lang="cs-CZ" dirty="0" smtClean="0"/>
              <a:t>– produkty, povědomí cílové skupiny apod.</a:t>
            </a:r>
          </a:p>
          <a:p>
            <a:r>
              <a:rPr lang="cs-CZ" b="1" dirty="0" smtClean="0"/>
              <a:t>V čem je navržené řešení inovativní? (N) </a:t>
            </a:r>
            <a:r>
              <a:rPr lang="cs-CZ" dirty="0" smtClean="0"/>
              <a:t>- osa 3 OPZ, výzvy zaměřené na sociální inovace.</a:t>
            </a:r>
          </a:p>
          <a:p>
            <a:pPr>
              <a:spcBef>
                <a:spcPts val="450"/>
              </a:spcBef>
              <a:buNone/>
            </a:pPr>
            <a:r>
              <a:rPr lang="cs-CZ" altLang="cs-CZ" sz="1200" dirty="0" smtClean="0">
                <a:solidFill>
                  <a:srgbClr val="000000"/>
                </a:solidFill>
              </a:rPr>
              <a:t>- některé výzvy vyžadují popis toho, v čem je projekt inovativní, v čem je nový, neokoukaný</a:t>
            </a:r>
          </a:p>
          <a:p>
            <a:pPr>
              <a:spcBef>
                <a:spcPts val="450"/>
              </a:spcBef>
              <a:buNone/>
            </a:pPr>
            <a:r>
              <a:rPr lang="cs-CZ" altLang="cs-CZ" sz="1200" dirty="0" smtClean="0">
                <a:solidFill>
                  <a:srgbClr val="000000"/>
                </a:solidFill>
              </a:rPr>
              <a:t>- </a:t>
            </a:r>
            <a:r>
              <a:rPr lang="cs-CZ" altLang="cs-CZ" sz="1200" u="sng" dirty="0" smtClean="0">
                <a:solidFill>
                  <a:srgbClr val="000000"/>
                </a:solidFill>
              </a:rPr>
              <a:t>tři základní roviny inovace:</a:t>
            </a:r>
          </a:p>
          <a:p>
            <a:pPr>
              <a:spcBef>
                <a:spcPts val="450"/>
              </a:spcBef>
              <a:buFont typeface="Wingdings" panose="05000000000000000000" pitchFamily="2" charset="2"/>
              <a:buChar char=""/>
            </a:pPr>
            <a:r>
              <a:rPr lang="cs-CZ" altLang="cs-CZ" sz="1200" dirty="0" smtClean="0">
                <a:solidFill>
                  <a:srgbClr val="000000"/>
                </a:solidFill>
              </a:rPr>
              <a:t> buď zavádíte projektem zcela </a:t>
            </a:r>
            <a:r>
              <a:rPr lang="cs-CZ" altLang="cs-CZ" sz="1200" b="1" dirty="0" smtClean="0">
                <a:solidFill>
                  <a:srgbClr val="000000"/>
                </a:solidFill>
              </a:rPr>
              <a:t>nové služby</a:t>
            </a:r>
            <a:r>
              <a:rPr lang="cs-CZ" altLang="cs-CZ" sz="1200" dirty="0" smtClean="0">
                <a:solidFill>
                  <a:srgbClr val="000000"/>
                </a:solidFill>
              </a:rPr>
              <a:t>, zaplňujete mezeru na trhu</a:t>
            </a:r>
          </a:p>
          <a:p>
            <a:pPr>
              <a:spcBef>
                <a:spcPts val="450"/>
              </a:spcBef>
              <a:buFont typeface="Wingdings" panose="05000000000000000000" pitchFamily="2" charset="2"/>
              <a:buChar char=""/>
            </a:pPr>
            <a:r>
              <a:rPr lang="cs-CZ" altLang="cs-CZ" sz="1200" dirty="0" smtClean="0">
                <a:solidFill>
                  <a:srgbClr val="000000"/>
                </a:solidFill>
              </a:rPr>
              <a:t> nebo existující služby </a:t>
            </a:r>
            <a:r>
              <a:rPr lang="cs-CZ" altLang="cs-CZ" sz="1200" b="1" dirty="0" smtClean="0">
                <a:solidFill>
                  <a:srgbClr val="000000"/>
                </a:solidFill>
              </a:rPr>
              <a:t>modifikujete, rozšiřujete, posouváte, zkvalitňujete</a:t>
            </a:r>
          </a:p>
          <a:p>
            <a:pPr>
              <a:spcBef>
                <a:spcPts val="450"/>
              </a:spcBef>
              <a:buFont typeface="Wingdings" panose="05000000000000000000" pitchFamily="2" charset="2"/>
              <a:buChar char=""/>
            </a:pPr>
            <a:r>
              <a:rPr lang="cs-CZ" altLang="cs-CZ" sz="1200" dirty="0" smtClean="0">
                <a:solidFill>
                  <a:srgbClr val="000000"/>
                </a:solidFill>
              </a:rPr>
              <a:t> nebo vytváříte </a:t>
            </a:r>
            <a:r>
              <a:rPr lang="cs-CZ" altLang="cs-CZ" sz="1200" b="1" dirty="0" smtClean="0">
                <a:solidFill>
                  <a:srgbClr val="000000"/>
                </a:solidFill>
              </a:rPr>
              <a:t>komplex</a:t>
            </a:r>
            <a:r>
              <a:rPr lang="cs-CZ" altLang="cs-CZ" sz="1200" dirty="0" smtClean="0">
                <a:solidFill>
                  <a:srgbClr val="000000"/>
                </a:solidFill>
              </a:rPr>
              <a:t> vzájemně provázaných nebo se doplňujících služeb, který násobí efekt každé jedné služby v takovém komplexu zařazené a mění situaci v místě celkově</a:t>
            </a:r>
          </a:p>
          <a:p>
            <a:endParaRPr lang="cs-CZ" dirty="0" smtClean="0"/>
          </a:p>
          <a:p>
            <a:r>
              <a:rPr lang="cs-CZ" b="1" dirty="0" smtClean="0"/>
              <a:t>Jaká existují rizika projektu? </a:t>
            </a:r>
            <a:r>
              <a:rPr lang="cs-CZ" dirty="0" smtClean="0"/>
              <a:t>– rizika spojená s realizací projektu a návrh jejich řešení. Ta rizika, jejichž vzniku může příjemce předcházet (kapacita cílové skupiny, personální obsazení projektu, finanční zdroje apod.).</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58</a:t>
            </a:fld>
            <a:endParaRPr lang="cs-CZ"/>
          </a:p>
        </p:txBody>
      </p:sp>
    </p:spTree>
    <p:extLst>
      <p:ext uri="{BB962C8B-B14F-4D97-AF65-F5344CB8AC3E}">
        <p14:creationId xmlns:p14="http://schemas.microsoft.com/office/powerpoint/2010/main" val="12712167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1" indent="0" algn="just" defTabSz="914400" rtl="0" eaLnBrk="1" fontAlgn="auto" latinLnBrk="0" hangingPunct="1">
              <a:lnSpc>
                <a:spcPct val="100000"/>
              </a:lnSpc>
              <a:spcBef>
                <a:spcPts val="0"/>
              </a:spcBef>
              <a:spcAft>
                <a:spcPts val="0"/>
              </a:spcAft>
              <a:buClrTx/>
              <a:buSzTx/>
              <a:buFontTx/>
              <a:buNone/>
              <a:tabLst/>
              <a:defRPr/>
            </a:pPr>
            <a:r>
              <a:rPr lang="cs-CZ" sz="1200" b="0" u="none" dirty="0" smtClean="0"/>
              <a:t>Při vyplňování</a:t>
            </a:r>
            <a:r>
              <a:rPr lang="cs-CZ" sz="1200" b="0" u="none" baseline="0" dirty="0" smtClean="0"/>
              <a:t> indikátorů musí žadatel uvést cílovou hodnotu a popis hodnoty u všech indikátorů v Žádosti o podporu (jedná se o povinná pole). Do Žádosti o podporu se načítají všechny indikátory z Výzvy ŘO OPZ č. 047. U nerelevantních indikátorů ve vztahu k zaměření Výzvy MAS uvede žadatel do pole cílová hodnota nulu a do pole popis hodnoty uvede, že indikátor je ve vztahu k zaměření Výzvy MAS nerelevantní (např. u Výzvy MAS vyhlášené na prorodinná opatření budou indikátory týkající se podpory sociálního podniku nerelevantní). Stejně tak bude žadatel postupovat i v případě, že indikátor bude relevantní ve vztahu k zaměření Výzvy MAS, ale žadatel neplánuje tuto aktivitu realizovat v rámci projektu (např. u Výzvy MAS na prorodinná opatření, která je vyhlášená na podporu dětských skupin a příměstských táborů, ale žadatel plánuje realizovat projekt pouze na příměstské tábory, budou indikátory vztahující se k podpoře dětských skupin s nulovými hodnotami a s popisem nerelevantní ve vztahu k aktivitám projektu).</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59</a:t>
            </a:fld>
            <a:endParaRPr lang="cs-CZ"/>
          </a:p>
        </p:txBody>
      </p:sp>
    </p:spTree>
    <p:extLst>
      <p:ext uri="{BB962C8B-B14F-4D97-AF65-F5344CB8AC3E}">
        <p14:creationId xmlns:p14="http://schemas.microsoft.com/office/powerpoint/2010/main" val="1974450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lvl="1" indent="0">
              <a:lnSpc>
                <a:spcPts val="2880"/>
              </a:lnSpc>
              <a:spcBef>
                <a:spcPts val="600"/>
              </a:spcBef>
              <a:spcAft>
                <a:spcPts val="600"/>
              </a:spcAft>
              <a:buSzPct val="100000"/>
              <a:buFont typeface="Wingdings" panose="05000000000000000000" pitchFamily="2" charset="2"/>
              <a:buNone/>
            </a:pPr>
            <a:r>
              <a:rPr lang="cs-CZ" sz="1200" b="1" u="sng" dirty="0" smtClean="0"/>
              <a:t>Indikátory povinné k naplnění</a:t>
            </a:r>
            <a:r>
              <a:rPr lang="cs-CZ" sz="1200" b="1" u="none" dirty="0" smtClean="0"/>
              <a:t> </a:t>
            </a:r>
            <a:r>
              <a:rPr lang="cs-CZ" sz="1200" dirty="0" smtClean="0"/>
              <a:t>(výstupové či výsledkové):</a:t>
            </a:r>
          </a:p>
          <a:p>
            <a:pPr marL="0" marR="0" lvl="1" indent="0" algn="l" defTabSz="914400" rtl="0" eaLnBrk="1" fontAlgn="auto" latinLnBrk="0" hangingPunct="1">
              <a:lnSpc>
                <a:spcPts val="2880"/>
              </a:lnSpc>
              <a:spcBef>
                <a:spcPts val="600"/>
              </a:spcBef>
              <a:spcAft>
                <a:spcPts val="600"/>
              </a:spcAft>
              <a:buClrTx/>
              <a:buSzPct val="100000"/>
              <a:buFont typeface="Wingdings" panose="05000000000000000000" pitchFamily="2" charset="2"/>
              <a:buNone/>
              <a:tabLst/>
              <a:defRPr/>
            </a:pPr>
            <a:r>
              <a:rPr lang="cs-CZ" sz="1200" dirty="0" smtClean="0">
                <a:solidFill>
                  <a:srgbClr val="FF0000"/>
                </a:solidFill>
              </a:rPr>
              <a:t>Každý projekt musí mít povinně stanovenou nenulovou hodnotu </a:t>
            </a:r>
            <a:r>
              <a:rPr lang="cs-CZ" sz="1200" b="1" dirty="0" smtClean="0">
                <a:solidFill>
                  <a:srgbClr val="FF0000"/>
                </a:solidFill>
              </a:rPr>
              <a:t>minimálně</a:t>
            </a:r>
            <a:r>
              <a:rPr lang="cs-CZ" sz="1200" dirty="0" smtClean="0">
                <a:solidFill>
                  <a:srgbClr val="FF0000"/>
                </a:solidFill>
              </a:rPr>
              <a:t> buď pro indikátor </a:t>
            </a:r>
            <a:r>
              <a:rPr lang="cs-CZ" sz="1200" b="1" dirty="0" smtClean="0">
                <a:solidFill>
                  <a:srgbClr val="FF0000"/>
                </a:solidFill>
              </a:rPr>
              <a:t>6 00 00 - Celkový počet účastníků</a:t>
            </a:r>
            <a:r>
              <a:rPr lang="cs-CZ" sz="1200" dirty="0" smtClean="0">
                <a:solidFill>
                  <a:srgbClr val="FF0000"/>
                </a:solidFill>
              </a:rPr>
              <a:t> nebo </a:t>
            </a:r>
            <a:br>
              <a:rPr lang="cs-CZ" sz="1200" dirty="0" smtClean="0">
                <a:solidFill>
                  <a:srgbClr val="FF0000"/>
                </a:solidFill>
              </a:rPr>
            </a:br>
            <a:r>
              <a:rPr lang="cs-CZ" sz="1200" b="1" dirty="0" smtClean="0">
                <a:solidFill>
                  <a:srgbClr val="FF0000"/>
                </a:solidFill>
              </a:rPr>
              <a:t>6 70 01 - Kapacita podpořených služeb!!!</a:t>
            </a:r>
          </a:p>
          <a:p>
            <a:pPr marL="432000" marR="0" lvl="1" indent="-432000" algn="l" defTabSz="914400" rtl="0" eaLnBrk="1" fontAlgn="auto" latinLnBrk="0" hangingPunct="1">
              <a:lnSpc>
                <a:spcPts val="2880"/>
              </a:lnSpc>
              <a:spcBef>
                <a:spcPts val="600"/>
              </a:spcBef>
              <a:spcAft>
                <a:spcPts val="600"/>
              </a:spcAft>
              <a:buClrTx/>
              <a:buSzPct val="100000"/>
              <a:buFont typeface="Wingdings" panose="05000000000000000000" pitchFamily="2" charset="2"/>
              <a:buChar char=""/>
              <a:tabLst/>
              <a:defRPr/>
            </a:pPr>
            <a:endParaRPr lang="cs-CZ" sz="1200" b="1" dirty="0" smtClean="0">
              <a:solidFill>
                <a:srgbClr val="FF0000"/>
              </a:solidFill>
            </a:endParaRPr>
          </a:p>
          <a:p>
            <a:pPr marL="0" marR="0" lvl="1" indent="0" algn="l" defTabSz="914400" rtl="0" eaLnBrk="1" fontAlgn="auto" latinLnBrk="0" hangingPunct="1">
              <a:lnSpc>
                <a:spcPts val="2880"/>
              </a:lnSpc>
              <a:spcBef>
                <a:spcPts val="600"/>
              </a:spcBef>
              <a:spcAft>
                <a:spcPts val="600"/>
              </a:spcAft>
              <a:buClrTx/>
              <a:buSzPct val="100000"/>
              <a:buFont typeface="Wingdings" panose="05000000000000000000" pitchFamily="2" charset="2"/>
              <a:buNone/>
              <a:tabLst/>
              <a:defRPr/>
            </a:pPr>
            <a:r>
              <a:rPr lang="cs-CZ" sz="1200" kern="1200" dirty="0" smtClean="0">
                <a:solidFill>
                  <a:schemeClr val="tx1"/>
                </a:solidFill>
                <a:effectLst/>
                <a:latin typeface="+mn-lt"/>
                <a:ea typeface="+mn-ea"/>
                <a:cs typeface="+mn-cs"/>
              </a:rPr>
              <a:t>Sledování parametrů týkajících se podpořených osob a související indikátory jsou detailně popsány </a:t>
            </a:r>
            <a:r>
              <a:rPr lang="cs-CZ" sz="1200" b="1" kern="1200" dirty="0" smtClean="0">
                <a:solidFill>
                  <a:schemeClr val="tx1"/>
                </a:solidFill>
                <a:effectLst/>
                <a:latin typeface="+mn-lt"/>
                <a:ea typeface="+mn-ea"/>
                <a:cs typeface="+mn-cs"/>
              </a:rPr>
              <a:t>v</a:t>
            </a:r>
            <a:r>
              <a:rPr lang="cs-CZ" sz="1200" kern="1200" dirty="0" smtClean="0">
                <a:solidFill>
                  <a:schemeClr val="tx1"/>
                </a:solidFill>
                <a:effectLst/>
                <a:latin typeface="+mn-lt"/>
                <a:ea typeface="+mn-ea"/>
                <a:cs typeface="+mn-cs"/>
              </a:rPr>
              <a:t> </a:t>
            </a:r>
            <a:r>
              <a:rPr lang="cs-CZ" sz="1200" b="1" kern="1200" dirty="0" smtClean="0">
                <a:solidFill>
                  <a:schemeClr val="tx1"/>
                </a:solidFill>
                <a:effectLst/>
                <a:latin typeface="+mn-lt"/>
                <a:ea typeface="+mn-ea"/>
                <a:cs typeface="+mn-cs"/>
              </a:rPr>
              <a:t>Obecné části pravidel pro žadatele a příjemce v rámci Operačního programu zaměstnanost v kapitole 18.</a:t>
            </a:r>
          </a:p>
          <a:p>
            <a:pPr marL="432000" marR="0" lvl="1" indent="-432000" algn="l" defTabSz="914400" rtl="0" eaLnBrk="1" fontAlgn="auto" latinLnBrk="0" hangingPunct="1">
              <a:lnSpc>
                <a:spcPts val="2880"/>
              </a:lnSpc>
              <a:spcBef>
                <a:spcPts val="600"/>
              </a:spcBef>
              <a:spcAft>
                <a:spcPts val="600"/>
              </a:spcAft>
              <a:buClrTx/>
              <a:buSzPct val="100000"/>
              <a:buFont typeface="Wingdings" panose="05000000000000000000" pitchFamily="2" charset="2"/>
              <a:buChar char=""/>
              <a:tabLst/>
              <a:defRPr/>
            </a:pPr>
            <a:endParaRPr lang="cs-CZ" sz="1200" kern="1200" dirty="0" smtClean="0">
              <a:solidFill>
                <a:schemeClr val="tx1"/>
              </a:solidFill>
              <a:effectLst/>
              <a:latin typeface="+mn-lt"/>
              <a:ea typeface="+mn-ea"/>
              <a:cs typeface="+mn-cs"/>
            </a:endParaRPr>
          </a:p>
          <a:p>
            <a:r>
              <a:rPr lang="cs-CZ" sz="1200" dirty="0" smtClean="0">
                <a:latin typeface="+mn-lt"/>
              </a:rPr>
              <a:t>Žadatel není nucen k tomu, aby všechny osoby byly „účastníky“ a čerpaly povinně podporu nad stanovený limit.</a:t>
            </a:r>
          </a:p>
          <a:p>
            <a:r>
              <a:rPr lang="cs-CZ" sz="1200" dirty="0" smtClean="0">
                <a:latin typeface="+mn-lt"/>
              </a:rPr>
              <a:t>Žadatel nebude znevýhodněn oproti projektům s vyššími cílovými hodnotami indikátorů za předpokladu, že zapojení osob, které nelze vykazovat v indikátoru, řádně odůvodní a popíše zamýšlené efekty.</a:t>
            </a:r>
          </a:p>
          <a:p>
            <a:r>
              <a:rPr lang="cs-CZ" sz="1200" dirty="0" smtClean="0">
                <a:latin typeface="+mn-lt"/>
              </a:rPr>
              <a:t>Hodnotitel hodnotí žádost jako celek, nikoli jen s ohledem na plánované hodnoty indikátorů.</a:t>
            </a:r>
          </a:p>
          <a:p>
            <a:r>
              <a:rPr lang="cs-CZ" sz="1200" dirty="0" smtClean="0">
                <a:latin typeface="+mn-lt"/>
              </a:rPr>
              <a:t>Vždy záleží na charakteru projektu, cílové skupiny a plánovaných efektech projektu.</a:t>
            </a:r>
          </a:p>
          <a:p>
            <a:endParaRPr lang="cs-CZ" sz="1200" dirty="0" smtClean="0">
              <a:latin typeface="+mn-lt"/>
            </a:endParaRPr>
          </a:p>
          <a:p>
            <a:pPr marL="432000" lvl="2" indent="-432000">
              <a:lnSpc>
                <a:spcPct val="100000"/>
              </a:lnSpc>
              <a:spcBef>
                <a:spcPts val="600"/>
              </a:spcBef>
              <a:spcAft>
                <a:spcPts val="600"/>
              </a:spcAft>
              <a:buSzPct val="100000"/>
              <a:buFont typeface="Courier New" panose="02070309020205020404" pitchFamily="49" charset="0"/>
              <a:buChar char="o"/>
            </a:pPr>
            <a:r>
              <a:rPr lang="cs-CZ" sz="1200" u="sng" dirty="0" smtClean="0">
                <a:latin typeface="+mn-lt"/>
                <a:cs typeface="Arial" panose="020B0604020202020204" pitchFamily="34" charset="0"/>
              </a:rPr>
              <a:t>6 00 00 - Celkový počet účastníků  + indikátory </a:t>
            </a:r>
            <a:r>
              <a:rPr lang="cs-CZ" sz="1200" u="sng" dirty="0" smtClean="0">
                <a:latin typeface="+mn-lt"/>
              </a:rPr>
              <a:t>týkající se „účastníků“</a:t>
            </a:r>
          </a:p>
          <a:p>
            <a:pPr marL="504000" lvl="4" indent="0">
              <a:lnSpc>
                <a:spcPct val="100000"/>
              </a:lnSpc>
              <a:spcBef>
                <a:spcPts val="600"/>
              </a:spcBef>
              <a:spcAft>
                <a:spcPts val="600"/>
              </a:spcAft>
              <a:buSzPct val="100000"/>
              <a:buNone/>
            </a:pPr>
            <a:r>
              <a:rPr lang="cs-CZ" sz="1200" dirty="0" smtClean="0">
                <a:latin typeface="+mn-lt"/>
                <a:cs typeface="Arial" panose="020B0604020202020204" pitchFamily="34" charset="0"/>
              </a:rPr>
              <a:t>= </a:t>
            </a:r>
            <a:r>
              <a:rPr lang="cs-CZ" sz="1200" dirty="0" smtClean="0">
                <a:latin typeface="+mn-lt"/>
              </a:rPr>
              <a:t>osoby jednoznačně identifikované, které zároveň překročí hranici pro bagatelní podporu </a:t>
            </a:r>
            <a:r>
              <a:rPr lang="cs-CZ" sz="1200" dirty="0" smtClean="0">
                <a:latin typeface="+mn-lt"/>
                <a:cs typeface="Arial" panose="020B0604020202020204" pitchFamily="34" charset="0"/>
              </a:rPr>
              <a:t>(tj. min. 40 hod., </a:t>
            </a:r>
            <a:r>
              <a:rPr lang="cs-CZ" sz="1200" dirty="0" smtClean="0">
                <a:latin typeface="+mn-lt"/>
              </a:rPr>
              <a:t>z toho min 20 hod. jinou formou než elektronickou</a:t>
            </a:r>
            <a:r>
              <a:rPr lang="cs-CZ" sz="1200" dirty="0" smtClean="0">
                <a:latin typeface="+mn-lt"/>
                <a:cs typeface="Arial" panose="020B0604020202020204" pitchFamily="34" charset="0"/>
              </a:rPr>
              <a:t>)</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latin typeface="+mn-lt"/>
                <a:cs typeface="Arial" panose="020B0604020202020204" pitchFamily="34" charset="0"/>
              </a:rPr>
              <a:t>Účastník započítán pouze jednou za projekt, bez ohledu na počet získaných podpor (víckrát ve více projektech).</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latin typeface="+mn-lt"/>
                <a:cs typeface="Arial" panose="020B0604020202020204" pitchFamily="34" charset="0"/>
              </a:rPr>
              <a:t>Vykazování příjemcem skrze Monitorovací list podpořené osoby v IS ESF </a:t>
            </a:r>
            <a:r>
              <a:rPr lang="cs-CZ" sz="1200" dirty="0" smtClean="0">
                <a:latin typeface="+mn-lt"/>
              </a:rPr>
              <a:t>2014+ (</a:t>
            </a:r>
            <a:r>
              <a:rPr lang="cs-CZ" sz="1200" cap="none" baseline="0" dirty="0" smtClean="0">
                <a:latin typeface="+mn-lt"/>
              </a:rPr>
              <a:t>Pokyny pro evidenci podpory poskytnuté účastníkům projektu).</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solidFill>
                  <a:srgbClr val="FF0000"/>
                </a:solidFill>
                <a:latin typeface="+mn-lt"/>
                <a:cs typeface="Arial" panose="020B0604020202020204" pitchFamily="34" charset="0"/>
              </a:rPr>
              <a:t>Celkový počet podpořených osob </a:t>
            </a:r>
            <a:r>
              <a:rPr lang="cs-CZ" sz="1200" strike="sngStrike" dirty="0" smtClean="0">
                <a:solidFill>
                  <a:srgbClr val="FF0000"/>
                </a:solidFill>
                <a:latin typeface="+mn-lt"/>
                <a:cs typeface="Arial" panose="020B0604020202020204" pitchFamily="34" charset="0"/>
              </a:rPr>
              <a:t>≠</a:t>
            </a:r>
            <a:r>
              <a:rPr lang="cs-CZ" sz="1200" dirty="0" smtClean="0">
                <a:solidFill>
                  <a:srgbClr val="FF0000"/>
                </a:solidFill>
                <a:latin typeface="+mn-lt"/>
                <a:cs typeface="Arial" panose="020B0604020202020204" pitchFamily="34" charset="0"/>
              </a:rPr>
              <a:t> celkový počet účastníků!! </a:t>
            </a:r>
            <a:r>
              <a:rPr lang="cs-CZ" sz="1200" dirty="0" smtClean="0">
                <a:latin typeface="+mn-lt"/>
              </a:rPr>
              <a:t>(Žadatel předem popíše rozsah skupiny osob, kterou plánuje podpořit, ale která nebude pravděpodobně moci být zahrnuta do dosažených hodnot indikátorů).</a:t>
            </a:r>
            <a:endParaRPr lang="cs-CZ" sz="1200" dirty="0" smtClean="0">
              <a:solidFill>
                <a:srgbClr val="FF0000"/>
              </a:solidFill>
              <a:latin typeface="+mn-lt"/>
              <a:cs typeface="Arial" panose="020B0604020202020204" pitchFamily="34" charset="0"/>
            </a:endParaRPr>
          </a:p>
          <a:p>
            <a:pPr>
              <a:lnSpc>
                <a:spcPct val="100000"/>
              </a:lnSpc>
              <a:buFont typeface="Courier New" panose="02070309020205020404" pitchFamily="49" charset="0"/>
              <a:buChar char="o"/>
            </a:pPr>
            <a:r>
              <a:rPr lang="cs-CZ" sz="1200" dirty="0" smtClean="0">
                <a:latin typeface="+mn-lt"/>
                <a:cs typeface="Arial" panose="020B0604020202020204" pitchFamily="34" charset="0"/>
              </a:rPr>
              <a:t>       Podpora by měla směřovat výhradně k osobám překračujícím bagatelní podporu a osobám, u kterých je jejich totožnost známá v potřebném rozsahu!!!</a:t>
            </a:r>
          </a:p>
          <a:p>
            <a:pPr>
              <a:lnSpc>
                <a:spcPct val="100000"/>
              </a:lnSpc>
              <a:buFont typeface="Courier New" panose="02070309020205020404" pitchFamily="49" charset="0"/>
              <a:buChar char="o"/>
            </a:pPr>
            <a:r>
              <a:rPr lang="cs-CZ" sz="1200" dirty="0" smtClean="0">
                <a:latin typeface="+mn-lt"/>
                <a:cs typeface="Arial" panose="020B0604020202020204" pitchFamily="34" charset="0"/>
              </a:rPr>
              <a:t>       Podpora by měla směřovat výhradně k osobám z území MAS, pokud není zdůvodněno!!!</a:t>
            </a:r>
          </a:p>
          <a:p>
            <a:pPr>
              <a:lnSpc>
                <a:spcPct val="100000"/>
              </a:lnSpc>
              <a:buFont typeface="Courier New" panose="02070309020205020404" pitchFamily="49" charset="0"/>
              <a:buChar char="o"/>
            </a:pPr>
            <a:endParaRPr lang="cs-CZ" sz="1200" dirty="0" smtClean="0">
              <a:latin typeface="+mn-lt"/>
              <a:cs typeface="Arial" panose="020B0604020202020204" pitchFamily="34" charset="0"/>
            </a:endParaRPr>
          </a:p>
          <a:p>
            <a:endParaRPr lang="cs-CZ" sz="1200" b="1" dirty="0" smtClean="0"/>
          </a:p>
          <a:p>
            <a:r>
              <a:rPr lang="cs-CZ" sz="1200" b="1" u="sng" dirty="0" smtClean="0"/>
              <a:t>Indikátory povinné k vykazování</a:t>
            </a:r>
            <a:endParaRPr lang="cs-CZ" sz="1200" b="1" dirty="0" smtClean="0"/>
          </a:p>
          <a:p>
            <a:pPr lvl="1"/>
            <a:r>
              <a:rPr lang="cs-CZ" sz="1200" b="0" dirty="0" smtClean="0"/>
              <a:t>U projektů, které nebudou sledovat žádný výsledkový indikátor, musí být ze strany žadatele v žádosti o podporu povinně vyplněno textové pole popisující konkrétní cíle projektu včetně popisu očekávaných výsledků a změny, které má být prostřednictvím projektu dosaženo. </a:t>
            </a:r>
          </a:p>
          <a:p>
            <a:pPr marL="457200" marR="0" lvl="1" indent="0" algn="l" defTabSz="914400" rtl="0" eaLnBrk="1" fontAlgn="auto" latinLnBrk="0" hangingPunct="1">
              <a:lnSpc>
                <a:spcPct val="100000"/>
              </a:lnSpc>
              <a:spcBef>
                <a:spcPts val="0"/>
              </a:spcBef>
              <a:spcAft>
                <a:spcPts val="0"/>
              </a:spcAft>
              <a:buClrTx/>
              <a:buSzTx/>
              <a:buFontTx/>
              <a:buNone/>
              <a:tabLst/>
              <a:defRPr/>
            </a:pPr>
            <a:endParaRPr lang="cs-CZ" sz="1200" b="1" dirty="0" smtClean="0">
              <a:solidFill>
                <a:schemeClr val="tx1"/>
              </a:solidFill>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FF0000"/>
                </a:solidFill>
              </a:rPr>
              <a:t>U indikátoru týkajícího</a:t>
            </a:r>
            <a:r>
              <a:rPr lang="cs-CZ" sz="1200" b="1" baseline="0" dirty="0" smtClean="0">
                <a:solidFill>
                  <a:srgbClr val="FF0000"/>
                </a:solidFill>
              </a:rPr>
              <a:t> se účastníků (6 73 15, 6 73 10, 6 25 00, 6 26 00, 6 28 0)  je cílová hodnota vždy 0, protože se dosažené hodnoty načítají automaticky z IS ESF!!!</a:t>
            </a:r>
          </a:p>
          <a:p>
            <a:pPr marL="457200" marR="0" lvl="1" indent="0" algn="l" defTabSz="914400" rtl="0" eaLnBrk="1" fontAlgn="auto" latinLnBrk="0" hangingPunct="1">
              <a:lnSpc>
                <a:spcPct val="100000"/>
              </a:lnSpc>
              <a:spcBef>
                <a:spcPts val="0"/>
              </a:spcBef>
              <a:spcAft>
                <a:spcPts val="0"/>
              </a:spcAft>
              <a:buClrTx/>
              <a:buSzTx/>
              <a:buFontTx/>
              <a:buNone/>
              <a:tabLst/>
              <a:defRPr/>
            </a:pPr>
            <a:r>
              <a:rPr lang="cs-CZ" sz="1200" b="1" baseline="0" dirty="0" smtClean="0">
                <a:solidFill>
                  <a:srgbClr val="FF0000"/>
                </a:solidFill>
              </a:rPr>
              <a:t>Indikátory, které se netýkají účastníků, příjemce vykazuje prostřednictvím Zpráv o realizaci projektu skrze ISKP14+ (8 05 00, 5 01 30, 5 01 10, 5 01 20, 5 01 05, 6 74 01).</a:t>
            </a:r>
          </a:p>
          <a:p>
            <a:pPr marL="0" lvl="1" indent="0">
              <a:lnSpc>
                <a:spcPct val="100000"/>
              </a:lnSpc>
              <a:spcBef>
                <a:spcPts val="600"/>
              </a:spcBef>
              <a:spcAft>
                <a:spcPts val="600"/>
              </a:spcAft>
              <a:buSzPct val="100000"/>
              <a:buFont typeface="Wingdings" panose="05000000000000000000" pitchFamily="2" charset="2"/>
              <a:buNone/>
            </a:pPr>
            <a:endParaRPr lang="cs-CZ" sz="800" dirty="0" smtClean="0"/>
          </a:p>
          <a:p>
            <a:pPr marL="0" lvl="1" indent="0">
              <a:lnSpc>
                <a:spcPct val="100000"/>
              </a:lnSpc>
              <a:spcBef>
                <a:spcPts val="600"/>
              </a:spcBef>
              <a:spcAft>
                <a:spcPts val="600"/>
              </a:spcAft>
              <a:buSzPct val="100000"/>
              <a:buFont typeface="Wingdings" panose="05000000000000000000" pitchFamily="2" charset="2"/>
              <a:buNone/>
            </a:pPr>
            <a:r>
              <a:rPr lang="cs-CZ" sz="1800" u="sng" dirty="0" smtClean="0"/>
              <a:t>Podrobné informace včetně definic jednotlivých indikátorů viz:</a:t>
            </a:r>
          </a:p>
          <a:p>
            <a:pPr marL="936000" lvl="3" indent="-432000">
              <a:lnSpc>
                <a:spcPct val="100000"/>
              </a:lnSpc>
              <a:spcBef>
                <a:spcPts val="600"/>
              </a:spcBef>
              <a:spcAft>
                <a:spcPts val="600"/>
              </a:spcAft>
              <a:buSzPct val="100000"/>
              <a:buFont typeface="Wingdings" panose="05000000000000000000" pitchFamily="2" charset="2"/>
              <a:buChar char=""/>
            </a:pPr>
            <a:r>
              <a:rPr lang="cs-CZ" sz="1800" dirty="0" smtClean="0"/>
              <a:t>Obecná část pravidel pro žadatele a příjemce v rámci OPZ, kpt. 18</a:t>
            </a:r>
          </a:p>
          <a:p>
            <a:pPr marL="936000" lvl="3" indent="-432000">
              <a:lnSpc>
                <a:spcPct val="100000"/>
              </a:lnSpc>
              <a:spcBef>
                <a:spcPts val="600"/>
              </a:spcBef>
              <a:spcAft>
                <a:spcPts val="600"/>
              </a:spcAft>
              <a:buSzPct val="100000"/>
              <a:buFont typeface="Wingdings" panose="05000000000000000000" pitchFamily="2" charset="2"/>
              <a:buChar char=""/>
            </a:pPr>
            <a:r>
              <a:rPr lang="cs-CZ" sz="1800" dirty="0" smtClean="0"/>
              <a:t>Systém záznamu rozsahu a typu podpory poskytnuté cílovým skupinám projektů</a:t>
            </a:r>
            <a:endParaRPr lang="cs-CZ" dirty="0" smtClean="0"/>
          </a:p>
          <a:p>
            <a:pPr>
              <a:lnSpc>
                <a:spcPct val="100000"/>
              </a:lnSpc>
              <a:buFont typeface="Courier New" panose="02070309020205020404" pitchFamily="49" charset="0"/>
              <a:buNone/>
            </a:pPr>
            <a:endParaRPr lang="cs-CZ" sz="1200" dirty="0" smtClean="0">
              <a:latin typeface="+mn-lt"/>
            </a:endParaRPr>
          </a:p>
          <a:p>
            <a:pPr hangingPunct="0"/>
            <a:r>
              <a:rPr lang="cs-CZ" sz="1200" b="1" kern="1200" dirty="0" smtClean="0">
                <a:solidFill>
                  <a:schemeClr val="tx1"/>
                </a:solidFill>
                <a:effectLst/>
                <a:latin typeface="+mn-lt"/>
                <a:ea typeface="+mn-ea"/>
                <a:cs typeface="+mn-cs"/>
              </a:rPr>
              <a:t>Bagatelní podpora:</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Je stanoven limit, že účastníkem/podpořenou osobou z hlediska indikátorů, je pouze osoba, která:</a:t>
            </a:r>
          </a:p>
          <a:p>
            <a:pPr hangingPunct="0"/>
            <a:r>
              <a:rPr lang="cs-CZ" sz="1200" kern="1200" dirty="0" smtClean="0">
                <a:solidFill>
                  <a:schemeClr val="tx1"/>
                </a:solidFill>
                <a:effectLst/>
                <a:latin typeface="+mn-lt"/>
                <a:ea typeface="+mn-ea"/>
                <a:cs typeface="+mn-cs"/>
              </a:rPr>
              <a:t>a) získala v daném projektu podporu v rozsahu minimálně </a:t>
            </a:r>
            <a:r>
              <a:rPr lang="cs-CZ" sz="1200" b="1" kern="1200" dirty="0" smtClean="0">
                <a:solidFill>
                  <a:schemeClr val="tx1"/>
                </a:solidFill>
                <a:effectLst/>
                <a:latin typeface="+mn-lt"/>
                <a:ea typeface="+mn-ea"/>
                <a:cs typeface="+mn-cs"/>
              </a:rPr>
              <a:t>40 hodin </a:t>
            </a:r>
            <a:r>
              <a:rPr lang="cs-CZ" sz="1200" kern="1200" dirty="0" smtClean="0">
                <a:solidFill>
                  <a:schemeClr val="tx1"/>
                </a:solidFill>
                <a:effectLst/>
                <a:latin typeface="+mn-lt"/>
                <a:ea typeface="+mn-ea"/>
                <a:cs typeface="+mn-cs"/>
              </a:rPr>
              <a:t>(bez ohledu na počet dílčích podpor, tj. počet dílčích zapojení do projektu) a zároveň</a:t>
            </a:r>
          </a:p>
          <a:p>
            <a:pPr hangingPunct="0"/>
            <a:r>
              <a:rPr lang="cs-CZ" sz="1200" kern="1200" dirty="0" smtClean="0">
                <a:solidFill>
                  <a:schemeClr val="tx1"/>
                </a:solidFill>
                <a:effectLst/>
                <a:latin typeface="+mn-lt"/>
                <a:ea typeface="+mn-ea"/>
                <a:cs typeface="+mn-cs"/>
              </a:rPr>
              <a:t>b) alespoň 20 hodin z podpory, kterou osoba v daném projektu získala, nemá charakter elektronického vzdělávání.</a:t>
            </a:r>
          </a:p>
          <a:p>
            <a:pPr hangingPunct="0"/>
            <a:r>
              <a:rPr lang="cs-CZ" sz="1200" b="1" kern="1200" dirty="0" smtClean="0">
                <a:solidFill>
                  <a:schemeClr val="tx1"/>
                </a:solidFill>
                <a:effectLst/>
                <a:latin typeface="+mn-lt"/>
                <a:ea typeface="+mn-ea"/>
                <a:cs typeface="+mn-cs"/>
              </a:rPr>
              <a:t> </a:t>
            </a:r>
            <a:endParaRPr lang="cs-CZ" sz="120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Evidence podpořené osoby:</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U každé osoby je třeba znát jméno, příjmení, adresu bydliště a datum narození -monitorovací list podpořené osoby (na portálu </a:t>
            </a:r>
            <a:r>
              <a:rPr lang="cs-CZ" sz="1200" u="sng" kern="1200" dirty="0" smtClean="0">
                <a:solidFill>
                  <a:schemeClr val="tx1"/>
                </a:solidFill>
                <a:effectLst/>
                <a:latin typeface="+mn-lt"/>
                <a:ea typeface="+mn-ea"/>
                <a:cs typeface="+mn-cs"/>
                <a:hlinkClick r:id="rId3"/>
              </a:rPr>
              <a:t>www.esfcr.cz</a:t>
            </a:r>
            <a:endParaRPr lang="cs-CZ" sz="1200" kern="1200" dirty="0" smtClean="0">
              <a:solidFill>
                <a:schemeClr val="tx1"/>
              </a:solidFill>
              <a:effectLst/>
              <a:latin typeface="+mn-lt"/>
              <a:ea typeface="+mn-ea"/>
              <a:cs typeface="+mn-cs"/>
            </a:endParaRPr>
          </a:p>
          <a:p>
            <a:pPr hangingPunct="0"/>
            <a:r>
              <a:rPr lang="cs-CZ" sz="1200" u="sng" kern="1200" dirty="0" smtClean="0">
                <a:solidFill>
                  <a:schemeClr val="tx1"/>
                </a:solidFill>
                <a:effectLst/>
                <a:latin typeface="+mn-lt"/>
                <a:ea typeface="+mn-ea"/>
                <a:cs typeface="+mn-cs"/>
              </a:rPr>
              <a:t>https://www.esfcr.cz/</a:t>
            </a:r>
            <a:r>
              <a:rPr lang="cs-CZ" sz="1200" u="sng" kern="1200" dirty="0" err="1" smtClean="0">
                <a:solidFill>
                  <a:schemeClr val="tx1"/>
                </a:solidFill>
                <a:effectLst/>
                <a:latin typeface="+mn-lt"/>
                <a:ea typeface="+mn-ea"/>
                <a:cs typeface="+mn-cs"/>
              </a:rPr>
              <a:t>monitorovani</a:t>
            </a:r>
            <a:r>
              <a:rPr lang="cs-CZ" sz="1200" u="sng" kern="1200" dirty="0" smtClean="0">
                <a:solidFill>
                  <a:schemeClr val="tx1"/>
                </a:solidFill>
                <a:effectLst/>
                <a:latin typeface="+mn-lt"/>
                <a:ea typeface="+mn-ea"/>
                <a:cs typeface="+mn-cs"/>
              </a:rPr>
              <a:t>-</a:t>
            </a:r>
            <a:r>
              <a:rPr lang="cs-CZ" sz="1200" u="sng" kern="1200" dirty="0" err="1" smtClean="0">
                <a:solidFill>
                  <a:schemeClr val="tx1"/>
                </a:solidFill>
                <a:effectLst/>
                <a:latin typeface="+mn-lt"/>
                <a:ea typeface="+mn-ea"/>
                <a:cs typeface="+mn-cs"/>
              </a:rPr>
              <a:t>podporenych</a:t>
            </a:r>
            <a:r>
              <a:rPr lang="cs-CZ" sz="1200" u="sng" kern="1200" dirty="0" smtClean="0">
                <a:solidFill>
                  <a:schemeClr val="tx1"/>
                </a:solidFill>
                <a:effectLst/>
                <a:latin typeface="+mn-lt"/>
                <a:ea typeface="+mn-ea"/>
                <a:cs typeface="+mn-cs"/>
              </a:rPr>
              <a:t>-osob-</a:t>
            </a:r>
            <a:r>
              <a:rPr lang="cs-CZ" sz="1200" u="sng" kern="1200" dirty="0" err="1" smtClean="0">
                <a:solidFill>
                  <a:schemeClr val="tx1"/>
                </a:solidFill>
                <a:effectLst/>
                <a:latin typeface="+mn-lt"/>
                <a:ea typeface="+mn-ea"/>
                <a:cs typeface="+mn-cs"/>
              </a:rPr>
              <a:t>opz</a:t>
            </a:r>
            <a:r>
              <a:rPr lang="cs-CZ" sz="1200" kern="1200" dirty="0" smtClean="0">
                <a:solidFill>
                  <a:schemeClr val="tx1"/>
                </a:solidFill>
                <a:effectLst/>
                <a:latin typeface="+mn-lt"/>
                <a:ea typeface="+mn-ea"/>
                <a:cs typeface="+mn-cs"/>
              </a:rPr>
              <a:t>).</a:t>
            </a:r>
          </a:p>
          <a:p>
            <a:pPr hangingPunct="0"/>
            <a:endParaRPr lang="cs-CZ" sz="120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Monitorovací list podpořené osoby </a:t>
            </a:r>
            <a:r>
              <a:rPr lang="cs-CZ" sz="1200" kern="1200" dirty="0" smtClean="0">
                <a:solidFill>
                  <a:schemeClr val="tx1"/>
                </a:solidFill>
                <a:effectLst/>
                <a:latin typeface="+mn-lt"/>
                <a:ea typeface="+mn-ea"/>
                <a:cs typeface="+mn-cs"/>
              </a:rPr>
              <a:t>je nezávazný formulář, který je možné využít při sběru údajů od jednotlivých osob podpořených v projektu. Pokud může příjemce (či partner) data potřebná pro sledování monitorovacích indikátorů podložit jinou průkaznou evidencí, není nutné formulář používat. Příjemce (či partner) je také oprávněn si obsah Monitorovacího listu podpořené osoby upravit (např. v něm nezjišťovat něco, co už je mu známo a eviduje to v podobě nějakého jiného dokumentu/databáze).</a:t>
            </a:r>
          </a:p>
          <a:p>
            <a:pPr hangingPunct="0"/>
            <a:r>
              <a:rPr lang="cs-CZ" sz="1200" kern="1200" dirty="0" smtClean="0">
                <a:solidFill>
                  <a:schemeClr val="tx1"/>
                </a:solidFill>
                <a:effectLst/>
                <a:latin typeface="+mn-lt"/>
                <a:ea typeface="+mn-ea"/>
                <a:cs typeface="+mn-cs"/>
              </a:rPr>
              <a:t>Díky sledování vymezených parametrů u podpořených osob bude příjemce schopen vykazovat dosažené hodnoty monitorovacích indikátorů týkajících se účastníků projektu.</a:t>
            </a:r>
          </a:p>
          <a:p>
            <a:pPr hangingPunct="0"/>
            <a:endParaRPr lang="cs-CZ" sz="1200" b="1" u="sng" kern="1200" dirty="0" smtClean="0">
              <a:solidFill>
                <a:schemeClr val="tx1"/>
              </a:solidFill>
              <a:effectLst/>
              <a:latin typeface="+mn-lt"/>
              <a:ea typeface="+mn-ea"/>
              <a:cs typeface="+mn-cs"/>
            </a:endParaRPr>
          </a:p>
          <a:p>
            <a:pPr hangingPunct="0"/>
            <a:r>
              <a:rPr lang="cs-CZ" sz="1200" b="1" u="sng" kern="1200" dirty="0" smtClean="0">
                <a:solidFill>
                  <a:schemeClr val="tx1"/>
                </a:solidFill>
                <a:effectLst/>
                <a:latin typeface="+mn-lt"/>
                <a:ea typeface="+mn-ea"/>
                <a:cs typeface="+mn-cs"/>
              </a:rPr>
              <a:t>Pokyny pro evidenci podpory poskytnuté účastníkům projektů: </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Dosažené hodnoty u indikátorů týkajících se podpořených osob se do zprávy o realizaci projektu, kterou mají příjemci povinnost předkládat, dostanou prostřednictvím informačního systému IS ESF 2014+. Tento systém umožňuje zejména:</a:t>
            </a:r>
          </a:p>
          <a:p>
            <a:pPr hangingPunct="0"/>
            <a:r>
              <a:rPr lang="cs-CZ" sz="1200" kern="1200" dirty="0" smtClean="0">
                <a:solidFill>
                  <a:schemeClr val="tx1"/>
                </a:solidFill>
                <a:effectLst/>
                <a:latin typeface="+mn-lt"/>
                <a:ea typeface="+mn-ea"/>
                <a:cs typeface="+mn-cs"/>
              </a:rPr>
              <a:t>- monitoring osob podpořených projekty OPZ s maximálním využitím existujících dat evidovaných v </a:t>
            </a:r>
            <a:r>
              <a:rPr lang="cs-CZ" sz="1200" kern="1200" dirty="0" err="1" smtClean="0">
                <a:solidFill>
                  <a:schemeClr val="tx1"/>
                </a:solidFill>
                <a:effectLst/>
                <a:latin typeface="+mn-lt"/>
                <a:ea typeface="+mn-ea"/>
                <a:cs typeface="+mn-cs"/>
              </a:rPr>
              <a:t>agendových</a:t>
            </a:r>
            <a:r>
              <a:rPr lang="cs-CZ" sz="1200" kern="1200" dirty="0" smtClean="0">
                <a:solidFill>
                  <a:schemeClr val="tx1"/>
                </a:solidFill>
                <a:effectLst/>
                <a:latin typeface="+mn-lt"/>
                <a:ea typeface="+mn-ea"/>
                <a:cs typeface="+mn-cs"/>
              </a:rPr>
              <a:t> systémech MPSV, které jsou doplňovány sběrem dat od realizátorů jednotlivých projektů;</a:t>
            </a:r>
          </a:p>
          <a:p>
            <a:pPr hangingPunct="0"/>
            <a:r>
              <a:rPr lang="cs-CZ" sz="1200" kern="1200" dirty="0" smtClean="0">
                <a:solidFill>
                  <a:schemeClr val="tx1"/>
                </a:solidFill>
                <a:effectLst/>
                <a:latin typeface="+mn-lt"/>
                <a:ea typeface="+mn-ea"/>
                <a:cs typeface="+mn-cs"/>
              </a:rPr>
              <a:t>- monitoring akcí projektů ESF pro potřeby zájemců o účast na projektech prostřednictvím propojení s modulem Akce na portálu www.esfcr.cz;</a:t>
            </a:r>
          </a:p>
          <a:p>
            <a:pPr hangingPunct="0"/>
            <a:r>
              <a:rPr lang="cs-CZ" sz="1200" kern="1200" dirty="0" smtClean="0">
                <a:solidFill>
                  <a:schemeClr val="tx1"/>
                </a:solidFill>
                <a:effectLst/>
                <a:latin typeface="+mn-lt"/>
                <a:ea typeface="+mn-ea"/>
                <a:cs typeface="+mn-cs"/>
              </a:rPr>
              <a:t>- automatizovaný výpočet indikátorů týkajících se osob pro jednotlivé projekty a přenos dosažených hodnot indikátorů týkajících se podpořených osob do IS KP14+.</a:t>
            </a:r>
            <a:endParaRPr lang="cs-CZ" dirty="0" smtClean="0"/>
          </a:p>
          <a:p>
            <a:pPr lvl="1"/>
            <a:endParaRPr lang="cs-CZ" dirty="0" smtClean="0"/>
          </a:p>
          <a:p>
            <a:r>
              <a:rPr lang="cs-CZ" b="1" u="sng" dirty="0" smtClean="0"/>
              <a:t>VAZBA IS KP14+ a IS ESF 2014+ </a:t>
            </a:r>
          </a:p>
          <a:p>
            <a:endParaRPr lang="cs-CZ" b="1"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IS ESF 2014+ </a:t>
            </a:r>
          </a:p>
          <a:p>
            <a:r>
              <a:rPr lang="cs-CZ" dirty="0" smtClean="0"/>
              <a:t>Pro každého účastníka projektu veden záznam.</a:t>
            </a:r>
          </a:p>
          <a:p>
            <a:r>
              <a:rPr lang="cs-CZ" dirty="0" smtClean="0"/>
              <a:t>Rozsah sledovaných údajů (viz Obecná pravidla pro žadatele a příjemce).</a:t>
            </a:r>
          </a:p>
          <a:p>
            <a:r>
              <a:rPr lang="cs-CZ" dirty="0" smtClean="0"/>
              <a:t>Evidence poskytnutých podpor (typ podpory a rozsah podpory - k dispozici výběr z číselníku - bude zveřejněn na webu OPZ).</a:t>
            </a:r>
          </a:p>
          <a:p>
            <a:r>
              <a:rPr lang="cs-CZ" dirty="0" smtClean="0"/>
              <a:t>IS automaticky hlídá u jednotlivých osob limit bagatelní podpory.</a:t>
            </a:r>
          </a:p>
          <a:p>
            <a:r>
              <a:rPr lang="cs-CZ" dirty="0" smtClean="0"/>
              <a:t>IS z vyplněných údajů generuje hodnoty pro všechny indikátory týkající se účastníků a přenáší hodnoty do IS KP14+.</a:t>
            </a:r>
          </a:p>
          <a:p>
            <a:r>
              <a:rPr lang="cs-CZ" dirty="0" smtClean="0"/>
              <a:t>Přímá vazba na externí registry ÚP a ČSSZ.</a:t>
            </a:r>
          </a:p>
          <a:p>
            <a:endParaRPr lang="cs-CZ" dirty="0" smtClean="0"/>
          </a:p>
          <a:p>
            <a:r>
              <a:rPr lang="cs-CZ" b="1" dirty="0" smtClean="0"/>
              <a:t>IS KP14+</a:t>
            </a:r>
          </a:p>
          <a:p>
            <a:r>
              <a:rPr lang="cs-CZ" dirty="0" smtClean="0"/>
              <a:t>Editace pouze hodnot indikátorů netýkajících se účastníků.</a:t>
            </a:r>
          </a:p>
          <a:p>
            <a:r>
              <a:rPr lang="cs-CZ" dirty="0" smtClean="0"/>
              <a:t>Indikátory týkající se účastníků přebírány z IS ESF 2014+ bez možnosti editace.</a:t>
            </a:r>
          </a:p>
          <a:p>
            <a:endParaRPr lang="cs-CZ" dirty="0" smtClean="0"/>
          </a:p>
          <a:p>
            <a:pPr marL="0" lvl="1" indent="0">
              <a:lnSpc>
                <a:spcPts val="2880"/>
              </a:lnSpc>
              <a:spcBef>
                <a:spcPts val="600"/>
              </a:spcBef>
              <a:spcAft>
                <a:spcPts val="600"/>
              </a:spcAft>
              <a:buSzPct val="100000"/>
              <a:buFont typeface="Wingdings" panose="05000000000000000000" pitchFamily="2" charset="2"/>
              <a:buNone/>
            </a:pPr>
            <a:r>
              <a:rPr lang="cs-CZ" sz="2400" b="1" dirty="0" smtClean="0"/>
              <a:t>MS2014+</a:t>
            </a:r>
          </a:p>
          <a:p>
            <a:pPr marL="0" lvl="1" indent="0">
              <a:lnSpc>
                <a:spcPts val="2880"/>
              </a:lnSpc>
              <a:spcBef>
                <a:spcPts val="600"/>
              </a:spcBef>
              <a:spcAft>
                <a:spcPts val="600"/>
              </a:spcAft>
              <a:buSzPct val="100000"/>
              <a:buFont typeface="Wingdings" panose="05000000000000000000" pitchFamily="2" charset="2"/>
              <a:buNone/>
            </a:pPr>
            <a:r>
              <a:rPr lang="cs-CZ" dirty="0" smtClean="0"/>
              <a:t>Všechny indikátory sledované na úrovni dané výzvy, tj.:</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vykazované v rámci </a:t>
            </a:r>
            <a:r>
              <a:rPr lang="cs-CZ" dirty="0" err="1" smtClean="0"/>
              <a:t>ZoR</a:t>
            </a:r>
            <a:endParaRPr lang="cs-CZ" dirty="0" smtClean="0"/>
          </a:p>
          <a:p>
            <a:pPr marL="0" lvl="1" indent="0">
              <a:lnSpc>
                <a:spcPts val="2880"/>
              </a:lnSpc>
              <a:spcBef>
                <a:spcPts val="600"/>
              </a:spcBef>
              <a:spcAft>
                <a:spcPts val="600"/>
              </a:spcAft>
              <a:buSzPct val="100000"/>
              <a:buFont typeface="Wingdings" panose="05000000000000000000" pitchFamily="2" charset="2"/>
              <a:buNone/>
            </a:pPr>
            <a:r>
              <a:rPr lang="cs-CZ" dirty="0" smtClean="0"/>
              <a:t>Indikátory sledované po 6 a více měsících po ukončení účasti v projektu</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sledované z úrovně ŘO</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typu „počet projektů“ (žadatel zaškrtne </a:t>
            </a:r>
            <a:r>
              <a:rPr lang="cs-CZ" dirty="0" err="1" smtClean="0"/>
              <a:t>checkbox</a:t>
            </a:r>
            <a:r>
              <a:rPr lang="cs-CZ" dirty="0" smtClean="0"/>
              <a:t> na žádosti o podporu a systém toto propojí s příslušným indikátorem)</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60</a:t>
            </a:fld>
            <a:endParaRPr lang="cs-CZ"/>
          </a:p>
        </p:txBody>
      </p:sp>
    </p:spTree>
    <p:extLst>
      <p:ext uri="{BB962C8B-B14F-4D97-AF65-F5344CB8AC3E}">
        <p14:creationId xmlns:p14="http://schemas.microsoft.com/office/powerpoint/2010/main" val="4234701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61</a:t>
            </a:fld>
            <a:endParaRPr lang="cs-CZ"/>
          </a:p>
        </p:txBody>
      </p:sp>
    </p:spTree>
    <p:extLst>
      <p:ext uri="{BB962C8B-B14F-4D97-AF65-F5344CB8AC3E}">
        <p14:creationId xmlns:p14="http://schemas.microsoft.com/office/powerpoint/2010/main" val="38578647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62</a:t>
            </a:fld>
            <a:endParaRPr lang="cs-CZ"/>
          </a:p>
        </p:txBody>
      </p:sp>
    </p:spTree>
    <p:extLst>
      <p:ext uri="{BB962C8B-B14F-4D97-AF65-F5344CB8AC3E}">
        <p14:creationId xmlns:p14="http://schemas.microsoft.com/office/powerpoint/2010/main" val="3209628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63</a:t>
            </a:fld>
            <a:endParaRPr lang="cs-CZ"/>
          </a:p>
        </p:txBody>
      </p:sp>
    </p:spTree>
    <p:extLst>
      <p:ext uri="{BB962C8B-B14F-4D97-AF65-F5344CB8AC3E}">
        <p14:creationId xmlns:p14="http://schemas.microsoft.com/office/powerpoint/2010/main" val="29431476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Rovné příležitosti a nediskriminace, Udržitelný rozvoj (environmentální indikátory), Rovné příležitosti mužů a žen</a:t>
            </a:r>
            <a:r>
              <a:rPr lang="cs-CZ" dirty="0" smtClean="0"/>
              <a:t> </a:t>
            </a:r>
            <a:r>
              <a:rPr lang="cs-CZ" b="1" dirty="0" smtClean="0"/>
              <a:t>– </a:t>
            </a:r>
            <a:r>
              <a:rPr lang="cs-CZ" dirty="0" smtClean="0"/>
              <a:t>určení vlivu na princip</a:t>
            </a:r>
          </a:p>
          <a:p>
            <a:pPr lvl="1">
              <a:spcAft>
                <a:spcPts val="600"/>
              </a:spcAft>
            </a:pPr>
            <a:r>
              <a:rPr lang="cs-CZ" dirty="0" smtClean="0"/>
              <a:t>Cílené zaměření na horizontální princip - nutno uvést podrobnosti</a:t>
            </a:r>
          </a:p>
          <a:p>
            <a:pPr lvl="1">
              <a:spcAft>
                <a:spcPts val="600"/>
              </a:spcAft>
            </a:pPr>
            <a:r>
              <a:rPr lang="cs-CZ" dirty="0" smtClean="0"/>
              <a:t>Pozitivní vliv na horizontální princip – nutno uvést podrobnosti</a:t>
            </a:r>
          </a:p>
          <a:p>
            <a:pPr lvl="1">
              <a:spcAft>
                <a:spcPts val="600"/>
              </a:spcAft>
            </a:pPr>
            <a:r>
              <a:rPr lang="cs-CZ" dirty="0" smtClean="0"/>
              <a:t>Neutrální k horizontálnímu principu (vždy u udržitelného rozvoje)</a:t>
            </a:r>
          </a:p>
          <a:p>
            <a:pPr marL="0" lvl="1" indent="0">
              <a:lnSpc>
                <a:spcPts val="2880"/>
              </a:lnSpc>
              <a:spcBef>
                <a:spcPts val="600"/>
              </a:spcBef>
              <a:spcAft>
                <a:spcPts val="600"/>
              </a:spcAft>
              <a:buSzPct val="100000"/>
              <a:buFont typeface="Wingdings" panose="05000000000000000000" pitchFamily="2" charset="2"/>
              <a:buNone/>
            </a:pPr>
            <a:r>
              <a:rPr lang="cs-CZ" sz="2400" b="1" dirty="0" smtClean="0"/>
              <a:t>Projekt  zaměřen na udržitelnou zaměstnanost žen a udržitelný postup žen v zaměstnání </a:t>
            </a:r>
            <a:r>
              <a:rPr lang="cs-CZ" sz="2400" dirty="0" smtClean="0"/>
              <a:t>-  </a:t>
            </a:r>
            <a:r>
              <a:rPr lang="cs-CZ" sz="2400" dirty="0" err="1" smtClean="0"/>
              <a:t>Checkbox</a:t>
            </a:r>
            <a:r>
              <a:rPr lang="cs-CZ" sz="2400" dirty="0" smtClean="0"/>
              <a:t> se zaškrtává pouze u projektů, jejichž cílem je udržitelná zaměstnanost žen a udržitelný postup žen v zaměstnání.</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64</a:t>
            </a:fld>
            <a:endParaRPr lang="cs-CZ"/>
          </a:p>
        </p:txBody>
      </p:sp>
    </p:spTree>
    <p:extLst>
      <p:ext uri="{BB962C8B-B14F-4D97-AF65-F5344CB8AC3E}">
        <p14:creationId xmlns:p14="http://schemas.microsoft.com/office/powerpoint/2010/main" val="34478926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Okno zobrazuje nahoře všechny dosud zapsané klíčové aktivity na projektu. V dolní části obrazovky je prostor, v němž uživatel zakládá nový záznam nebo edituje záznam, který si vybral k editaci z tabulky v horní části obrazovky. </a:t>
            </a:r>
          </a:p>
          <a:p>
            <a:r>
              <a:rPr lang="cs-CZ" sz="1200" b="0" i="0" u="none" strike="noStrike" kern="1200" baseline="0" dirty="0" smtClean="0">
                <a:solidFill>
                  <a:schemeClr val="tx1"/>
                </a:solidFill>
                <a:latin typeface="+mn-lt"/>
                <a:ea typeface="+mn-ea"/>
                <a:cs typeface="+mn-cs"/>
              </a:rPr>
              <a:t>Jednotlivé klíčové aktivity musí být v přímé vazbě na podporované aktivity uvedené v příslušné výzvě. </a:t>
            </a:r>
          </a:p>
          <a:p>
            <a:r>
              <a:rPr lang="cs-CZ" sz="1200" b="0" i="0" u="none" strike="noStrike" kern="1200" baseline="0" dirty="0" smtClean="0">
                <a:solidFill>
                  <a:schemeClr val="tx1"/>
                </a:solidFill>
                <a:latin typeface="+mn-lt"/>
                <a:ea typeface="+mn-ea"/>
                <a:cs typeface="+mn-cs"/>
              </a:rPr>
              <a:t>Každou další klíčovou aktivitu lze zadat přes tlačítko </a:t>
            </a:r>
            <a:r>
              <a:rPr lang="cs-CZ" sz="1200" b="1" i="0" u="none" strike="noStrike" kern="1200" baseline="0" dirty="0" smtClean="0">
                <a:solidFill>
                  <a:schemeClr val="tx1"/>
                </a:solidFill>
                <a:latin typeface="+mn-lt"/>
                <a:ea typeface="+mn-ea"/>
                <a:cs typeface="+mn-cs"/>
              </a:rPr>
              <a:t>Nový záznam</a:t>
            </a:r>
            <a:r>
              <a:rPr lang="cs-CZ" sz="1200" b="0" i="0" u="none" strike="noStrike" kern="1200" baseline="0" dirty="0" smtClean="0">
                <a:solidFill>
                  <a:schemeClr val="tx1"/>
                </a:solidFill>
                <a:latin typeface="+mn-lt"/>
                <a:ea typeface="+mn-ea"/>
                <a:cs typeface="+mn-cs"/>
              </a:rPr>
              <a:t>. </a:t>
            </a:r>
            <a:endParaRPr lang="cs-CZ" dirty="0" smtClean="0"/>
          </a:p>
          <a:p>
            <a:endParaRPr lang="cs-CZ" dirty="0" smtClean="0"/>
          </a:p>
          <a:p>
            <a:r>
              <a:rPr lang="cs-CZ" dirty="0" smtClean="0"/>
              <a:t>Pole na záložce sice nejsou označena jako povinná pole, přesto byla pro OPZ nastavena kontrola v tom smyslu, že nelze finalizovat projektovou žádost, u které by nebyla vyplněna alespoň 1 klíčová aktivita.</a:t>
            </a:r>
          </a:p>
          <a:p>
            <a:r>
              <a:rPr lang="cs-CZ" sz="2400" dirty="0" smtClean="0"/>
              <a:t>Zadává se každá aktivita zvlášť, po zadání je nutno záznam uložit.</a:t>
            </a:r>
          </a:p>
          <a:p>
            <a:pPr marL="171450" indent="-171450">
              <a:buFontTx/>
              <a:buChar char="-"/>
            </a:pPr>
            <a:r>
              <a:rPr lang="cs-CZ" b="1" dirty="0" smtClean="0"/>
              <a:t>Název</a:t>
            </a:r>
          </a:p>
          <a:p>
            <a:pPr marL="171450" indent="-171450">
              <a:buFontTx/>
              <a:buChar char="-"/>
            </a:pPr>
            <a:r>
              <a:rPr lang="cs-CZ" b="1" dirty="0" smtClean="0"/>
              <a:t>Popis</a:t>
            </a:r>
            <a:r>
              <a:rPr lang="cs-CZ" dirty="0" smtClean="0"/>
              <a:t> – činnosti, způsob provádění, výstupy, časová dotace, provázanost s dalšími KA, apod.</a:t>
            </a:r>
            <a:r>
              <a:rPr lang="cs-CZ" sz="1200" b="0" i="0" u="none" strike="noStrike" kern="1200" baseline="0" dirty="0" smtClean="0">
                <a:solidFill>
                  <a:schemeClr val="tx1"/>
                </a:solidFill>
                <a:latin typeface="+mn-lt"/>
                <a:ea typeface="+mn-ea"/>
                <a:cs typeface="+mn-cs"/>
              </a:rPr>
              <a:t> Podrobně popište plánovanou realizaci klíčové aktivity. Aktivity projektu by měly být logicky strukturovány a provázány. </a:t>
            </a:r>
          </a:p>
          <a:p>
            <a:pPr marL="171450" indent="-171450">
              <a:buFontTx/>
              <a:buChar char="-"/>
            </a:pPr>
            <a:r>
              <a:rPr lang="cs-CZ" b="1" dirty="0" smtClean="0"/>
              <a:t>Přehled nákladů </a:t>
            </a:r>
            <a:r>
              <a:rPr lang="cs-CZ" dirty="0" smtClean="0"/>
              <a:t>– přímé náklady, vazba na rozpočet a hodnocení efektivity projektu. </a:t>
            </a:r>
            <a:r>
              <a:rPr lang="cs-CZ" sz="1200" b="0" i="0" u="none" strike="noStrike" kern="1200" baseline="0" dirty="0" smtClean="0">
                <a:solidFill>
                  <a:schemeClr val="tx1"/>
                </a:solidFill>
                <a:latin typeface="+mn-lt"/>
                <a:ea typeface="+mn-ea"/>
                <a:cs typeface="+mn-cs"/>
              </a:rPr>
              <a:t>Uveďte, jaké náklady z přímých způsobilých výdajů, které jsou v rozpočtu projektu (na samostatné záložce) se vztahují k plnění dané klíčové aktivity. POZOR: </a:t>
            </a:r>
            <a:r>
              <a:rPr lang="cs-CZ" sz="1200" b="0" i="0" u="none" strike="noStrike" kern="1200" baseline="0" dirty="0" err="1" smtClean="0">
                <a:solidFill>
                  <a:schemeClr val="tx1"/>
                </a:solidFill>
                <a:latin typeface="+mn-lt"/>
                <a:ea typeface="+mn-ea"/>
                <a:cs typeface="+mn-cs"/>
              </a:rPr>
              <a:t>Provazba</a:t>
            </a:r>
            <a:r>
              <a:rPr lang="cs-CZ" sz="1200" b="0" i="0" u="none" strike="noStrike" kern="1200" baseline="0" dirty="0" smtClean="0">
                <a:solidFill>
                  <a:schemeClr val="tx1"/>
                </a:solidFill>
                <a:latin typeface="+mn-lt"/>
                <a:ea typeface="+mn-ea"/>
                <a:cs typeface="+mn-cs"/>
              </a:rPr>
              <a:t> popisu klíčové aktivity s rozpočtem je důležitá pro posouzení efektivity projektu.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65</a:t>
            </a:fld>
            <a:endParaRPr lang="cs-CZ"/>
          </a:p>
        </p:txBody>
      </p:sp>
    </p:spTree>
    <p:extLst>
      <p:ext uri="{BB962C8B-B14F-4D97-AF65-F5344CB8AC3E}">
        <p14:creationId xmlns:p14="http://schemas.microsoft.com/office/powerpoint/2010/main" val="226758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Obsah číselníku nastaven na výzvě.</a:t>
            </a:r>
          </a:p>
          <a:p>
            <a:r>
              <a:rPr lang="cs-CZ" b="1" dirty="0" smtClean="0"/>
              <a:t>Cílová skupina </a:t>
            </a:r>
            <a:r>
              <a:rPr lang="cs-CZ" dirty="0" smtClean="0"/>
              <a:t>– výběr z číselníku</a:t>
            </a:r>
          </a:p>
          <a:p>
            <a:r>
              <a:rPr lang="cs-CZ" b="1" dirty="0" smtClean="0"/>
              <a:t>Popis cílové skupiny </a:t>
            </a:r>
            <a:r>
              <a:rPr lang="cs-CZ" dirty="0" smtClean="0"/>
              <a:t>– identifikace, velikost, struktura, potřeby, zapojení cílové skupiny v průběhu projektu.</a:t>
            </a:r>
          </a:p>
          <a:p>
            <a:r>
              <a:rPr lang="cs-CZ" dirty="0" smtClean="0"/>
              <a:t>Podstatná změna projektu - zahrnutí nové cílové skupiny, tj. rozšíření projektu i na osoby, na které projekt původně zaměřen nebyl.</a:t>
            </a:r>
          </a:p>
          <a:p>
            <a:r>
              <a:rPr lang="cs-CZ" sz="1200" b="0" i="0" u="none" strike="noStrike" kern="1200" baseline="0" dirty="0" smtClean="0">
                <a:solidFill>
                  <a:schemeClr val="tx1"/>
                </a:solidFill>
                <a:latin typeface="+mn-lt"/>
                <a:ea typeface="+mn-ea"/>
                <a:cs typeface="+mn-cs"/>
              </a:rPr>
              <a:t>Ke každé zvolené cílové skupině doplňte bližší popis, který by měl obsahovat zejména informace o identifikaci cílové skupiny, její velikosti a struktuře, popis potřeb cílové skupiny, posouzení potenciálu cílové skupiny uplatnit se na trhu práce a popis zapojení cílové skupiny v průběhu projektu. </a:t>
            </a:r>
          </a:p>
          <a:p>
            <a:r>
              <a:rPr lang="cs-CZ" sz="1200" b="0" i="0" u="none" strike="noStrike" kern="1200" baseline="0" dirty="0" smtClean="0">
                <a:solidFill>
                  <a:schemeClr val="tx1"/>
                </a:solidFill>
                <a:latin typeface="+mn-lt"/>
                <a:ea typeface="+mn-ea"/>
                <a:cs typeface="+mn-cs"/>
              </a:rPr>
              <a:t>Po zadání každé cílové skupiny je nutné záložku uložit pomocí tlačítka </a:t>
            </a:r>
            <a:r>
              <a:rPr lang="cs-CZ" sz="1200" b="1" i="0" u="none" strike="noStrike" kern="1200" baseline="0" dirty="0" smtClean="0">
                <a:solidFill>
                  <a:schemeClr val="tx1"/>
                </a:solidFill>
                <a:latin typeface="+mn-lt"/>
                <a:ea typeface="+mn-ea"/>
                <a:cs typeface="+mn-cs"/>
              </a:rPr>
              <a:t>Uložit</a:t>
            </a:r>
            <a:r>
              <a:rPr lang="cs-CZ" sz="1200" b="0" i="0" u="none" strike="noStrike" kern="1200" baseline="0" dirty="0" smtClean="0">
                <a:solidFill>
                  <a:schemeClr val="tx1"/>
                </a:solidFill>
                <a:latin typeface="+mn-lt"/>
                <a:ea typeface="+mn-ea"/>
                <a:cs typeface="+mn-cs"/>
              </a:rPr>
              <a:t>. Uložené údaje se zobrazí v souhrnné tabulce.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66</a:t>
            </a:fld>
            <a:endParaRPr lang="cs-CZ"/>
          </a:p>
        </p:txBody>
      </p:sp>
    </p:spTree>
    <p:extLst>
      <p:ext uri="{BB962C8B-B14F-4D97-AF65-F5344CB8AC3E}">
        <p14:creationId xmlns:p14="http://schemas.microsoft.com/office/powerpoint/2010/main" val="34118016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Povolené místo realizace a povolené místo dopadu projektu jsou stanovena ve výzvě.</a:t>
            </a:r>
          </a:p>
          <a:p>
            <a:r>
              <a:rPr lang="cs-CZ" b="1" dirty="0" smtClean="0"/>
              <a:t>Místo realizace</a:t>
            </a:r>
            <a:r>
              <a:rPr lang="cs-CZ" dirty="0" smtClean="0"/>
              <a:t> - realizace aktivit projektu ve prospěch cílových skupin, příp. lokalita, kde vznikají výstupy či výsledky projektu. </a:t>
            </a:r>
            <a:r>
              <a:rPr lang="cs-CZ" b="1" dirty="0" smtClean="0"/>
              <a:t>Detail kraje v ČR. </a:t>
            </a:r>
          </a:p>
          <a:p>
            <a:r>
              <a:rPr lang="cs-CZ" b="1" dirty="0" smtClean="0"/>
              <a:t>Místo dopadu -</a:t>
            </a:r>
            <a:r>
              <a:rPr lang="cs-CZ" dirty="0" smtClean="0"/>
              <a:t> </a:t>
            </a:r>
            <a:r>
              <a:rPr lang="pl-PL" dirty="0" smtClean="0"/>
              <a:t>území, které má z realizace projektu prospěch. Může zahrnovat pouze území, z jehož alokace je daná výzva financována. </a:t>
            </a:r>
            <a:r>
              <a:rPr lang="cs-CZ" b="1" dirty="0" smtClean="0"/>
              <a:t>Detail kraje v ČR. Pouze ČR.</a:t>
            </a:r>
          </a:p>
          <a:p>
            <a:r>
              <a:rPr lang="cs-CZ" dirty="0" smtClean="0"/>
              <a:t>Změna místa realizace nebo území dopadu, které nemají dopad na způsobilost výdajů – nepodstatná změna.</a:t>
            </a:r>
          </a:p>
          <a:p>
            <a:r>
              <a:rPr lang="cs-CZ" sz="1200" b="0" i="0" u="none" strike="noStrike" kern="1200" baseline="0" dirty="0" smtClean="0">
                <a:solidFill>
                  <a:schemeClr val="tx1"/>
                </a:solidFill>
                <a:latin typeface="+mn-lt"/>
                <a:ea typeface="+mn-ea"/>
                <a:cs typeface="+mn-cs"/>
              </a:rPr>
              <a:t>V rámci záložky Umístění vyplní žadatel údaje o tom, kde bude projekt realizován (</a:t>
            </a:r>
            <a:r>
              <a:rPr lang="cs-CZ" sz="1200" b="1" i="0" u="none" strike="noStrike" kern="1200" baseline="0" dirty="0" smtClean="0">
                <a:solidFill>
                  <a:schemeClr val="tx1"/>
                </a:solidFill>
                <a:latin typeface="+mn-lt"/>
                <a:ea typeface="+mn-ea"/>
                <a:cs typeface="+mn-cs"/>
              </a:rPr>
              <a:t>Místo realizace</a:t>
            </a:r>
            <a:r>
              <a:rPr lang="cs-CZ" sz="1200" b="0" i="0" u="none" strike="noStrike" kern="1200" baseline="0" dirty="0" smtClean="0">
                <a:solidFill>
                  <a:schemeClr val="tx1"/>
                </a:solidFill>
                <a:latin typeface="+mn-lt"/>
                <a:ea typeface="+mn-ea"/>
                <a:cs typeface="+mn-cs"/>
              </a:rPr>
              <a:t>) a na jaké území bude mít realizace projektu dopad (</a:t>
            </a:r>
            <a:r>
              <a:rPr lang="cs-CZ" sz="1200" b="1" i="0" u="none" strike="noStrike" kern="1200" baseline="0" dirty="0" smtClean="0">
                <a:solidFill>
                  <a:schemeClr val="tx1"/>
                </a:solidFill>
                <a:latin typeface="+mn-lt"/>
                <a:ea typeface="+mn-ea"/>
                <a:cs typeface="+mn-cs"/>
              </a:rPr>
              <a:t>Dopad projektu</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67</a:t>
            </a:fld>
            <a:endParaRPr lang="cs-CZ"/>
          </a:p>
        </p:txBody>
      </p:sp>
    </p:spTree>
    <p:extLst>
      <p:ext uri="{BB962C8B-B14F-4D97-AF65-F5344CB8AC3E}">
        <p14:creationId xmlns:p14="http://schemas.microsoft.com/office/powerpoint/2010/main" val="9432657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Údaje o subjektech, které se k projektu vztahují. </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Přičemž v rámci této skupiny se rozlišují (a pokud jsou relevantní, musí být na této záložce vyplněny subjekty):</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Žadatel/příjemce</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Osoba s podílem v právnické osobě žadatele/příjemce</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Osoby, v nichž má žadatel/příjemce podíl</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Partner s finančním příspěvkem</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Partner bez finančního příspěvku</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Obec</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 Nadřízený kraj</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OSS</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Financující kapitola SR</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Financující OSS</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Dodavatel</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Viz Pokyny pro vyplnění formuláře žádosti o podporu z OPZ, kapitola 6.2.10 Záložka Subjekty projektu.</a:t>
            </a:r>
          </a:p>
          <a:p>
            <a:pPr marL="0" marR="0" indent="0" algn="l" defTabSz="914400" rtl="0" eaLnBrk="1" fontAlgn="auto" latinLnBrk="0" hangingPunct="1">
              <a:lnSpc>
                <a:spcPct val="100000"/>
              </a:lnSpc>
              <a:spcBef>
                <a:spcPts val="0"/>
              </a:spcBef>
              <a:spcAft>
                <a:spcPts val="0"/>
              </a:spcAft>
              <a:buClrTx/>
              <a:buSzTx/>
              <a:buFontTx/>
              <a:buNone/>
              <a:tabLst/>
              <a:defRPr/>
            </a:pPr>
            <a:endParaRPr lang="cs-CZ"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Na</a:t>
            </a:r>
            <a:r>
              <a:rPr lang="cs-CZ" b="1" baseline="0" dirty="0" smtClean="0"/>
              <a:t> záložce </a:t>
            </a:r>
            <a:r>
              <a:rPr lang="cs-CZ" b="1" dirty="0" smtClean="0"/>
              <a:t>se uvádí údaje za poslední uzavřené účetní období. Relevantní jsou údaje za poslední schválené účetní období. Pokud se údaje týkají nově založené společnosti, uveďte nuly.</a:t>
            </a:r>
            <a:endParaRPr lang="cs-CZ" sz="1200" b="0" i="0" u="none" strike="noStrike" kern="1200" baseline="0" dirty="0" smtClean="0">
              <a:solidFill>
                <a:schemeClr val="tx1"/>
              </a:solidFill>
              <a:latin typeface="+mn-lt"/>
              <a:ea typeface="+mn-ea"/>
              <a:cs typeface="+mn-cs"/>
            </a:endParaRP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Pole</a:t>
            </a:r>
            <a:r>
              <a:rPr lang="cs-CZ" sz="1200" b="1" i="0" u="none" strike="noStrike" kern="1200" baseline="0" dirty="0" smtClean="0">
                <a:solidFill>
                  <a:schemeClr val="tx1"/>
                </a:solidFill>
                <a:latin typeface="+mn-lt"/>
                <a:ea typeface="+mn-ea"/>
                <a:cs typeface="+mn-cs"/>
              </a:rPr>
              <a:t> Roční obrat (EUR):</a:t>
            </a:r>
          </a:p>
          <a:p>
            <a:r>
              <a:rPr lang="cs-CZ" sz="1200" b="0" i="0" u="none" strike="noStrike" kern="1200" baseline="0" dirty="0" smtClean="0">
                <a:solidFill>
                  <a:schemeClr val="tx1"/>
                </a:solidFill>
                <a:latin typeface="+mn-lt"/>
                <a:ea typeface="+mn-ea"/>
                <a:cs typeface="+mn-cs"/>
              </a:rPr>
              <a:t>Jaké kurzy pro převod měn se používají?</a:t>
            </a:r>
          </a:p>
          <a:p>
            <a:r>
              <a:rPr lang="cs-CZ" sz="1200" b="0" i="0" u="none" strike="noStrike" kern="1200" baseline="0" dirty="0" smtClean="0">
                <a:solidFill>
                  <a:schemeClr val="tx1"/>
                </a:solidFill>
                <a:latin typeface="+mn-lt"/>
                <a:ea typeface="+mn-ea"/>
                <a:cs typeface="+mn-cs"/>
              </a:rPr>
              <a:t>Pro převod na EUR se použije kurz Evropské centrální banky ke dni účetní závěrky. Kurz je k dispozici na webových stránkách banky https://www.ecb.europa.eu/</a:t>
            </a:r>
            <a:r>
              <a:rPr lang="cs-CZ" sz="1200" b="0" i="0" u="none" strike="noStrike" kern="1200" baseline="0" dirty="0" err="1" smtClean="0">
                <a:solidFill>
                  <a:schemeClr val="tx1"/>
                </a:solidFill>
                <a:latin typeface="+mn-lt"/>
                <a:ea typeface="+mn-ea"/>
                <a:cs typeface="+mn-cs"/>
              </a:rPr>
              <a:t>ecb</a:t>
            </a:r>
            <a:r>
              <a:rPr lang="cs-CZ" sz="1200" b="0" i="0" u="none" strike="noStrike" kern="1200" baseline="0" dirty="0" smtClean="0">
                <a:solidFill>
                  <a:schemeClr val="tx1"/>
                </a:solidFill>
                <a:latin typeface="+mn-lt"/>
                <a:ea typeface="+mn-ea"/>
                <a:cs typeface="+mn-cs"/>
              </a:rPr>
              <a:t>/</a:t>
            </a:r>
            <a:r>
              <a:rPr lang="cs-CZ" sz="1200" b="0" i="0" u="none" strike="noStrike" kern="1200" baseline="0" dirty="0" err="1" smtClean="0">
                <a:solidFill>
                  <a:schemeClr val="tx1"/>
                </a:solidFill>
                <a:latin typeface="+mn-lt"/>
                <a:ea typeface="+mn-ea"/>
                <a:cs typeface="+mn-cs"/>
              </a:rPr>
              <a:t>html</a:t>
            </a:r>
            <a:r>
              <a:rPr lang="cs-CZ" sz="1200" b="0" i="0" u="none" strike="noStrike" kern="1200" baseline="0" dirty="0" smtClean="0">
                <a:solidFill>
                  <a:schemeClr val="tx1"/>
                </a:solidFill>
                <a:latin typeface="+mn-lt"/>
                <a:ea typeface="+mn-ea"/>
                <a:cs typeface="+mn-cs"/>
              </a:rPr>
              <a:t>/index.en.html.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V poli </a:t>
            </a:r>
            <a:r>
              <a:rPr lang="cs-CZ" sz="1200" b="1" i="0" u="none" strike="noStrike" kern="1200" baseline="0" dirty="0" smtClean="0">
                <a:solidFill>
                  <a:schemeClr val="tx1"/>
                </a:solidFill>
                <a:latin typeface="+mn-lt"/>
                <a:ea typeface="+mn-ea"/>
                <a:cs typeface="+mn-cs"/>
              </a:rPr>
              <a:t>Typ plátce DPH </a:t>
            </a:r>
            <a:r>
              <a:rPr lang="cs-CZ" sz="1200" b="0" i="0" u="none" strike="noStrike" kern="1200" baseline="0" dirty="0" smtClean="0">
                <a:solidFill>
                  <a:schemeClr val="tx1"/>
                </a:solidFill>
                <a:latin typeface="+mn-lt"/>
                <a:ea typeface="+mn-ea"/>
                <a:cs typeface="+mn-cs"/>
              </a:rPr>
              <a:t>se vybírá z číselníku: </a:t>
            </a:r>
          </a:p>
          <a:p>
            <a:r>
              <a:rPr lang="cs-CZ" sz="1200" b="0" i="0" u="none" strike="noStrike" kern="1200" baseline="0" dirty="0" smtClean="0">
                <a:solidFill>
                  <a:schemeClr val="tx1"/>
                </a:solidFill>
                <a:latin typeface="+mn-lt"/>
                <a:ea typeface="+mn-ea"/>
                <a:cs typeface="+mn-cs"/>
              </a:rPr>
              <a:t> Nejsem plátce DPH </a:t>
            </a:r>
          </a:p>
          <a:p>
            <a:r>
              <a:rPr lang="cs-CZ" sz="1200" b="0" i="0" u="none" strike="noStrike" kern="1200" baseline="0" dirty="0" smtClean="0">
                <a:solidFill>
                  <a:schemeClr val="tx1"/>
                </a:solidFill>
                <a:latin typeface="+mn-lt"/>
                <a:ea typeface="+mn-ea"/>
                <a:cs typeface="+mn-cs"/>
              </a:rPr>
              <a:t> Jsem plátce DPH a nemám zákonný nárok na odpočet DPH ve vztahu k aktivitám projektu </a:t>
            </a:r>
          </a:p>
          <a:p>
            <a:r>
              <a:rPr lang="cs-CZ" sz="1200" b="0" i="0" u="none" strike="noStrike" kern="1200" baseline="0" dirty="0" smtClean="0">
                <a:solidFill>
                  <a:schemeClr val="tx1"/>
                </a:solidFill>
                <a:latin typeface="+mn-lt"/>
                <a:ea typeface="+mn-ea"/>
                <a:cs typeface="+mn-cs"/>
              </a:rPr>
              <a:t> Jsem plátce DPH a mám nárok na odpočet DPH ve vztahu k aktivitám projektu - tuto variantu zvolte i pro případy, kdy má subjekt nárok pouze na částečný odpočet DPH ve vztahu k aktivitám projektu</a:t>
            </a:r>
          </a:p>
          <a:p>
            <a:endParaRPr lang="cs-CZ" sz="1200" b="1"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POZOR: </a:t>
            </a:r>
            <a:r>
              <a:rPr lang="cs-CZ" sz="1200" b="0" i="0" u="none" strike="noStrike" kern="1200" baseline="0" dirty="0" smtClean="0">
                <a:solidFill>
                  <a:schemeClr val="tx1"/>
                </a:solidFill>
                <a:latin typeface="+mn-lt"/>
                <a:ea typeface="+mn-ea"/>
                <a:cs typeface="+mn-cs"/>
              </a:rPr>
              <a:t>Toto pole je povinné k vyplnění u všech typů subjektů. Relevantní je ovšem pouze pro ty subjekty, u kterých je předpokládáno, že podporu využijí na úhradu výdajů, které jim v souvislosti s realizací projektu vzniknou, tj. </a:t>
            </a:r>
            <a:r>
              <a:rPr lang="cs-CZ" sz="1200" b="1" i="0" u="none" strike="noStrike" kern="1200" baseline="0" dirty="0" smtClean="0">
                <a:solidFill>
                  <a:schemeClr val="tx1"/>
                </a:solidFill>
                <a:latin typeface="+mn-lt"/>
                <a:ea typeface="+mn-ea"/>
                <a:cs typeface="+mn-cs"/>
              </a:rPr>
              <a:t>relevantní je pouze pro žadatele/příjemce a partnera s finančním příspěvkem</a:t>
            </a:r>
            <a:r>
              <a:rPr lang="cs-CZ" sz="1200" b="0" i="0" u="none" strike="noStrike" kern="1200" baseline="0" dirty="0" smtClean="0">
                <a:solidFill>
                  <a:schemeClr val="tx1"/>
                </a:solidFill>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cs-CZ"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Systém IS KP14+ je napojený na Základní registry. Systém základních registrů obsahuje tyto čtyři registry:</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osob – ROS (gestorem je Český statistický úřad)</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obyvatel – ROB (gestorem je Ministerstvo vnitra)</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územní identifikace, adres a nemovitostí – RÚIAN (gestorem je Český úřad zeměměřický a katastrální)</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práv a povinností – RPP (gestorem je Ministerstvo vnitra)</a:t>
            </a:r>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68</a:t>
            </a:fld>
            <a:endParaRPr lang="cs-CZ"/>
          </a:p>
        </p:txBody>
      </p:sp>
    </p:spTree>
    <p:extLst>
      <p:ext uri="{BB962C8B-B14F-4D97-AF65-F5344CB8AC3E}">
        <p14:creationId xmlns:p14="http://schemas.microsoft.com/office/powerpoint/2010/main" val="8837175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Osoby subjektu </a:t>
            </a:r>
            <a:r>
              <a:rPr lang="cs-CZ" dirty="0" smtClean="0"/>
              <a:t>–</a:t>
            </a:r>
            <a:r>
              <a:rPr lang="cs-CZ" baseline="0" dirty="0" smtClean="0"/>
              <a:t> </a:t>
            </a:r>
            <a:r>
              <a:rPr lang="cs-CZ" dirty="0" smtClean="0"/>
              <a:t>musí být zadán statutární zástupce a hlavní kontaktní osoba – jméno, příjmení, telefon</a:t>
            </a:r>
            <a:r>
              <a:rPr lang="cs-CZ" smtClean="0"/>
              <a:t>, e-mail</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69</a:t>
            </a:fld>
            <a:endParaRPr lang="cs-CZ"/>
          </a:p>
        </p:txBody>
      </p:sp>
    </p:spTree>
    <p:extLst>
      <p:ext uri="{BB962C8B-B14F-4D97-AF65-F5344CB8AC3E}">
        <p14:creationId xmlns:p14="http://schemas.microsoft.com/office/powerpoint/2010/main" val="5836492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Účty subjektu – až při tvorbě právního aktu.</a:t>
            </a:r>
          </a:p>
          <a:p>
            <a:r>
              <a:rPr lang="cs-CZ" dirty="0" smtClean="0"/>
              <a:t>Účetní období – až při tvorbě právního aktu, při veřejné podpoře.</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70</a:t>
            </a:fld>
            <a:endParaRPr lang="cs-CZ"/>
          </a:p>
        </p:txBody>
      </p:sp>
    </p:spTree>
    <p:extLst>
      <p:ext uri="{BB962C8B-B14F-4D97-AF65-F5344CB8AC3E}">
        <p14:creationId xmlns:p14="http://schemas.microsoft.com/office/powerpoint/2010/main" val="2817665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Základní struktura rozpočtu </a:t>
            </a:r>
            <a:r>
              <a:rPr lang="cs-CZ" dirty="0" smtClean="0"/>
              <a:t>je stanovená (viz </a:t>
            </a:r>
            <a:r>
              <a:rPr lang="cs-CZ" i="1" dirty="0" smtClean="0"/>
              <a:t>Pokyny k vyplnění</a:t>
            </a:r>
            <a:r>
              <a:rPr lang="cs-CZ" dirty="0" smtClean="0"/>
              <a:t>), žadatel rozpočet specifikuje řádky v nižší úrovni struktury.</a:t>
            </a:r>
          </a:p>
          <a:p>
            <a:r>
              <a:rPr lang="cs-CZ" dirty="0" smtClean="0"/>
              <a:t>Potřebné být konkrétní (posouzení efektivity a hospodárnosti).</a:t>
            </a:r>
          </a:p>
          <a:p>
            <a:r>
              <a:rPr lang="cs-CZ" dirty="0" smtClean="0"/>
              <a:t>Zpracovává se jeden rozpočet (nedělá se detail po subjektech, ani detail na kalendářní roky).</a:t>
            </a:r>
          </a:p>
          <a:p>
            <a:r>
              <a:rPr lang="cs-CZ" dirty="0" smtClean="0"/>
              <a:t>Řádek Celkové nezpůsobilé výdaje OPZ nepoužívá, ale systém jej zobrazuje; NN se vypočtou automaticky.</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71</a:t>
            </a:fld>
            <a:endParaRPr lang="cs-CZ"/>
          </a:p>
        </p:txBody>
      </p:sp>
    </p:spTree>
    <p:extLst>
      <p:ext uri="{BB962C8B-B14F-4D97-AF65-F5344CB8AC3E}">
        <p14:creationId xmlns:p14="http://schemas.microsoft.com/office/powerpoint/2010/main" val="27373656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Pro zadání řádku nižší úrovně je nutné kliknout na položku úrovně, do které má být řádek založen; poté Nový záznam a vyplnit Název nákladu, Měrnou jednotku, Cenu jednotky a Počet jednotek. </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72</a:t>
            </a:fld>
            <a:endParaRPr lang="cs-CZ"/>
          </a:p>
        </p:txBody>
      </p:sp>
    </p:spTree>
    <p:extLst>
      <p:ext uri="{BB962C8B-B14F-4D97-AF65-F5344CB8AC3E}">
        <p14:creationId xmlns:p14="http://schemas.microsoft.com/office/powerpoint/2010/main" val="35738872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Vyplněný rozpočet na žádosti o podporu je podkladem pro Přehled zdrojů financování. Rozpad na jednotlivé zdroje financování provádí systém na pokyn uživatele. Vyplnění je nutné tam, kde na základě textu výzvy k předkládání žádostí o podporu musí žadatel výdaje spolufinancovat z vlastního rozpočtu a současně nebylo možné toto procento v IS KP14+ navázat na právní formu žadatele. </a:t>
            </a:r>
            <a:endParaRPr lang="cs-CZ" dirty="0" smtClean="0"/>
          </a:p>
          <a:p>
            <a:endParaRPr lang="cs-CZ" sz="1200" b="0" i="0" u="none" strike="noStrike" kern="1200" baseline="0" dirty="0" smtClean="0">
              <a:solidFill>
                <a:schemeClr val="tx1"/>
              </a:solidFill>
              <a:latin typeface="+mn-lt"/>
              <a:ea typeface="+mn-ea"/>
              <a:cs typeface="+mn-cs"/>
            </a:endParaRPr>
          </a:p>
          <a:p>
            <a:r>
              <a:rPr lang="cs-CZ" dirty="0" smtClean="0"/>
              <a:t>Žadatel uvádí </a:t>
            </a:r>
            <a:r>
              <a:rPr lang="cs-CZ" b="1" dirty="0" smtClean="0"/>
              <a:t>% spolufinancování</a:t>
            </a:r>
            <a:r>
              <a:rPr lang="cs-CZ" dirty="0" smtClean="0"/>
              <a:t> ze svých zdrojů a typ zdrojů</a:t>
            </a:r>
            <a:r>
              <a:rPr lang="cs-CZ" baseline="0" dirty="0" smtClean="0"/>
              <a:t> - </a:t>
            </a:r>
            <a:r>
              <a:rPr lang="cs-CZ" dirty="0" smtClean="0"/>
              <a:t>% pro vlastní zdroj.</a:t>
            </a:r>
          </a:p>
          <a:p>
            <a:r>
              <a:rPr lang="cs-CZ" dirty="0" smtClean="0"/>
              <a:t>U některých právních forem je automaticky doplněno, z jaké kategorie financí je vlastní zdroj (např. rozpočet obce, jiné národní zdroje), u některých právních forem to nebylo možné stanovit (žadatel to musí upřesnit sám).</a:t>
            </a:r>
          </a:p>
          <a:p>
            <a:endParaRPr lang="cs-CZ" dirty="0" smtClean="0"/>
          </a:p>
          <a:p>
            <a:r>
              <a:rPr lang="cs-CZ" sz="1200" b="0" i="0" u="none" strike="noStrike" kern="1200" baseline="0" dirty="0" smtClean="0">
                <a:solidFill>
                  <a:schemeClr val="tx1"/>
                </a:solidFill>
                <a:latin typeface="+mn-lt"/>
                <a:ea typeface="+mn-ea"/>
                <a:cs typeface="+mn-cs"/>
              </a:rPr>
              <a:t>Pokud žadatel počítá s tím, že realizace projektu vygeneruje čisté příjmy (a to žadateli/příjemci či partnerům), je nutné je vyčíslit v poli </a:t>
            </a:r>
            <a:r>
              <a:rPr lang="cs-CZ" sz="1200" b="1" i="0" u="none" strike="noStrike" kern="1200" baseline="0" dirty="0" smtClean="0">
                <a:solidFill>
                  <a:schemeClr val="tx1"/>
                </a:solidFill>
                <a:latin typeface="+mn-lt"/>
                <a:ea typeface="+mn-ea"/>
                <a:cs typeface="+mn-cs"/>
              </a:rPr>
              <a:t>Jiné peněžní příjmy</a:t>
            </a:r>
            <a:r>
              <a:rPr lang="cs-CZ" sz="1200" b="0" i="0" u="none" strike="noStrike" kern="1200" baseline="0" dirty="0" smtClean="0">
                <a:solidFill>
                  <a:schemeClr val="tx1"/>
                </a:solidFill>
                <a:latin typeface="+mn-lt"/>
                <a:ea typeface="+mn-ea"/>
                <a:cs typeface="+mn-cs"/>
              </a:rPr>
              <a:t>. </a:t>
            </a:r>
            <a:endParaRPr lang="cs-CZ" dirty="0" smtClean="0"/>
          </a:p>
          <a:p>
            <a:r>
              <a:rPr lang="cs-CZ" dirty="0" smtClean="0"/>
              <a:t>Žadatel uvádí </a:t>
            </a:r>
            <a:r>
              <a:rPr lang="cs-CZ" b="1" dirty="0" smtClean="0"/>
              <a:t>Jiné peněžní příjmy </a:t>
            </a:r>
            <a:r>
              <a:rPr lang="cs-CZ" dirty="0" smtClean="0"/>
              <a:t>(JPP).</a:t>
            </a:r>
          </a:p>
          <a:p>
            <a:r>
              <a:rPr lang="cs-CZ" dirty="0" smtClean="0"/>
              <a:t>Uvádí se ČISTÉ příjmy, tj. ty, které jsou nad rámec výdajů za zdroje příjemce.</a:t>
            </a:r>
          </a:p>
          <a:p>
            <a:r>
              <a:rPr lang="cs-CZ" dirty="0" smtClean="0"/>
              <a:t>Kategorie </a:t>
            </a:r>
            <a:r>
              <a:rPr lang="cs-CZ" b="1" dirty="0" smtClean="0"/>
              <a:t>Příjmy podle čl. 61 </a:t>
            </a:r>
            <a:r>
              <a:rPr lang="cs-CZ" dirty="0" smtClean="0"/>
              <a:t>nejsou pro ESF projekty relevantní.</a:t>
            </a:r>
          </a:p>
          <a:p>
            <a:r>
              <a:rPr lang="cs-CZ" dirty="0" smtClean="0"/>
              <a:t>Na základě % vlastního zdroje a JPP se provede rozpad celkových způsobilých výdajů (z rozpočtu) na jednotlivé zdroje financování.</a:t>
            </a:r>
          </a:p>
          <a:p>
            <a:r>
              <a:rPr lang="cs-CZ" dirty="0" smtClean="0"/>
              <a:t>Při změně celkových způsobilých výdajů v rozpočtu je nutné znovu provést rozpad (hlídá finalizační kontrola).</a:t>
            </a:r>
          </a:p>
          <a:p>
            <a:endParaRPr lang="cs-CZ" dirty="0" smtClean="0"/>
          </a:p>
          <a:p>
            <a:r>
              <a:rPr lang="cs-CZ" sz="1200" b="1" i="0" u="none" strike="noStrike" kern="1200" baseline="0" dirty="0" smtClean="0">
                <a:solidFill>
                  <a:schemeClr val="tx1"/>
                </a:solidFill>
                <a:latin typeface="+mn-lt"/>
                <a:ea typeface="+mn-ea"/>
                <a:cs typeface="+mn-cs"/>
              </a:rPr>
              <a:t>Pro projekty, které budou spolufinancovány z vlastních zdrojů žadatele (případně partnera) platí pro vyplnění pole Jiné peněžní příjmy následující: </a:t>
            </a:r>
          </a:p>
          <a:p>
            <a:r>
              <a:rPr lang="cs-CZ" sz="1200" b="0" i="0" u="none" strike="noStrike" kern="1200" baseline="0" dirty="0" smtClean="0">
                <a:solidFill>
                  <a:schemeClr val="tx1"/>
                </a:solidFill>
                <a:latin typeface="+mn-lt"/>
                <a:ea typeface="+mn-ea"/>
                <a:cs typeface="+mn-cs"/>
              </a:rPr>
              <a:t>Do tohoto pole uvádějte jen tu část očekávaných příjmů, která převyšuje objem vlastního financování projektu. Příjmy nižší nebo rovnající se částce vlastního spolufinancování do tohoto pole nepište. (Podle pravidel příjmy nepřesahující částku, kterou do financování projektu vkládá příjemce podpory, nejsou čistými příjmy a nesnižují tak podporu projektu ze zdrojů ŘO.) Více informací o tom, jaké příjmy vygenerované projektem patří do čistých příjmů, je uvedeno ve Specifické části pravidel pro žadatele a příjemce v rámci OPZ pro projekty se skutečně vzniklými výdaji a případně také s nepřímými náklady.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Číselník může kromě „Národní soukromé zdroje“ nabízet položku „Soukromé zdroje“. Tuto položku ovšem v případě OPZ nikdy nevybírejte. Protože v případě OPZ se soukromé zdroje započítávají do národního spolufinancování (tj. prostředky, které musí doplňovat zdroje Evropského sociálního fondu, mohou pocházet jak z veřejných, tak ze soukromých zdrojů), je pro OPZ pro prostředky z privátního sektoru vždy používáno značení </a:t>
            </a:r>
            <a:r>
              <a:rPr lang="cs-CZ" sz="1200" b="1" i="0" u="none" strike="noStrike" kern="1200" baseline="0" dirty="0" smtClean="0">
                <a:solidFill>
                  <a:schemeClr val="tx1"/>
                </a:solidFill>
                <a:latin typeface="+mn-lt"/>
                <a:ea typeface="+mn-ea"/>
                <a:cs typeface="+mn-cs"/>
              </a:rPr>
              <a:t>Národní soukromé zdroje.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73</a:t>
            </a:fld>
            <a:endParaRPr lang="cs-CZ"/>
          </a:p>
        </p:txBody>
      </p:sp>
    </p:spTree>
    <p:extLst>
      <p:ext uri="{BB962C8B-B14F-4D97-AF65-F5344CB8AC3E}">
        <p14:creationId xmlns:p14="http://schemas.microsoft.com/office/powerpoint/2010/main" val="18845263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Finanční</a:t>
            </a:r>
            <a:r>
              <a:rPr lang="cs-CZ" baseline="0" dirty="0" smtClean="0"/>
              <a:t> plán se generuje </a:t>
            </a:r>
            <a:r>
              <a:rPr lang="cs-CZ" dirty="0" smtClean="0"/>
              <a:t>automaticky, ale žadatel ho může ručně upravit. Automatické generování</a:t>
            </a:r>
            <a:r>
              <a:rPr lang="cs-CZ" baseline="0" dirty="0" smtClean="0"/>
              <a:t> FP je převzato z nastavení Výzvy ŘO do výzev MAS</a:t>
            </a:r>
            <a:r>
              <a:rPr lang="cs-CZ" dirty="0" smtClean="0"/>
              <a:t>.</a:t>
            </a:r>
          </a:p>
          <a:p>
            <a:r>
              <a:rPr lang="cs-CZ" dirty="0" smtClean="0"/>
              <a:t>Obsahuje tolik řádků, kolik žádostí o platbu se na projektu dá předpokládat (obecně 1x za 6 měsíců); případně se upraví před vydáním právního aktu či následně.</a:t>
            </a:r>
          </a:p>
          <a:p>
            <a:endParaRPr lang="cs-CZ" dirty="0" smtClean="0"/>
          </a:p>
          <a:p>
            <a:r>
              <a:rPr lang="cs-CZ" dirty="0" smtClean="0"/>
              <a:t>EX ANTE: pole </a:t>
            </a:r>
            <a:r>
              <a:rPr lang="cs-CZ" b="1" dirty="0" smtClean="0"/>
              <a:t>Záloha – plán pro zálohu </a:t>
            </a:r>
            <a:r>
              <a:rPr lang="cs-CZ" dirty="0" smtClean="0"/>
              <a:t>a </a:t>
            </a:r>
            <a:r>
              <a:rPr lang="cs-CZ" b="1" dirty="0" smtClean="0"/>
              <a:t>Vyúčtování – plán pro vyúčtování zálohy</a:t>
            </a:r>
          </a:p>
          <a:p>
            <a:r>
              <a:rPr lang="cs-CZ" dirty="0" smtClean="0"/>
              <a:t>EX POST:  pole </a:t>
            </a:r>
            <a:r>
              <a:rPr lang="cs-CZ" b="1" dirty="0" smtClean="0"/>
              <a:t>Vyúčtování – plán</a:t>
            </a:r>
            <a:endParaRPr lang="cs-CZ" dirty="0" smtClean="0"/>
          </a:p>
          <a:p>
            <a:r>
              <a:rPr lang="cs-CZ" dirty="0" smtClean="0"/>
              <a:t>Uvádí se částky za všechny zdroje financování projektu (včetně případných vlastních zdrojů žadatele).</a:t>
            </a:r>
          </a:p>
          <a:p>
            <a:endParaRPr lang="cs-CZ" dirty="0" smtClean="0"/>
          </a:p>
          <a:p>
            <a:r>
              <a:rPr lang="cs-CZ" b="1" dirty="0" smtClean="0"/>
              <a:t>Uvádí se datum předložení žádosti o platbu:</a:t>
            </a:r>
          </a:p>
          <a:p>
            <a:pPr lvl="1"/>
            <a:r>
              <a:rPr lang="cs-CZ" dirty="0" smtClean="0"/>
              <a:t>- předkládané v průběhu realizace projektu 1 měsíc od konce monitorovacího období</a:t>
            </a:r>
          </a:p>
          <a:p>
            <a:pPr lvl="1"/>
            <a:r>
              <a:rPr lang="cs-CZ" dirty="0" smtClean="0"/>
              <a:t>- u závěrečné žádosti o platbu pak 2 měsíce od ukončení posledního monitorovacího období, tj. od ukončení realizace projektu</a:t>
            </a:r>
          </a:p>
          <a:p>
            <a:pPr marL="0" lvl="1" indent="0">
              <a:lnSpc>
                <a:spcPts val="2880"/>
              </a:lnSpc>
              <a:spcBef>
                <a:spcPts val="600"/>
              </a:spcBef>
              <a:spcAft>
                <a:spcPts val="600"/>
              </a:spcAft>
              <a:buSzPct val="100000"/>
              <a:buFont typeface="Wingdings" panose="05000000000000000000" pitchFamily="2" charset="2"/>
              <a:buNone/>
            </a:pPr>
            <a:r>
              <a:rPr lang="cs-CZ" sz="2400" dirty="0" smtClean="0"/>
              <a:t>Finanční plán musí odpovídat celkovým způsobilým výdajům v rozpočtu (hlídá finalizační kontrola).</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74</a:t>
            </a:fld>
            <a:endParaRPr lang="cs-CZ"/>
          </a:p>
        </p:txBody>
      </p:sp>
    </p:spTree>
    <p:extLst>
      <p:ext uri="{BB962C8B-B14F-4D97-AF65-F5344CB8AC3E}">
        <p14:creationId xmlns:p14="http://schemas.microsoft.com/office/powerpoint/2010/main" val="20201450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Oblast Veřejných zakázek se zaktivuje po zaškrtnutí </a:t>
            </a:r>
            <a:r>
              <a:rPr lang="cs-CZ" sz="1200" b="0" i="0" u="none" strike="noStrike" kern="1200" baseline="0" dirty="0" err="1" smtClean="0">
                <a:solidFill>
                  <a:schemeClr val="tx1"/>
                </a:solidFill>
                <a:latin typeface="+mn-lt"/>
                <a:ea typeface="+mn-ea"/>
                <a:cs typeface="+mn-cs"/>
              </a:rPr>
              <a:t>checkboxu</a:t>
            </a:r>
            <a:r>
              <a:rPr lang="cs-CZ" sz="1200" b="0" i="0" u="none" strike="noStrike" kern="1200" baseline="0" dirty="0" smtClean="0">
                <a:solidFill>
                  <a:schemeClr val="tx1"/>
                </a:solidFill>
                <a:latin typeface="+mn-lt"/>
                <a:ea typeface="+mn-ea"/>
                <a:cs typeface="+mn-cs"/>
              </a:rPr>
              <a:t> Realizace zadávacích řízení na projektu na záložce Projekt (sekce Identifikace projektu) a uložení této změny. </a:t>
            </a:r>
          </a:p>
          <a:p>
            <a:r>
              <a:rPr lang="cs-CZ" sz="1200" b="0" i="0" u="none" strike="noStrike" kern="1200" baseline="0" dirty="0" smtClean="0">
                <a:solidFill>
                  <a:schemeClr val="tx1"/>
                </a:solidFill>
                <a:latin typeface="+mn-lt"/>
                <a:ea typeface="+mn-ea"/>
                <a:cs typeface="+mn-cs"/>
              </a:rPr>
              <a:t>IS KP14+ používá pro zadávací řízení i pro výběrová řízení pojem veřejné zakázky. </a:t>
            </a:r>
          </a:p>
          <a:p>
            <a:r>
              <a:rPr lang="cs-CZ" sz="1200" b="0" i="0" u="none" strike="noStrike" kern="1200" baseline="0" dirty="0" smtClean="0">
                <a:solidFill>
                  <a:schemeClr val="tx1"/>
                </a:solidFill>
                <a:latin typeface="+mn-lt"/>
                <a:ea typeface="+mn-ea"/>
                <a:cs typeface="+mn-cs"/>
              </a:rPr>
              <a:t>Jakmile je změna uložena, jsou zpřístupněny datové oblasti k zadání údajů o plánovaných (či už zrealizovaných) výběrových/zadávacích řízeních. Jedná se o zaktivnění následujících záložek: </a:t>
            </a:r>
          </a:p>
          <a:p>
            <a:r>
              <a:rPr lang="cs-CZ" sz="1200" b="0" i="0" u="none" strike="noStrike" kern="1200" baseline="0" dirty="0" smtClean="0">
                <a:solidFill>
                  <a:schemeClr val="tx1"/>
                </a:solidFill>
                <a:latin typeface="+mn-lt"/>
                <a:ea typeface="+mn-ea"/>
                <a:cs typeface="+mn-cs"/>
              </a:rPr>
              <a:t> Veřejné zakázky </a:t>
            </a:r>
          </a:p>
          <a:p>
            <a:r>
              <a:rPr lang="cs-CZ" sz="1200" b="0" i="0" u="none" strike="noStrike" kern="1200" baseline="0" dirty="0" smtClean="0">
                <a:solidFill>
                  <a:schemeClr val="tx1"/>
                </a:solidFill>
                <a:latin typeface="+mn-lt"/>
                <a:ea typeface="+mn-ea"/>
                <a:cs typeface="+mn-cs"/>
              </a:rPr>
              <a:t> Hodnocení a odvolání </a:t>
            </a:r>
          </a:p>
          <a:p>
            <a:r>
              <a:rPr lang="cs-CZ" sz="1200" b="0" i="0" u="none" strike="noStrike" kern="1200" baseline="0" dirty="0" smtClean="0">
                <a:solidFill>
                  <a:schemeClr val="tx1"/>
                </a:solidFill>
                <a:latin typeface="+mn-lt"/>
                <a:ea typeface="+mn-ea"/>
                <a:cs typeface="+mn-cs"/>
              </a:rPr>
              <a:t> Návrh/podnět na ÚOHS </a:t>
            </a:r>
          </a:p>
          <a:p>
            <a:r>
              <a:rPr lang="cs-CZ" sz="1200" b="0" i="0" u="none" strike="noStrike" kern="1200" baseline="0" dirty="0" smtClean="0">
                <a:solidFill>
                  <a:schemeClr val="tx1"/>
                </a:solidFill>
                <a:latin typeface="+mn-lt"/>
                <a:ea typeface="+mn-ea"/>
                <a:cs typeface="+mn-cs"/>
              </a:rPr>
              <a:t> Údaje o smlouvě/dodatku </a:t>
            </a:r>
          </a:p>
          <a:p>
            <a:r>
              <a:rPr lang="cs-CZ" sz="1200" b="0" i="0" u="none" strike="noStrike" kern="1200" baseline="0" dirty="0" smtClean="0">
                <a:solidFill>
                  <a:schemeClr val="tx1"/>
                </a:solidFill>
                <a:latin typeface="+mn-lt"/>
                <a:ea typeface="+mn-ea"/>
                <a:cs typeface="+mn-cs"/>
              </a:rPr>
              <a:t> Přílohy k VZ </a:t>
            </a:r>
            <a:endParaRPr lang="cs-CZ" sz="1200" b="1" i="0" u="none" strike="noStrike" kern="1200" baseline="0" dirty="0" smtClean="0">
              <a:solidFill>
                <a:schemeClr val="tx1"/>
              </a:solidFill>
              <a:latin typeface="+mn-lt"/>
              <a:ea typeface="+mn-ea"/>
              <a:cs typeface="+mn-cs"/>
            </a:endParaRPr>
          </a:p>
          <a:p>
            <a:endParaRPr lang="cs-CZ" sz="2200" dirty="0" smtClean="0"/>
          </a:p>
          <a:p>
            <a:r>
              <a:rPr lang="cs-CZ" sz="2200" b="1" dirty="0" smtClean="0"/>
              <a:t>V IS KP14+ se k zakázkám vyplňují záložky</a:t>
            </a:r>
          </a:p>
          <a:p>
            <a:pPr lvl="1"/>
            <a:r>
              <a:rPr lang="cs-CZ" dirty="0" smtClean="0"/>
              <a:t>1) Veřejné zakázky, 2) Údaje o smlouvě/dodatku, 3) Hodnocení a odvolání, 4) Návrh/podnět na ÚOHS, 5) Přílohy k VZ </a:t>
            </a:r>
          </a:p>
          <a:p>
            <a:r>
              <a:rPr lang="cs-CZ" sz="2200" dirty="0" smtClean="0"/>
              <a:t>Záložka</a:t>
            </a:r>
            <a:r>
              <a:rPr lang="cs-CZ" sz="2200" b="1" dirty="0" smtClean="0"/>
              <a:t> Údaje o smlouvě/dodatku </a:t>
            </a:r>
          </a:p>
          <a:p>
            <a:pPr lvl="1"/>
            <a:r>
              <a:rPr lang="cs-CZ" dirty="0" smtClean="0"/>
              <a:t>Zakládá se každá podepsaná smlouva i dodatek</a:t>
            </a:r>
          </a:p>
          <a:p>
            <a:r>
              <a:rPr lang="cs-CZ" sz="2200" dirty="0" smtClean="0"/>
              <a:t>Záložka </a:t>
            </a:r>
            <a:r>
              <a:rPr lang="cs-CZ" sz="2200" b="1" dirty="0" smtClean="0"/>
              <a:t>Hodnocení a odvolání </a:t>
            </a:r>
          </a:p>
          <a:p>
            <a:pPr lvl="1"/>
            <a:r>
              <a:rPr lang="cs-CZ" dirty="0" smtClean="0"/>
              <a:t>Údaje o procesu zadávání a také o vybraném dodavateli</a:t>
            </a:r>
          </a:p>
          <a:p>
            <a:pPr lvl="1"/>
            <a:r>
              <a:rPr lang="cs-CZ" dirty="0" smtClean="0"/>
              <a:t>Dodavatel musí být nejprve zaevidován mezi SUBJEKTY  projektu</a:t>
            </a:r>
          </a:p>
          <a:p>
            <a:pPr lvl="1"/>
            <a:r>
              <a:rPr lang="cs-CZ" dirty="0" smtClean="0"/>
              <a:t>Lze vyplnit údaje k případným námitkám vzneseným k zadavateli </a:t>
            </a:r>
          </a:p>
          <a:p>
            <a:r>
              <a:rPr lang="cs-CZ" sz="2200" dirty="0" smtClean="0"/>
              <a:t>Záložka</a:t>
            </a:r>
            <a:r>
              <a:rPr lang="cs-CZ" sz="2200" b="1" dirty="0" smtClean="0"/>
              <a:t> Návrh/podnět na ÚOHS </a:t>
            </a:r>
          </a:p>
          <a:p>
            <a:pPr lvl="1"/>
            <a:r>
              <a:rPr lang="cs-CZ" dirty="0" smtClean="0"/>
              <a:t>Eviduje se agenda týkající se řízení ze strany ÚOHS</a:t>
            </a:r>
          </a:p>
          <a:p>
            <a:r>
              <a:rPr lang="cs-CZ" sz="2200" dirty="0" smtClean="0"/>
              <a:t>Záložka </a:t>
            </a:r>
            <a:r>
              <a:rPr lang="cs-CZ" sz="2200" b="1" dirty="0" smtClean="0"/>
              <a:t>Přílohy k VZ </a:t>
            </a:r>
            <a:endParaRPr lang="cs-CZ" sz="2200" dirty="0" smtClean="0"/>
          </a:p>
          <a:p>
            <a:pPr lvl="1"/>
            <a:r>
              <a:rPr lang="cs-CZ" dirty="0" smtClean="0"/>
              <a:t>Záložka Přílohy k VZ slouží k předání dokumentace k zakázce na ŘO</a:t>
            </a:r>
          </a:p>
          <a:p>
            <a:endParaRPr lang="cs-CZ" sz="1200" b="1"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Záložka Veřejné zakázky</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Uživatel eviduje všechny zakázky s vazbou na projekt (včetně těch plánovaných), které musí na základě pravidel OPZ nebo právních předpisů zadat prostřednictvím zadávacího/výběrového řízení, více viz Obecná část pravidel pro žadatele a příjemce v rámci OPZ.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75</a:t>
            </a:fld>
            <a:endParaRPr lang="cs-CZ"/>
          </a:p>
        </p:txBody>
      </p:sp>
    </p:spTree>
    <p:extLst>
      <p:ext uri="{BB962C8B-B14F-4D97-AF65-F5344CB8AC3E}">
        <p14:creationId xmlns:p14="http://schemas.microsoft.com/office/powerpoint/2010/main" val="25552138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kern="1200" dirty="0" smtClean="0">
                <a:solidFill>
                  <a:schemeClr val="tx1"/>
                </a:solidFill>
                <a:effectLst/>
                <a:latin typeface="+mn-lt"/>
                <a:ea typeface="+mn-ea"/>
                <a:cs typeface="+mn-cs"/>
              </a:rPr>
              <a:t>Veřejným zadavatelem</a:t>
            </a:r>
            <a:r>
              <a:rPr lang="cs-CZ" sz="1200" kern="1200" dirty="0" smtClean="0">
                <a:solidFill>
                  <a:schemeClr val="tx1"/>
                </a:solidFill>
                <a:effectLst/>
                <a:latin typeface="+mn-lt"/>
                <a:ea typeface="+mn-ea"/>
                <a:cs typeface="+mn-cs"/>
              </a:rPr>
              <a:t> podle § 2 odst. 1 zákona je ČR, státní příspěvková organizace, územní samosprávný celek nebo příspěvková organizace, u níž funkci zřizovatele vykonává územní samosprávný celek.</a:t>
            </a:r>
          </a:p>
          <a:p>
            <a:r>
              <a:rPr lang="cs-CZ" sz="1200" b="1" kern="1200" dirty="0" smtClean="0">
                <a:solidFill>
                  <a:schemeClr val="tx1"/>
                </a:solidFill>
                <a:effectLst/>
                <a:latin typeface="+mn-lt"/>
                <a:ea typeface="+mn-ea"/>
                <a:cs typeface="+mn-cs"/>
              </a:rPr>
              <a:t>Dotovaným zadavatelem</a:t>
            </a:r>
            <a:r>
              <a:rPr lang="cs-CZ" sz="1200" kern="1200" dirty="0" smtClean="0">
                <a:solidFill>
                  <a:schemeClr val="tx1"/>
                </a:solidFill>
                <a:effectLst/>
                <a:latin typeface="+mn-lt"/>
                <a:ea typeface="+mn-ea"/>
                <a:cs typeface="+mn-cs"/>
              </a:rPr>
              <a:t> je právnická nebo fyzická osoba, která zadává veřejnou zakázku hrazenou </a:t>
            </a:r>
            <a:r>
              <a:rPr lang="cs-CZ" sz="1200" b="1" kern="1200" dirty="0" smtClean="0">
                <a:solidFill>
                  <a:schemeClr val="tx1"/>
                </a:solidFill>
                <a:effectLst/>
                <a:latin typeface="+mn-lt"/>
                <a:ea typeface="+mn-ea"/>
                <a:cs typeface="+mn-cs"/>
              </a:rPr>
              <a:t>z více než 50 % z peněžních prostředků z veřejných zdrojů,</a:t>
            </a:r>
            <a:r>
              <a:rPr lang="cs-CZ" sz="1200" kern="1200" dirty="0" smtClean="0">
                <a:solidFill>
                  <a:schemeClr val="tx1"/>
                </a:solidFill>
                <a:effectLst/>
                <a:latin typeface="+mn-lt"/>
                <a:ea typeface="+mn-ea"/>
                <a:cs typeface="+mn-cs"/>
              </a:rPr>
              <a:t> nebo pokud peněžní prostředky poskytnuté na veřejnou zakázku z těchto zdrojů přesahují 200.000.000 Kč, přičemž se může jednat i o peněžní prostředky poskytované prostřednictvím jiné osoby (např. partnerovi prostřednictvím příjemce).</a:t>
            </a:r>
          </a:p>
          <a:p>
            <a:r>
              <a:rPr lang="cs-CZ" sz="1200" b="1" kern="1200" dirty="0" smtClean="0">
                <a:solidFill>
                  <a:schemeClr val="tx1"/>
                </a:solidFill>
                <a:effectLst/>
                <a:latin typeface="+mn-lt"/>
                <a:ea typeface="+mn-ea"/>
                <a:cs typeface="+mn-cs"/>
              </a:rPr>
              <a:t>Sektorovým zadavatelem</a:t>
            </a:r>
            <a:r>
              <a:rPr lang="cs-CZ" sz="1200" kern="1200" dirty="0" smtClean="0">
                <a:solidFill>
                  <a:schemeClr val="tx1"/>
                </a:solidFill>
                <a:effectLst/>
                <a:latin typeface="+mn-lt"/>
                <a:ea typeface="+mn-ea"/>
                <a:cs typeface="+mn-cs"/>
              </a:rPr>
              <a:t> je osoba vykonávající některou z relevantních činností podle § 4 zákona (např. v odvětvích teplárenství, plynárenství, elektroenergetiky, vodárenství aj.) za zákonem blíže specifikovaných podmínek.</a:t>
            </a:r>
          </a:p>
          <a:p>
            <a:r>
              <a:rPr lang="cs-CZ" sz="1200" b="1" kern="1200" dirty="0" smtClean="0">
                <a:solidFill>
                  <a:schemeClr val="tx1"/>
                </a:solidFill>
                <a:effectLst/>
                <a:latin typeface="+mn-lt"/>
                <a:ea typeface="+mn-ea"/>
                <a:cs typeface="+mn-cs"/>
              </a:rPr>
              <a:t>Veřejnými zakázkami malého rozsahu</a:t>
            </a:r>
            <a:r>
              <a:rPr lang="cs-CZ" sz="1200" kern="1200" dirty="0" smtClean="0">
                <a:solidFill>
                  <a:schemeClr val="tx1"/>
                </a:solidFill>
                <a:effectLst/>
                <a:latin typeface="+mn-lt"/>
                <a:ea typeface="+mn-ea"/>
                <a:cs typeface="+mn-cs"/>
              </a:rPr>
              <a:t> jsou veřejné zakázky na dodávku či nákup služeb, jejichž předpokládaná hodnota nedosahuje 2.000.000 Kč bez DPH, a zakázky na stavební práce, jejichž předpokládaná hodnota nedosahuje 6.000.000 Kč bez DPH. </a:t>
            </a:r>
            <a:r>
              <a:rPr lang="cs-CZ" sz="1200" b="1" kern="1200" dirty="0" smtClean="0">
                <a:solidFill>
                  <a:schemeClr val="tx1"/>
                </a:solidFill>
                <a:effectLst/>
                <a:latin typeface="+mn-lt"/>
                <a:ea typeface="+mn-ea"/>
                <a:cs typeface="+mn-cs"/>
              </a:rPr>
              <a:t>Podlimitními a nadlimitními veřejnými zakázkami jsou veřejné zakázky s předpokládanou hodnotou vyšší, než je uvedeno v předchozí větě.</a:t>
            </a:r>
          </a:p>
          <a:p>
            <a:r>
              <a:rPr lang="cs-CZ" sz="1200" b="0" kern="1200" dirty="0" smtClean="0">
                <a:solidFill>
                  <a:schemeClr val="tx1"/>
                </a:solidFill>
                <a:effectLst/>
                <a:latin typeface="+mn-lt"/>
                <a:ea typeface="+mn-ea"/>
                <a:cs typeface="+mn-cs"/>
              </a:rPr>
              <a:t>Obchodní společnosti, družstva, neziskové organizace, fyzické osoby a další neveřejní zadavatelé zadávají zakázky na dodávky či služby s předpokládanou hodnotou nejméně 2.000.000 Kč bez DPH a vyšší (resp. zakázky na stavební práce s předpokládanou hodnotou nejméně 6.000.000 Kč bez DPH a vyšší) podle kap. 20.5 (tj. kapitoly pro zadávání zakázek, na které se nevztahují postupy upravené zákonem č. 137/2006 Sb.)</a:t>
            </a:r>
            <a:r>
              <a:rPr lang="cs-CZ" sz="1200" b="1" kern="1200" dirty="0" smtClean="0">
                <a:solidFill>
                  <a:schemeClr val="tx1"/>
                </a:solidFill>
                <a:effectLst/>
                <a:latin typeface="+mn-lt"/>
                <a:ea typeface="+mn-ea"/>
                <a:cs typeface="+mn-cs"/>
              </a:rPr>
              <a:t> </a:t>
            </a:r>
            <a:r>
              <a:rPr lang="cs-CZ" sz="1200" b="0" kern="1200" dirty="0" smtClean="0">
                <a:solidFill>
                  <a:schemeClr val="tx1"/>
                </a:solidFill>
                <a:effectLst/>
                <a:latin typeface="+mn-lt"/>
                <a:ea typeface="+mn-ea"/>
                <a:cs typeface="+mn-cs"/>
              </a:rPr>
              <a:t>pouze v případech, kdy bude jejich zakázka hrazena nejvýše z 50 % z veřejných zdrojů. Bude-li zakázka takových zadavatelů hrazena z více než 50 % z veřejných zdrojů, zadávají zakázky přesahující hodnotu 2.000.000 Kč bez DPH v režimu zákona č. 137/2006 Sb.</a:t>
            </a:r>
            <a:endParaRPr lang="cs-CZ" sz="1200" b="1" kern="1200" dirty="0" smtClean="0">
              <a:solidFill>
                <a:schemeClr val="tx1"/>
              </a:solidFill>
              <a:effectLst/>
              <a:latin typeface="+mn-lt"/>
              <a:ea typeface="+mn-ea"/>
              <a:cs typeface="+mn-cs"/>
            </a:endParaRPr>
          </a:p>
          <a:p>
            <a:r>
              <a:rPr lang="cs-CZ" sz="1200" kern="1200" dirty="0" smtClean="0">
                <a:solidFill>
                  <a:schemeClr val="tx1"/>
                </a:solidFill>
                <a:effectLst/>
                <a:latin typeface="+mn-lt"/>
                <a:ea typeface="+mn-ea"/>
                <a:cs typeface="+mn-cs"/>
              </a:rPr>
              <a:t>Veřejným zadavatelem je také jiná právnická osoba, pokud byla založena či zřízena za účelem uspokojování potřeb veřejného zájmu, které nemají průmyslovou nebo obchodní povahu, a pokud je financována převážně státem či jiným veřejným zadavatelem nebo je státem či jiným veřejným zadavatelem ovládána nebo stát či jiný veřejný zadavatel jmenuje či volí více než polovinu členů v jejím statutárním, správním, dozorčím či kontrolním orgánu.</a:t>
            </a:r>
          </a:p>
          <a:p>
            <a:r>
              <a:rPr lang="cs-CZ" sz="1200" kern="1200" dirty="0" smtClean="0">
                <a:solidFill>
                  <a:schemeClr val="tx1"/>
                </a:solidFill>
                <a:effectLst/>
                <a:latin typeface="+mn-lt"/>
                <a:ea typeface="+mn-ea"/>
                <a:cs typeface="+mn-cs"/>
              </a:rPr>
              <a:t>Pokud tito zadavatelé nepatří jako tzv. jiná právnická osoba mezi veřejné zadavatele, kteří jsou povinni zadávat podlimitní a nadlimitní zakázky postupy podle zákona, resp. mezi sektorové zadavatele, kteří postupy podle zákona zadávají své nadlimitní zakázky. </a:t>
            </a:r>
          </a:p>
          <a:p>
            <a:endParaRPr lang="cs-CZ" sz="1200" kern="1200" dirty="0" smtClean="0">
              <a:solidFill>
                <a:schemeClr val="tx1"/>
              </a:solidFill>
              <a:effectLst/>
              <a:latin typeface="+mn-lt"/>
              <a:ea typeface="+mn-ea"/>
              <a:cs typeface="+mn-cs"/>
            </a:endParaRPr>
          </a:p>
          <a:p>
            <a:r>
              <a:rPr lang="cs-CZ" sz="1200" dirty="0" smtClean="0"/>
              <a:t>MAS (resp. Příjemci) se řídí podmínkami stanovenými v Obecné části pravidel pro žadatele a příjemce v rámci OPZ, kapitola 20 Pravidla pro zadávání zakázek.</a:t>
            </a:r>
          </a:p>
          <a:p>
            <a:r>
              <a:rPr lang="cs-CZ" sz="1200" dirty="0" smtClean="0"/>
              <a:t>Kontrolu administrace VZ provádí ŘO.</a:t>
            </a:r>
          </a:p>
          <a:p>
            <a:r>
              <a:rPr lang="cs-CZ" sz="1200" dirty="0" smtClean="0"/>
              <a:t>Od přepokládané hodnoty VZ </a:t>
            </a:r>
            <a:r>
              <a:rPr lang="cs-CZ" sz="1200" b="1" dirty="0" smtClean="0"/>
              <a:t>2 mil. Kč </a:t>
            </a:r>
            <a:r>
              <a:rPr lang="cs-CZ" sz="1200" dirty="0" smtClean="0"/>
              <a:t>bez DPH se musí veřejný a dotovaný zadavatel řídit zákonem č.137/2006 Sb., o veřejných zakázkách.</a:t>
            </a:r>
          </a:p>
          <a:p>
            <a:r>
              <a:rPr lang="cs-CZ" sz="1200" dirty="0" smtClean="0"/>
              <a:t>Výdaje na pořízení plnění musí i v OPZ splňovat </a:t>
            </a:r>
            <a:r>
              <a:rPr lang="cs-CZ" sz="1200" b="1" dirty="0" smtClean="0"/>
              <a:t>pravidla hospodárnosti, efektivnosti a účelnosti.</a:t>
            </a:r>
          </a:p>
          <a:p>
            <a:r>
              <a:rPr lang="cs-CZ" sz="1200" dirty="0" smtClean="0"/>
              <a:t>Dále je zadavatel povinen dodržet </a:t>
            </a:r>
            <a:r>
              <a:rPr lang="cs-CZ" sz="1200" b="1" dirty="0" smtClean="0"/>
              <a:t>zásady transparentnosti, rovného zacházení a nediskriminace.</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76</a:t>
            </a:fld>
            <a:endParaRPr lang="cs-CZ"/>
          </a:p>
        </p:txBody>
      </p:sp>
    </p:spTree>
    <p:extLst>
      <p:ext uri="{BB962C8B-B14F-4D97-AF65-F5344CB8AC3E}">
        <p14:creationId xmlns:p14="http://schemas.microsoft.com/office/powerpoint/2010/main" val="21590635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Žadatel nemůže editovat, musí potvrdit soulad s obsahem předpřipraveného prohlášení.</a:t>
            </a:r>
          </a:p>
          <a:p>
            <a:r>
              <a:rPr lang="cs-CZ" dirty="0" smtClean="0"/>
              <a:t>Potvrzuje např. pravdivost údajů, bezdlužnost, absenci citlivých údajů v žádosti, souhlasí s uváděním v seznamu příjemců, vylučuje dvojí financování, akceptuje, že neumožnění ex ante kontroly je důvod pro vyloučení z hodnocení, bere na vědomí závazek mít aktivní datovou schránku.</a:t>
            </a:r>
          </a:p>
          <a:p>
            <a:endParaRPr lang="cs-CZ" dirty="0" smtClean="0"/>
          </a:p>
          <a:p>
            <a:r>
              <a:rPr lang="cs-CZ" dirty="0" smtClean="0"/>
              <a:t>Z technických důvodů je čestné prohlášení v IS KP14+ evidováno ve dvou částech; žadatel musí </a:t>
            </a:r>
            <a:r>
              <a:rPr lang="cs-CZ" b="1" dirty="0" smtClean="0"/>
              <a:t>na každou část kliknout </a:t>
            </a:r>
            <a:r>
              <a:rPr lang="cs-CZ" dirty="0" smtClean="0"/>
              <a:t>(tj. otevřít jej pro editaci) a </a:t>
            </a:r>
            <a:r>
              <a:rPr lang="cs-CZ" b="1" dirty="0" smtClean="0"/>
              <a:t>potvrdit, že s čestným prohlášením souhlasí </a:t>
            </a:r>
            <a:r>
              <a:rPr lang="cs-CZ" dirty="0" smtClean="0"/>
              <a:t>(zaškrtnutím </a:t>
            </a:r>
            <a:r>
              <a:rPr lang="cs-CZ" dirty="0" err="1" smtClean="0"/>
              <a:t>checkboxu</a:t>
            </a:r>
            <a:r>
              <a:rPr lang="cs-CZ" dirty="0" smtClean="0"/>
              <a:t> „Souhlasím s čestným prohlášením“).</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77</a:t>
            </a:fld>
            <a:endParaRPr lang="cs-CZ"/>
          </a:p>
        </p:txBody>
      </p:sp>
    </p:spTree>
    <p:extLst>
      <p:ext uri="{BB962C8B-B14F-4D97-AF65-F5344CB8AC3E}">
        <p14:creationId xmlns:p14="http://schemas.microsoft.com/office/powerpoint/2010/main" val="3510264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Patří sem všechny přílohy žádosti o podporu (povinné i nepovinné).</a:t>
            </a:r>
          </a:p>
          <a:p>
            <a:r>
              <a:rPr lang="cs-CZ" sz="1200" b="0" i="0" u="none" strike="noStrike" kern="1200" baseline="0" dirty="0" smtClean="0">
                <a:solidFill>
                  <a:schemeClr val="tx1"/>
                </a:solidFill>
                <a:latin typeface="+mn-lt"/>
                <a:ea typeface="+mn-ea"/>
                <a:cs typeface="+mn-cs"/>
              </a:rPr>
              <a:t>Systém automaticky přílohy čísluje, uživatel každé příloze připojuje vlastní název. </a:t>
            </a:r>
          </a:p>
          <a:p>
            <a:r>
              <a:rPr lang="cs-CZ" sz="1200" b="0" i="0" u="none" strike="noStrike" kern="1200" baseline="0" dirty="0" smtClean="0">
                <a:solidFill>
                  <a:schemeClr val="tx1"/>
                </a:solidFill>
                <a:latin typeface="+mn-lt"/>
                <a:ea typeface="+mn-ea"/>
                <a:cs typeface="+mn-cs"/>
              </a:rPr>
              <a:t>Pokud výzva k předkládání žádostí o podporu stanovila povinnost předložit spolu se žádostí o podporu nějaký dokument, pak je tato </a:t>
            </a:r>
            <a:r>
              <a:rPr lang="cs-CZ" sz="1200" b="1" i="0" u="none" strike="noStrike" kern="1200" baseline="0" dirty="0" smtClean="0">
                <a:solidFill>
                  <a:schemeClr val="tx1"/>
                </a:solidFill>
                <a:latin typeface="+mn-lt"/>
                <a:ea typeface="+mn-ea"/>
                <a:cs typeface="+mn-cs"/>
              </a:rPr>
              <a:t>povinná příloha zařazena do číselníku</a:t>
            </a:r>
            <a:r>
              <a:rPr lang="cs-CZ" sz="1200" b="0" i="0" u="none" strike="noStrike" kern="1200" baseline="0" dirty="0" smtClean="0">
                <a:solidFill>
                  <a:schemeClr val="tx1"/>
                </a:solidFill>
                <a:latin typeface="+mn-lt"/>
                <a:ea typeface="+mn-ea"/>
                <a:cs typeface="+mn-cs"/>
              </a:rPr>
              <a:t> v poli „Název předdefinovaného dokumentu“. </a:t>
            </a:r>
          </a:p>
          <a:p>
            <a:r>
              <a:rPr lang="cs-CZ" sz="1200" b="0" i="0" u="none" strike="noStrike" kern="1200" baseline="0" dirty="0" smtClean="0">
                <a:solidFill>
                  <a:schemeClr val="tx1"/>
                </a:solidFill>
                <a:latin typeface="+mn-lt"/>
                <a:ea typeface="+mn-ea"/>
                <a:cs typeface="+mn-cs"/>
              </a:rPr>
              <a:t>Pokud se nejedná o povinnou přílohu, pak se toto pole ponechává prázdné.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Záložka </a:t>
            </a:r>
            <a:r>
              <a:rPr lang="cs-CZ" sz="1200" b="1" i="0" u="none" strike="noStrike" kern="1200" baseline="0" dirty="0" smtClean="0">
                <a:solidFill>
                  <a:schemeClr val="tx1"/>
                </a:solidFill>
                <a:latin typeface="+mn-lt"/>
                <a:ea typeface="+mn-ea"/>
                <a:cs typeface="+mn-cs"/>
              </a:rPr>
              <a:t>Seznam odborností projektu </a:t>
            </a:r>
            <a:r>
              <a:rPr lang="cs-CZ" sz="1200" b="0" i="0" u="none" strike="noStrike" kern="1200" baseline="0" dirty="0" smtClean="0">
                <a:solidFill>
                  <a:schemeClr val="tx1"/>
                </a:solidFill>
                <a:latin typeface="+mn-lt"/>
                <a:ea typeface="+mn-ea"/>
                <a:cs typeface="+mn-cs"/>
              </a:rPr>
              <a:t>je pro žadatele needitovatelná, žadatel na této záložce žádná data nevyplňuje.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78</a:t>
            </a:fld>
            <a:endParaRPr lang="cs-CZ"/>
          </a:p>
        </p:txBody>
      </p:sp>
    </p:spTree>
    <p:extLst>
      <p:ext uri="{BB962C8B-B14F-4D97-AF65-F5344CB8AC3E}">
        <p14:creationId xmlns:p14="http://schemas.microsoft.com/office/powerpoint/2010/main" val="6246594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Stisknutím tlačítka </a:t>
            </a:r>
            <a:r>
              <a:rPr lang="cs-CZ" sz="1200" b="1" i="0" u="none" strike="noStrike" kern="1200" baseline="0" dirty="0" smtClean="0">
                <a:solidFill>
                  <a:schemeClr val="tx1"/>
                </a:solidFill>
                <a:latin typeface="+mn-lt"/>
                <a:ea typeface="+mn-ea"/>
                <a:cs typeface="+mn-cs"/>
              </a:rPr>
              <a:t>Přístup k projektu </a:t>
            </a:r>
            <a:r>
              <a:rPr lang="cs-CZ" sz="1200" b="0" i="0" u="none" strike="noStrike" kern="1200" baseline="0" dirty="0" smtClean="0">
                <a:solidFill>
                  <a:schemeClr val="tx1"/>
                </a:solidFill>
                <a:latin typeface="+mn-lt"/>
                <a:ea typeface="+mn-ea"/>
                <a:cs typeface="+mn-cs"/>
              </a:rPr>
              <a:t>se zobrazí obrazovka, v rámci které lze přidělit/odebrat role v rámci dané žádosti o podporu konkrétním uživatelům, kteří jsou v IS KP14+ registrováni. S výjimkou níže uvedeného „Neregistrovaného signatáře“ není možné přidělit přístup k žádosti/projektu někomu, kdo pro aplikaci IS KP14+ jako uživatel neexistuje. Neregistrovaný signatář navíc skutečný přístup nemá, protože bez uživatelského konta v IS KP14+ nemůže data žádným způsobem prohlížet ani editovat. </a:t>
            </a:r>
            <a:endParaRPr lang="cs-CZ" dirty="0" smtClean="0"/>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Uživatel, který žádost o podporu založil, je aplikací IS KP14+ určen jako </a:t>
            </a:r>
            <a:r>
              <a:rPr lang="cs-CZ" sz="1200" b="1" i="0" u="none" strike="noStrike" kern="1200" baseline="0" dirty="0" smtClean="0">
                <a:solidFill>
                  <a:schemeClr val="tx1"/>
                </a:solidFill>
                <a:latin typeface="+mn-lt"/>
                <a:ea typeface="+mn-ea"/>
                <a:cs typeface="+mn-cs"/>
              </a:rPr>
              <a:t>správce přístupů </a:t>
            </a:r>
            <a:r>
              <a:rPr lang="cs-CZ" sz="1200" b="0" i="0" u="none" strike="noStrike" kern="1200" baseline="0" dirty="0" smtClean="0">
                <a:solidFill>
                  <a:schemeClr val="tx1"/>
                </a:solidFill>
                <a:latin typeface="+mn-lt"/>
                <a:ea typeface="+mn-ea"/>
                <a:cs typeface="+mn-cs"/>
              </a:rPr>
              <a:t>a má právo přidělit/odebrat k dané žádosti příslušné role dalším uživatelům.  </a:t>
            </a:r>
          </a:p>
          <a:p>
            <a:r>
              <a:rPr lang="cs-CZ" sz="1200" b="1" i="0" u="none" strike="noStrike" kern="1200" baseline="0" dirty="0" smtClean="0">
                <a:solidFill>
                  <a:schemeClr val="tx1"/>
                </a:solidFill>
                <a:latin typeface="+mn-lt"/>
                <a:ea typeface="+mn-ea"/>
                <a:cs typeface="+mn-cs"/>
              </a:rPr>
              <a:t>Rozlišují se role: </a:t>
            </a:r>
          </a:p>
          <a:p>
            <a:r>
              <a:rPr lang="cs-CZ" sz="1200" b="1" i="0" u="none" strike="noStrike" kern="1200" baseline="0" dirty="0" smtClean="0">
                <a:solidFill>
                  <a:schemeClr val="tx1"/>
                </a:solidFill>
                <a:latin typeface="+mn-lt"/>
                <a:ea typeface="+mn-ea"/>
                <a:cs typeface="+mn-cs"/>
              </a:rPr>
              <a:t>- čtenář </a:t>
            </a:r>
            <a:r>
              <a:rPr lang="cs-CZ" sz="1200" b="0" i="0" u="none" strike="noStrike" kern="1200" baseline="0" dirty="0" smtClean="0">
                <a:solidFill>
                  <a:schemeClr val="tx1"/>
                </a:solidFill>
                <a:latin typeface="+mn-lt"/>
                <a:ea typeface="+mn-ea"/>
                <a:cs typeface="+mn-cs"/>
              </a:rPr>
              <a:t>= data jsou mu zobrazena pouze k náhledu, </a:t>
            </a:r>
          </a:p>
          <a:p>
            <a:r>
              <a:rPr lang="cs-CZ" sz="1200" b="1" i="0" u="none" strike="noStrike" kern="1200" baseline="0" dirty="0" smtClean="0">
                <a:solidFill>
                  <a:schemeClr val="tx1"/>
                </a:solidFill>
                <a:latin typeface="+mn-lt"/>
                <a:ea typeface="+mn-ea"/>
                <a:cs typeface="+mn-cs"/>
              </a:rPr>
              <a:t>- editor </a:t>
            </a:r>
            <a:r>
              <a:rPr lang="cs-CZ" sz="1200" b="0" i="0" u="none" strike="noStrike" kern="1200" baseline="0" dirty="0" smtClean="0">
                <a:solidFill>
                  <a:schemeClr val="tx1"/>
                </a:solidFill>
                <a:latin typeface="+mn-lt"/>
                <a:ea typeface="+mn-ea"/>
                <a:cs typeface="+mn-cs"/>
              </a:rPr>
              <a:t>= má možnost zápisu změn, </a:t>
            </a:r>
          </a:p>
          <a:p>
            <a:pPr marL="0" indent="0">
              <a:buFontTx/>
              <a:buNone/>
            </a:pPr>
            <a:r>
              <a:rPr lang="cs-CZ" sz="1200" b="1" i="0" u="none" strike="noStrike" kern="1200" baseline="0" dirty="0" smtClean="0">
                <a:solidFill>
                  <a:schemeClr val="tx1"/>
                </a:solidFill>
                <a:latin typeface="+mn-lt"/>
                <a:ea typeface="+mn-ea"/>
                <a:cs typeface="+mn-cs"/>
              </a:rPr>
              <a:t>- signatář </a:t>
            </a:r>
            <a:r>
              <a:rPr lang="cs-CZ" sz="1200" b="0" i="0" u="none" strike="noStrike" kern="1200" baseline="0" dirty="0" smtClean="0">
                <a:solidFill>
                  <a:schemeClr val="tx1"/>
                </a:solidFill>
                <a:latin typeface="+mn-lt"/>
                <a:ea typeface="+mn-ea"/>
                <a:cs typeface="+mn-cs"/>
              </a:rPr>
              <a:t>= je odpovědný za podepisování žádosti o podporu a na ní navázaných prvků, které samostatný podpis vyžadují,</a:t>
            </a:r>
          </a:p>
          <a:p>
            <a:pPr marL="0" indent="0">
              <a:buFontTx/>
              <a:buNone/>
            </a:pPr>
            <a:r>
              <a:rPr lang="cs-CZ" sz="1200" b="0" i="0" u="none" strike="noStrike" kern="1200" baseline="0" dirty="0" smtClean="0">
                <a:solidFill>
                  <a:schemeClr val="tx1"/>
                </a:solidFill>
                <a:latin typeface="+mn-lt"/>
                <a:ea typeface="+mn-ea"/>
                <a:cs typeface="+mn-cs"/>
              </a:rPr>
              <a:t>- </a:t>
            </a:r>
            <a:r>
              <a:rPr lang="cs-CZ" sz="1200" b="1" i="0" u="none" strike="noStrike" kern="1200" baseline="0" dirty="0" smtClean="0">
                <a:solidFill>
                  <a:schemeClr val="tx1"/>
                </a:solidFill>
                <a:latin typeface="+mn-lt"/>
                <a:ea typeface="+mn-ea"/>
                <a:cs typeface="+mn-cs"/>
              </a:rPr>
              <a:t>správce přístupů</a:t>
            </a:r>
          </a:p>
          <a:p>
            <a:r>
              <a:rPr lang="cs-CZ" sz="1200" b="1" i="0" u="none" strike="noStrike" kern="1200" baseline="0" dirty="0" smtClean="0">
                <a:solidFill>
                  <a:schemeClr val="tx1"/>
                </a:solidFill>
                <a:latin typeface="+mn-lt"/>
                <a:ea typeface="+mn-ea"/>
                <a:cs typeface="+mn-cs"/>
              </a:rPr>
              <a:t>- zástupce správce přístupu </a:t>
            </a:r>
            <a:r>
              <a:rPr lang="cs-CZ" sz="1200" b="0" i="0" u="none" strike="noStrike" kern="1200" baseline="0" dirty="0" smtClean="0">
                <a:solidFill>
                  <a:schemeClr val="tx1"/>
                </a:solidFill>
                <a:latin typeface="+mn-lt"/>
                <a:ea typeface="+mn-ea"/>
                <a:cs typeface="+mn-cs"/>
              </a:rPr>
              <a:t>= role, která má stejná práva jako správce přístupu.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Upozornění! </a:t>
            </a:r>
          </a:p>
          <a:p>
            <a:r>
              <a:rPr lang="cs-CZ" sz="1200" b="0" i="0" u="none" strike="noStrike" kern="1200" baseline="0" dirty="0" smtClean="0">
                <a:solidFill>
                  <a:schemeClr val="tx1"/>
                </a:solidFill>
                <a:latin typeface="+mn-lt"/>
                <a:ea typeface="+mn-ea"/>
                <a:cs typeface="+mn-cs"/>
              </a:rPr>
              <a:t>Přístup k žádosti nelze měnit (přidávat nové přístupy/rušit přístupy stávající), pokud je žádost o podporu ve stavu „Finalizována“. Ve všech ostatních stavech (tj. ve stavu Rozpracována i Podána) lze měnit přístupy k žádosti (přidávat i rušit sdílení osob).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80</a:t>
            </a:fld>
            <a:endParaRPr lang="cs-CZ"/>
          </a:p>
        </p:txBody>
      </p:sp>
    </p:spTree>
    <p:extLst>
      <p:ext uri="{BB962C8B-B14F-4D97-AF65-F5344CB8AC3E}">
        <p14:creationId xmlns:p14="http://schemas.microsoft.com/office/powerpoint/2010/main" val="24099399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u="none" strike="noStrike" kern="1200" baseline="0" dirty="0" smtClean="0">
                <a:solidFill>
                  <a:schemeClr val="tx1"/>
                </a:solidFill>
                <a:latin typeface="+mn-lt"/>
                <a:ea typeface="+mn-ea"/>
                <a:cs typeface="+mn-cs"/>
              </a:rPr>
              <a:t>Přidělení role </a:t>
            </a:r>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Nový záznam</a:t>
            </a:r>
            <a:r>
              <a:rPr lang="cs-CZ" sz="1200" b="0" i="0" u="none" strike="noStrike" kern="1200" baseline="0" dirty="0" smtClean="0">
                <a:solidFill>
                  <a:schemeClr val="tx1"/>
                </a:solidFill>
                <a:latin typeface="+mn-lt"/>
                <a:ea typeface="+mn-ea"/>
                <a:cs typeface="+mn-cs"/>
              </a:rPr>
              <a:t>, zadáním uživatelského jména osoby, pod nímž je registrována v IS KP14+ a zaškrtnutím vybraného </a:t>
            </a:r>
            <a:r>
              <a:rPr lang="cs-CZ" sz="1200" b="1" i="0" u="none" strike="noStrike" kern="1200" baseline="0" dirty="0" err="1" smtClean="0">
                <a:solidFill>
                  <a:schemeClr val="tx1"/>
                </a:solidFill>
                <a:latin typeface="+mn-lt"/>
                <a:ea typeface="+mn-ea"/>
                <a:cs typeface="+mn-cs"/>
              </a:rPr>
              <a:t>checkboxu</a:t>
            </a:r>
            <a:r>
              <a:rPr lang="cs-CZ" sz="1200" b="1" i="0" u="none" strike="noStrike" kern="1200" baseline="0" dirty="0" smtClean="0">
                <a:solidFill>
                  <a:schemeClr val="tx1"/>
                </a:solidFill>
                <a:latin typeface="+mn-lt"/>
                <a:ea typeface="+mn-ea"/>
                <a:cs typeface="+mn-cs"/>
              </a:rPr>
              <a:t> (editor, signatář, čtenář) </a:t>
            </a:r>
            <a:r>
              <a:rPr lang="cs-CZ" sz="1200" b="0" i="0" u="none" strike="noStrike" kern="1200" baseline="0" dirty="0" smtClean="0">
                <a:solidFill>
                  <a:schemeClr val="tx1"/>
                </a:solidFill>
                <a:latin typeface="+mn-lt"/>
                <a:ea typeface="+mn-ea"/>
                <a:cs typeface="+mn-cs"/>
              </a:rPr>
              <a:t>se příslušnému uživateli přiřadí konkrétní role k dané žádosti o podporu. Pokud je signatářů na žádosti založeno více než jeden, určuje se i pořadí, v jakém mají žádost o podporu podepisovat. Tlačítkem Uložit se záznam uloží</a:t>
            </a:r>
            <a:r>
              <a:rPr lang="cs-CZ" sz="1200" b="1" i="0" u="none" strike="noStrike" kern="1200" baseline="0" dirty="0" smtClean="0">
                <a:solidFill>
                  <a:schemeClr val="tx1"/>
                </a:solidFill>
                <a:latin typeface="+mn-lt"/>
                <a:ea typeface="+mn-ea"/>
                <a:cs typeface="+mn-cs"/>
              </a:rPr>
              <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Pro možnost finalizace a následného podpisu žádosti o podporu je nutné, aby v rámci žádosti vystupoval alespoň jeden uživatel s přiřazenou rolí signatář. </a:t>
            </a:r>
          </a:p>
          <a:p>
            <a:r>
              <a:rPr lang="cs-CZ" sz="1200" b="1" i="0" u="none" strike="noStrike" kern="1200" baseline="0" dirty="0" smtClean="0">
                <a:solidFill>
                  <a:schemeClr val="tx1"/>
                </a:solidFill>
                <a:latin typeface="+mn-lt"/>
                <a:ea typeface="+mn-ea"/>
                <a:cs typeface="+mn-cs"/>
              </a:rPr>
              <a:t>Signatář musí disponovat kvalifikovaným elektronickým podpisem </a:t>
            </a:r>
            <a:r>
              <a:rPr lang="cs-CZ" sz="1200" b="0" i="0" u="none" strike="noStrike" kern="1200" baseline="0" dirty="0" smtClean="0">
                <a:solidFill>
                  <a:schemeClr val="tx1"/>
                </a:solidFill>
                <a:latin typeface="+mn-lt"/>
                <a:ea typeface="+mn-ea"/>
                <a:cs typeface="+mn-cs"/>
              </a:rPr>
              <a:t>(typ: osobní kvalifikovaný certifikát). Bez tohoto podpisu nemůže dokumentaci v IS KP14+ podepisovat.</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POZOR: </a:t>
            </a:r>
            <a:r>
              <a:rPr lang="cs-CZ" sz="1200" b="0" i="0" u="none" strike="noStrike" kern="1200" baseline="0" dirty="0" smtClean="0">
                <a:solidFill>
                  <a:schemeClr val="tx1"/>
                </a:solidFill>
                <a:latin typeface="+mn-lt"/>
                <a:ea typeface="+mn-ea"/>
                <a:cs typeface="+mn-cs"/>
              </a:rPr>
              <a:t>Během kontroly formálních náležitostí bude ověřováno, zda předloženou žádost o podporu podepsala osoba oprávněná za žadatele jednat (statutární zástupce, OSVČ). </a:t>
            </a:r>
          </a:p>
          <a:p>
            <a:r>
              <a:rPr lang="cs-CZ" sz="1200" b="0" i="0" u="none" strike="noStrike" kern="1200" baseline="0" dirty="0" smtClean="0">
                <a:solidFill>
                  <a:schemeClr val="tx1"/>
                </a:solidFill>
                <a:latin typeface="+mn-lt"/>
                <a:ea typeface="+mn-ea"/>
                <a:cs typeface="+mn-cs"/>
              </a:rPr>
              <a:t>Role signatáře ovšem nemusí být vždy přidělena statutárnímu zástupci (resp. v případě, že žadatelem je osoba samostatně výdělečně činná, pak této fyzické osobě), pokud je k žádosti připojena plná moc (či vnitřní předpis subjektu žadatele, který opravňuje určitou osobu k vystupování za subjekt žadatele vůči ŘO); k tomuto tématu více viz další </a:t>
            </a:r>
            <a:r>
              <a:rPr lang="cs-CZ" sz="1200" b="0" i="0" u="none" strike="noStrike" kern="1200" baseline="0" dirty="0" err="1" smtClean="0">
                <a:solidFill>
                  <a:schemeClr val="tx1"/>
                </a:solidFill>
                <a:latin typeface="+mn-lt"/>
                <a:ea typeface="+mn-ea"/>
                <a:cs typeface="+mn-cs"/>
              </a:rPr>
              <a:t>slide</a:t>
            </a:r>
            <a:r>
              <a:rPr lang="cs-CZ" sz="1200" b="0" i="0" u="none" strike="noStrike" kern="1200" baseline="0" dirty="0" smtClean="0">
                <a:solidFill>
                  <a:schemeClr val="tx1"/>
                </a:solidFill>
                <a:latin typeface="+mn-lt"/>
                <a:ea typeface="+mn-ea"/>
                <a:cs typeface="+mn-cs"/>
              </a:rPr>
              <a:t> </a:t>
            </a:r>
            <a:r>
              <a:rPr lang="cs-CZ" sz="1200" b="1" i="0" u="none" strike="noStrike" kern="1200" baseline="0" dirty="0" smtClean="0">
                <a:solidFill>
                  <a:schemeClr val="tx1"/>
                </a:solidFill>
                <a:latin typeface="+mn-lt"/>
                <a:ea typeface="+mn-ea"/>
                <a:cs typeface="+mn-cs"/>
              </a:rPr>
              <a:t>Plné moci</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81</a:t>
            </a:fld>
            <a:endParaRPr lang="cs-CZ"/>
          </a:p>
        </p:txBody>
      </p:sp>
    </p:spTree>
    <p:extLst>
      <p:ext uri="{BB962C8B-B14F-4D97-AF65-F5344CB8AC3E}">
        <p14:creationId xmlns:p14="http://schemas.microsoft.com/office/powerpoint/2010/main" val="3208105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V systému IS KP14+ je zapracována funkcionalita umožňující určité osobě (zmocniteli) pověřit podepsáním vybraných úloh nějakého jiného uživatele registrovaného v IS KP14+ (tj. zmocněnce).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Zmocnitelem je vždy statutární zástupce organizace (resp. v případě, že žadatelem je osoba samostatně výdělečně činná, pak tato fyzická osoba), tj. osoba, která je oprávněná zastupovat žadatele vůči ŘO.</a:t>
            </a:r>
          </a:p>
          <a:p>
            <a:r>
              <a:rPr lang="cs-CZ" sz="1200" b="0" i="0" u="none" strike="noStrike" kern="1200" baseline="0" dirty="0" smtClean="0">
                <a:solidFill>
                  <a:schemeClr val="tx1"/>
                </a:solidFill>
                <a:latin typeface="+mn-lt"/>
                <a:ea typeface="+mn-ea"/>
                <a:cs typeface="+mn-cs"/>
              </a:rPr>
              <a:t> </a:t>
            </a:r>
          </a:p>
          <a:p>
            <a:r>
              <a:rPr lang="cs-CZ" sz="1200" b="1" i="0" u="none" strike="noStrike" kern="1200" baseline="0" dirty="0" smtClean="0">
                <a:solidFill>
                  <a:schemeClr val="tx1"/>
                </a:solidFill>
                <a:latin typeface="+mn-lt"/>
                <a:ea typeface="+mn-ea"/>
                <a:cs typeface="+mn-cs"/>
              </a:rPr>
              <a:t>Jak zmocnitel, tak zmocněnec musí být (před tím, než má dojít k zapsání plné moci do systému) na žádosti evidovaní jako uživatelé s rolí signatářů. </a:t>
            </a:r>
            <a:r>
              <a:rPr lang="cs-CZ" sz="1200" b="0" i="0" u="none" strike="noStrike" kern="1200" baseline="0" dirty="0" smtClean="0">
                <a:solidFill>
                  <a:schemeClr val="tx1"/>
                </a:solidFill>
                <a:latin typeface="+mn-lt"/>
                <a:ea typeface="+mn-ea"/>
                <a:cs typeface="+mn-cs"/>
              </a:rPr>
              <a:t>Zatímco </a:t>
            </a:r>
            <a:r>
              <a:rPr lang="cs-CZ" sz="1200" b="1" i="0" u="none" strike="noStrike" kern="1200" baseline="0" dirty="0" smtClean="0">
                <a:solidFill>
                  <a:schemeClr val="tx1"/>
                </a:solidFill>
                <a:latin typeface="+mn-lt"/>
                <a:ea typeface="+mn-ea"/>
                <a:cs typeface="+mn-cs"/>
              </a:rPr>
              <a:t>zmocnitel může být </a:t>
            </a:r>
            <a:r>
              <a:rPr lang="cs-CZ" sz="1200" b="0" i="0" u="none" strike="noStrike" kern="1200" baseline="0" dirty="0" smtClean="0">
                <a:solidFill>
                  <a:schemeClr val="tx1"/>
                </a:solidFill>
                <a:latin typeface="+mn-lt"/>
                <a:ea typeface="+mn-ea"/>
                <a:cs typeface="+mn-cs"/>
              </a:rPr>
              <a:t>(pokud plná moc nemá být podepsaná elektronicky přímo v IS KP14+) evidován jako „</a:t>
            </a:r>
            <a:r>
              <a:rPr lang="cs-CZ" sz="1200" b="1" i="0" u="none" strike="noStrike" kern="1200" baseline="0" dirty="0" smtClean="0">
                <a:solidFill>
                  <a:schemeClr val="tx1"/>
                </a:solidFill>
                <a:latin typeface="+mn-lt"/>
                <a:ea typeface="+mn-ea"/>
                <a:cs typeface="+mn-cs"/>
              </a:rPr>
              <a:t>Neregistrovaný signatář</a:t>
            </a:r>
            <a:r>
              <a:rPr lang="cs-CZ" sz="1200" b="0" i="0" u="none" strike="noStrike" kern="1200" baseline="0" dirty="0" smtClean="0">
                <a:solidFill>
                  <a:schemeClr val="tx1"/>
                </a:solidFill>
                <a:latin typeface="+mn-lt"/>
                <a:ea typeface="+mn-ea"/>
                <a:cs typeface="+mn-cs"/>
              </a:rPr>
              <a:t>“ (viz kap. 5.1 Přístupy k projektu), zmocněnec musí být registrovaným uživatelem IS KP14+.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V případě, kdy bude využito tzv. </a:t>
            </a:r>
            <a:r>
              <a:rPr lang="cs-CZ" sz="1200" b="1" i="0" u="none" strike="noStrike" kern="1200" baseline="0" dirty="0" smtClean="0">
                <a:solidFill>
                  <a:schemeClr val="tx1"/>
                </a:solidFill>
                <a:latin typeface="+mn-lt"/>
                <a:ea typeface="+mn-ea"/>
                <a:cs typeface="+mn-cs"/>
              </a:rPr>
              <a:t>papírové plné moci</a:t>
            </a:r>
            <a:r>
              <a:rPr lang="cs-CZ" sz="1200" b="0" i="0" u="none" strike="noStrike" kern="1200" baseline="0" dirty="0" smtClean="0">
                <a:solidFill>
                  <a:schemeClr val="tx1"/>
                </a:solidFill>
                <a:latin typeface="+mn-lt"/>
                <a:ea typeface="+mn-ea"/>
                <a:cs typeface="+mn-cs"/>
              </a:rPr>
              <a:t> (viz níže), pak postačuje, aby byl zmocnitel na žádosti o podporu založen jako „Neregistrovaný signatář“, ale tento záznam může založit jakýkoli editor projektu.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Zmocněnec </a:t>
            </a:r>
            <a:r>
              <a:rPr lang="cs-CZ" sz="1200" b="0" i="0" u="none" strike="noStrike" kern="1200" baseline="0" dirty="0" smtClean="0">
                <a:solidFill>
                  <a:schemeClr val="tx1"/>
                </a:solidFill>
                <a:latin typeface="+mn-lt"/>
                <a:ea typeface="+mn-ea"/>
                <a:cs typeface="+mn-cs"/>
              </a:rPr>
              <a:t>musí vždy disponovat </a:t>
            </a:r>
            <a:r>
              <a:rPr lang="cs-CZ" sz="1200" b="1" i="0" u="none" strike="noStrike" kern="1200" baseline="0" dirty="0" smtClean="0">
                <a:solidFill>
                  <a:schemeClr val="tx1"/>
                </a:solidFill>
                <a:latin typeface="+mn-lt"/>
                <a:ea typeface="+mn-ea"/>
                <a:cs typeface="+mn-cs"/>
              </a:rPr>
              <a:t>osobním kvalifikovaným elektronickým podpisem </a:t>
            </a:r>
            <a:r>
              <a:rPr lang="cs-CZ" sz="1200" b="0" i="0" u="none" strike="noStrike" kern="1200" baseline="0" dirty="0" smtClean="0">
                <a:solidFill>
                  <a:schemeClr val="tx1"/>
                </a:solidFill>
                <a:latin typeface="+mn-lt"/>
                <a:ea typeface="+mn-ea"/>
                <a:cs typeface="+mn-cs"/>
              </a:rPr>
              <a:t>(bez tohoto podpisu nemůže dokumentaci v IS KP14+ podepisovat).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V rámci výběru typu plné moci uživatel vybere, zda se jedná o plnou moc „elektronickou“, nebo „papírovou“. </a:t>
            </a:r>
          </a:p>
          <a:p>
            <a:r>
              <a:rPr lang="cs-CZ" sz="1200" b="0" i="0" u="none" strike="noStrike" kern="1200" baseline="0" dirty="0" smtClean="0">
                <a:solidFill>
                  <a:schemeClr val="tx1"/>
                </a:solidFill>
                <a:latin typeface="+mn-lt"/>
                <a:ea typeface="+mn-ea"/>
                <a:cs typeface="+mn-cs"/>
              </a:rPr>
              <a:t>Elektronickou plnou mocí se rozumí, že signatář podepíše plnou moc přímo v aplikaci IS KP14+ a uživatel, který je na základě plné moci zmocněn k nějakému úkonu, přímo v IS KP14+ potvrdí svým podpisem přijetí této plné moci. Podpisy se připojují k souboru, který je třeba vložit do IS KP14+. </a:t>
            </a:r>
          </a:p>
          <a:p>
            <a:endParaRPr lang="cs-CZ" sz="1200" b="0" i="0" u="none" strike="noStrike" kern="1200" baseline="0" dirty="0" smtClean="0">
              <a:solidFill>
                <a:schemeClr val="tx1"/>
              </a:solidFill>
              <a:latin typeface="+mn-lt"/>
              <a:ea typeface="+mn-ea"/>
              <a:cs typeface="+mn-cs"/>
            </a:endParaRPr>
          </a:p>
          <a:p>
            <a:r>
              <a:rPr lang="cs-CZ" b="1" dirty="0" smtClean="0"/>
              <a:t>Plné moci</a:t>
            </a:r>
          </a:p>
          <a:p>
            <a:r>
              <a:rPr lang="cs-CZ" dirty="0" smtClean="0"/>
              <a:t>Nutné podepsat zmocnění v IS KP14+ nebo vložit </a:t>
            </a:r>
            <a:r>
              <a:rPr lang="cs-CZ" dirty="0" err="1" smtClean="0"/>
              <a:t>sken</a:t>
            </a:r>
            <a:r>
              <a:rPr lang="cs-CZ" dirty="0" smtClean="0"/>
              <a:t> listiny se zmocněním.</a:t>
            </a:r>
          </a:p>
          <a:p>
            <a:r>
              <a:rPr lang="cs-CZ" dirty="0" smtClean="0"/>
              <a:t>Listinnou plnou mocí mohou být také vnitřní předpisy organizace, ze kterých vyplývá, že organizaci je oprávněn zastupovat např. řídící pracovník na určité pozici, avšak i vnitřní předpisy musí být podepsány.</a:t>
            </a:r>
          </a:p>
          <a:p>
            <a:r>
              <a:rPr lang="cs-CZ" dirty="0" smtClean="0"/>
              <a:t>Uvádí se platnost plné moci </a:t>
            </a:r>
            <a:r>
              <a:rPr lang="cs-CZ" b="1" dirty="0" smtClean="0"/>
              <a:t>od – do.</a:t>
            </a:r>
          </a:p>
          <a:p>
            <a:r>
              <a:rPr lang="cs-CZ" dirty="0" smtClean="0"/>
              <a:t>Nutné nastavit, pro jaké činnosti je plná moc platná (zda jen pro žádost o podporu, nebo i další úkony).</a:t>
            </a:r>
          </a:p>
          <a:p>
            <a:endParaRPr lang="cs-CZ" dirty="0" smtClean="0"/>
          </a:p>
          <a:p>
            <a:r>
              <a:rPr lang="cs-CZ" sz="1200" b="1" i="0" u="none" strike="noStrike" kern="1200" baseline="0" dirty="0" smtClean="0">
                <a:solidFill>
                  <a:schemeClr val="tx1"/>
                </a:solidFill>
                <a:latin typeface="+mn-lt"/>
                <a:ea typeface="+mn-ea"/>
                <a:cs typeface="+mn-cs"/>
              </a:rPr>
              <a:t>Žadatel ovšem musí originál papírové plné moci archivovat a na vyžádání jej ŘO poskytnout, příp. na vyžádání zajistit úředně ověřenou kopii nebo konvertovanou elektronickou verzi této plné moci </a:t>
            </a:r>
            <a:r>
              <a:rPr lang="cs-CZ" sz="1200" b="0" i="0" u="none" strike="noStrike" kern="1200" baseline="0" dirty="0" smtClean="0">
                <a:solidFill>
                  <a:schemeClr val="tx1"/>
                </a:solidFill>
                <a:latin typeface="+mn-lt"/>
                <a:ea typeface="+mn-ea"/>
                <a:cs typeface="+mn-cs"/>
              </a:rPr>
              <a:t>(kap. 5.2 Pokyny pro vyplnění formuláře žádosti o podporu z OPZ)</a:t>
            </a:r>
            <a:r>
              <a:rPr lang="cs-CZ" sz="1200" b="1" i="0" u="none" strike="noStrike" kern="1200" baseline="0" dirty="0" smtClean="0">
                <a:solidFill>
                  <a:schemeClr val="tx1"/>
                </a:solidFill>
                <a:latin typeface="+mn-lt"/>
                <a:ea typeface="+mn-ea"/>
                <a:cs typeface="+mn-cs"/>
              </a:rPr>
              <a:t>.</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83</a:t>
            </a:fld>
            <a:endParaRPr lang="cs-CZ"/>
          </a:p>
        </p:txBody>
      </p:sp>
    </p:spTree>
    <p:extLst>
      <p:ext uri="{BB962C8B-B14F-4D97-AF65-F5344CB8AC3E}">
        <p14:creationId xmlns:p14="http://schemas.microsoft.com/office/powerpoint/2010/main" val="8992755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Tlačítko </a:t>
            </a:r>
            <a:r>
              <a:rPr lang="cs-CZ" sz="1200" b="1" i="0" u="none" strike="noStrike" kern="1200" baseline="0" dirty="0" smtClean="0">
                <a:solidFill>
                  <a:schemeClr val="tx1"/>
                </a:solidFill>
                <a:latin typeface="+mn-lt"/>
                <a:ea typeface="+mn-ea"/>
                <a:cs typeface="+mn-cs"/>
              </a:rPr>
              <a:t>Kontrola </a:t>
            </a:r>
            <a:r>
              <a:rPr lang="cs-CZ" sz="1200" b="0" i="0" u="none" strike="noStrike" kern="1200" baseline="0" dirty="0" smtClean="0">
                <a:solidFill>
                  <a:schemeClr val="tx1"/>
                </a:solidFill>
                <a:latin typeface="+mn-lt"/>
                <a:ea typeface="+mn-ea"/>
                <a:cs typeface="+mn-cs"/>
              </a:rPr>
              <a:t>slouží k ověření, zda jsou vyplněny všechny požadované údaje. Systém automaticky dle předem definovaných kontrol ověří, jednak zda jsou všechna povinná data vyplněna a dále ověří zadaná data ve vztahu k nastavení výzvy, pod kterou je žádost o podporu založena. Pokud nejsou všechna povinná data vyplněna (nebo neodpovídají podmínkám nastavení výzvy), zobrazí se odkaz na konkrétní záložku, kde je možné příslušná data doplnit/opravit. Kontrolu si může uživatel spustit kdykoli během procesu vyplňování žádosti o podporu.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84</a:t>
            </a:fld>
            <a:endParaRPr lang="cs-CZ"/>
          </a:p>
        </p:txBody>
      </p:sp>
    </p:spTree>
    <p:extLst>
      <p:ext uri="{BB962C8B-B14F-4D97-AF65-F5344CB8AC3E}">
        <p14:creationId xmlns:p14="http://schemas.microsoft.com/office/powerpoint/2010/main" val="14544121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Finalizace </a:t>
            </a:r>
            <a:r>
              <a:rPr lang="cs-CZ" sz="1200" b="0" i="0" u="none" strike="noStrike" kern="1200" baseline="0" dirty="0" smtClean="0">
                <a:solidFill>
                  <a:schemeClr val="tx1"/>
                </a:solidFill>
                <a:latin typeface="+mn-lt"/>
                <a:ea typeface="+mn-ea"/>
                <a:cs typeface="+mn-cs"/>
              </a:rPr>
              <a:t>se projekt uzamkne pro další editaci a je připraven k podpisu s využitím kvalifikovaného elektronického podpisu (typ: osobní kvalifikovaný certifikát). Během procesu finalizace jsou spuštěny předem definované kontroly vyplnění všech povinných údajů žádosti o podporu (viz předchozí bod Kontrola). Není tedy možné finalizovat žádost, která nemá vyplněná všechna povinná pole.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Finalizaci lze před podpisem žádosti o podporu </a:t>
            </a:r>
            <a:r>
              <a:rPr lang="cs-CZ" sz="1200" b="1" i="0" u="none" strike="noStrike" kern="1200" baseline="0" dirty="0" smtClean="0">
                <a:solidFill>
                  <a:schemeClr val="tx1"/>
                </a:solidFill>
                <a:latin typeface="+mn-lt"/>
                <a:ea typeface="+mn-ea"/>
                <a:cs typeface="+mn-cs"/>
              </a:rPr>
              <a:t>stornovat </a:t>
            </a:r>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Storno finalizace</a:t>
            </a:r>
            <a:r>
              <a:rPr lang="cs-CZ" sz="1200" b="0" i="0" u="none" strike="noStrike" kern="1200" baseline="0" dirty="0" smtClean="0">
                <a:solidFill>
                  <a:schemeClr val="tx1"/>
                </a:solidFill>
                <a:latin typeface="+mn-lt"/>
                <a:ea typeface="+mn-ea"/>
                <a:cs typeface="+mn-cs"/>
              </a:rPr>
              <a:t>, které se objeví v horní liště poté, co byla provedena finalizace. </a:t>
            </a:r>
            <a:r>
              <a:rPr lang="cs-CZ" sz="1200" b="1" i="0" u="none" strike="noStrike" kern="1200" baseline="0" dirty="0" smtClean="0">
                <a:solidFill>
                  <a:schemeClr val="tx1"/>
                </a:solidFill>
                <a:latin typeface="+mn-lt"/>
                <a:ea typeface="+mn-ea"/>
                <a:cs typeface="+mn-cs"/>
              </a:rPr>
              <a:t>Storno finalizace ovšem může provést pouze signatář žádosti. </a:t>
            </a:r>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Žádost lze následně opět editovat. (Před potvrzením storna finalizace kliknutím na Storno finalizace lze vyplnit textové pole Důvod vracení žádosti o podporu a poznamenat si v něm, co bylo důvodem storna, nicméně vyplnění tohoto pole není vyžadováno, je to možnost pro žadatele.) </a:t>
            </a:r>
            <a:endParaRPr lang="cs-CZ" b="1" dirty="0" smtClean="0"/>
          </a:p>
          <a:p>
            <a:endParaRPr lang="cs-CZ" b="1" dirty="0" smtClean="0"/>
          </a:p>
          <a:p>
            <a:r>
              <a:rPr lang="cs-CZ" b="1" dirty="0" smtClean="0"/>
              <a:t>Záložka Kopírovat</a:t>
            </a:r>
          </a:p>
          <a:p>
            <a:r>
              <a:rPr lang="cs-CZ" sz="1200" b="0" i="0" u="none" strike="noStrike" kern="1200" baseline="0" dirty="0" smtClean="0">
                <a:solidFill>
                  <a:schemeClr val="tx1"/>
                </a:solidFill>
                <a:latin typeface="+mn-lt"/>
                <a:ea typeface="+mn-ea"/>
                <a:cs typeface="+mn-cs"/>
              </a:rPr>
              <a:t>Po stisknutí tlačítka </a:t>
            </a:r>
            <a:r>
              <a:rPr lang="cs-CZ" sz="1200" b="1" i="0" u="none" strike="noStrike" kern="1200" baseline="0" dirty="0" smtClean="0">
                <a:solidFill>
                  <a:schemeClr val="tx1"/>
                </a:solidFill>
                <a:latin typeface="+mn-lt"/>
                <a:ea typeface="+mn-ea"/>
                <a:cs typeface="+mn-cs"/>
              </a:rPr>
              <a:t>Kopírovat </a:t>
            </a:r>
            <a:r>
              <a:rPr lang="cs-CZ" sz="1200" b="0" i="0" u="none" strike="noStrike" kern="1200" baseline="0" dirty="0" smtClean="0">
                <a:solidFill>
                  <a:schemeClr val="tx1"/>
                </a:solidFill>
                <a:latin typeface="+mn-lt"/>
                <a:ea typeface="+mn-ea"/>
                <a:cs typeface="+mn-cs"/>
              </a:rPr>
              <a:t>je žadatel systémem dotázán, zda skutečně chce vytvořit kopii. </a:t>
            </a:r>
          </a:p>
          <a:p>
            <a:r>
              <a:rPr lang="cs-CZ" sz="1200" b="0" i="0" u="none" strike="noStrike" kern="1200" baseline="0" dirty="0" smtClean="0">
                <a:solidFill>
                  <a:schemeClr val="tx1"/>
                </a:solidFill>
                <a:latin typeface="+mn-lt"/>
                <a:ea typeface="+mn-ea"/>
                <a:cs typeface="+mn-cs"/>
              </a:rPr>
              <a:t>Po potvrzení (tlačítkem OK) systém žadatele informuje tom, že žádost bude zkopírována. </a:t>
            </a:r>
          </a:p>
          <a:p>
            <a:r>
              <a:rPr lang="cs-CZ" sz="1200" b="0" i="0" u="none" strike="noStrike" kern="1200" baseline="0" dirty="0" smtClean="0">
                <a:solidFill>
                  <a:schemeClr val="tx1"/>
                </a:solidFill>
                <a:latin typeface="+mn-lt"/>
                <a:ea typeface="+mn-ea"/>
                <a:cs typeface="+mn-cs"/>
              </a:rPr>
              <a:t>Uživateli, který provedl zkopírování, dorazí depeše označená „Kopie žádosti dokončena“. </a:t>
            </a:r>
          </a:p>
          <a:p>
            <a:r>
              <a:rPr lang="cs-CZ" sz="1200" b="0" i="0" u="none" strike="noStrike" kern="1200" baseline="0" dirty="0" smtClean="0">
                <a:solidFill>
                  <a:schemeClr val="tx1"/>
                </a:solidFill>
                <a:latin typeface="+mn-lt"/>
                <a:ea typeface="+mn-ea"/>
                <a:cs typeface="+mn-cs"/>
              </a:rPr>
              <a:t>Vytvořená kopie žádosti o podporu se zobrazí v seznamu „Moje projekty“ toho uživatele, který proces kopírování zvolil. V rámci kopírování žádosti se přenesou některá data ze záložek originálu do kopie, nikoli však všechny údaje. Kopírovat lze založenou, </a:t>
            </a:r>
            <a:r>
              <a:rPr lang="cs-CZ" sz="1200" b="0" i="0" u="none" strike="noStrike" kern="1200" baseline="0" dirty="0" err="1" smtClean="0">
                <a:solidFill>
                  <a:schemeClr val="tx1"/>
                </a:solidFill>
                <a:latin typeface="+mn-lt"/>
                <a:ea typeface="+mn-ea"/>
                <a:cs typeface="+mn-cs"/>
              </a:rPr>
              <a:t>finalizovanou</a:t>
            </a:r>
            <a:r>
              <a:rPr lang="cs-CZ" sz="1200" b="0" i="0" u="none" strike="noStrike" kern="1200" baseline="0" dirty="0" smtClean="0">
                <a:solidFill>
                  <a:schemeClr val="tx1"/>
                </a:solidFill>
                <a:latin typeface="+mn-lt"/>
                <a:ea typeface="+mn-ea"/>
                <a:cs typeface="+mn-cs"/>
              </a:rPr>
              <a:t> i podanou žádost o podporu. Žádost není možné kopírovat v rámci různých výzev OPZ. </a:t>
            </a:r>
          </a:p>
          <a:p>
            <a:r>
              <a:rPr lang="cs-CZ" sz="1200" b="0" i="0" u="none" strike="noStrike" kern="1200" baseline="0" dirty="0" smtClean="0">
                <a:solidFill>
                  <a:schemeClr val="tx1"/>
                </a:solidFill>
                <a:latin typeface="+mn-lt"/>
                <a:ea typeface="+mn-ea"/>
                <a:cs typeface="+mn-cs"/>
              </a:rPr>
              <a:t>Po otevření zkopírované žádosti může žadatel na záložce „Identifikace operace“ vidět ve zkráceném názvu „Kopie:“ včetně původního názvu žádosti a v poli Identifikace zdrojového projektu je k dispozici HASH (Identifikace žádosti) původní žádosti nebo registrační číslo, pokud se jedná o žádost, která už byla předložena. </a:t>
            </a:r>
            <a:endParaRPr lang="cs-CZ" dirty="0" smtClean="0"/>
          </a:p>
          <a:p>
            <a:endParaRPr lang="cs-CZ" dirty="0" smtClean="0"/>
          </a:p>
          <a:p>
            <a:r>
              <a:rPr lang="cs-CZ" b="1" dirty="0" smtClean="0"/>
              <a:t>Záložka Vymazat žádost</a:t>
            </a:r>
          </a:p>
          <a:p>
            <a:r>
              <a:rPr lang="cs-CZ" sz="1200" b="0" i="0" u="none" strike="noStrike" kern="1200" baseline="0" dirty="0" smtClean="0">
                <a:solidFill>
                  <a:schemeClr val="tx1"/>
                </a:solidFill>
                <a:latin typeface="+mn-lt"/>
                <a:ea typeface="+mn-ea"/>
                <a:cs typeface="+mn-cs"/>
              </a:rPr>
              <a:t>Tlačítko </a:t>
            </a:r>
            <a:r>
              <a:rPr lang="cs-CZ" sz="1200" b="1" i="0" u="none" strike="noStrike" kern="1200" baseline="0" dirty="0" smtClean="0">
                <a:solidFill>
                  <a:schemeClr val="tx1"/>
                </a:solidFill>
                <a:latin typeface="+mn-lt"/>
                <a:ea typeface="+mn-ea"/>
                <a:cs typeface="+mn-cs"/>
              </a:rPr>
              <a:t>Vymazat žádost </a:t>
            </a:r>
            <a:r>
              <a:rPr lang="cs-CZ" sz="1200" b="0" i="0" u="none" strike="noStrike" kern="1200" baseline="0" dirty="0" smtClean="0">
                <a:solidFill>
                  <a:schemeClr val="tx1"/>
                </a:solidFill>
                <a:latin typeface="+mn-lt"/>
                <a:ea typeface="+mn-ea"/>
                <a:cs typeface="+mn-cs"/>
              </a:rPr>
              <a:t>slouží k odstranění žádosti o podporu. Žádost o podporu musí být ve stavu Rozpracována, aby mohlo dojít k jejímu vymazání. Žádost nelze smazat, pokud se nachází ve stavu Finalizována (v tomto případě je nutné nejprve provést Storno finalizace žádosti o podporu a až následně lze žádost smazat). Dokud žádost nepodepíší všichni signatáři, je možnost provést storno finalizace, tzn. je i možnost vymazat žádost o podporu. Jakmile je žádost o podporu podepsána všemi signatáři, nelze už storno finalizace provést, tudíž ji nelze ani smazat.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Záložka Tisk</a:t>
            </a:r>
          </a:p>
          <a:p>
            <a:r>
              <a:rPr lang="cs-CZ" sz="1200" b="0" i="0" u="none" strike="noStrike" kern="1200" baseline="0" dirty="0" smtClean="0">
                <a:solidFill>
                  <a:schemeClr val="tx1"/>
                </a:solidFill>
                <a:latin typeface="+mn-lt"/>
                <a:ea typeface="+mn-ea"/>
                <a:cs typeface="+mn-cs"/>
              </a:rPr>
              <a:t>Stisknutím tlačítka </a:t>
            </a:r>
            <a:r>
              <a:rPr lang="cs-CZ" sz="1200" b="1" i="0" u="none" strike="noStrike" kern="1200" baseline="0" dirty="0" smtClean="0">
                <a:solidFill>
                  <a:schemeClr val="tx1"/>
                </a:solidFill>
                <a:latin typeface="+mn-lt"/>
                <a:ea typeface="+mn-ea"/>
                <a:cs typeface="+mn-cs"/>
              </a:rPr>
              <a:t>Tisk </a:t>
            </a:r>
            <a:r>
              <a:rPr lang="cs-CZ" sz="1200" b="0" i="0" u="none" strike="noStrike" kern="1200" baseline="0" dirty="0" smtClean="0">
                <a:solidFill>
                  <a:schemeClr val="tx1"/>
                </a:solidFill>
                <a:latin typeface="+mn-lt"/>
                <a:ea typeface="+mn-ea"/>
                <a:cs typeface="+mn-cs"/>
              </a:rPr>
              <a:t>je vygenerován tiskový opis žádosti o podporu ve formátu </a:t>
            </a:r>
            <a:r>
              <a:rPr lang="cs-CZ" sz="1200" b="0" i="0" u="none" strike="noStrike" kern="1200" baseline="0" dirty="0" err="1" smtClean="0">
                <a:solidFill>
                  <a:schemeClr val="tx1"/>
                </a:solidFill>
                <a:latin typeface="+mn-lt"/>
                <a:ea typeface="+mn-ea"/>
                <a:cs typeface="+mn-cs"/>
              </a:rPr>
              <a:t>pdf</a:t>
            </a:r>
            <a:r>
              <a:rPr lang="cs-CZ" sz="1200" b="0" i="0" u="none" strike="noStrike" kern="1200" baseline="0" dirty="0" smtClean="0">
                <a:solidFill>
                  <a:schemeClr val="tx1"/>
                </a:solidFill>
                <a:latin typeface="+mn-lt"/>
                <a:ea typeface="+mn-ea"/>
                <a:cs typeface="+mn-cs"/>
              </a:rPr>
              <a:t>. </a:t>
            </a:r>
          </a:p>
          <a:p>
            <a:r>
              <a:rPr lang="cs-CZ" sz="1200" b="0" i="0" u="none" strike="noStrike" kern="1200" baseline="0" dirty="0" smtClean="0">
                <a:solidFill>
                  <a:schemeClr val="tx1"/>
                </a:solidFill>
                <a:latin typeface="+mn-lt"/>
                <a:ea typeface="+mn-ea"/>
                <a:cs typeface="+mn-cs"/>
              </a:rPr>
              <a:t>Žádost o podporu z OPZ se předkládá pouze elektronicky v IS KP14+, na ŘO se žádná listinná forma žádosti nezasílá. </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85</a:t>
            </a:fld>
            <a:endParaRPr lang="cs-CZ"/>
          </a:p>
        </p:txBody>
      </p:sp>
    </p:spTree>
    <p:extLst>
      <p:ext uri="{BB962C8B-B14F-4D97-AF65-F5344CB8AC3E}">
        <p14:creationId xmlns:p14="http://schemas.microsoft.com/office/powerpoint/2010/main" val="4495935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Po finalizaci žádosti o podporu dochází v levém menu formuláře žádosti o podporu k aktivaci záložky </a:t>
            </a:r>
            <a:r>
              <a:rPr lang="cs-CZ" sz="1200" b="1" i="0" u="none" strike="noStrike" kern="1200" baseline="0" dirty="0" smtClean="0">
                <a:solidFill>
                  <a:schemeClr val="tx1"/>
                </a:solidFill>
                <a:latin typeface="+mn-lt"/>
                <a:ea typeface="+mn-ea"/>
                <a:cs typeface="+mn-cs"/>
              </a:rPr>
              <a:t>Podpis žádosti. </a:t>
            </a:r>
          </a:p>
          <a:p>
            <a:endParaRPr lang="cs-CZ" sz="1200" b="1"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Technicky mohou žádost podepisovat pouze ti uživatelé IS KP14+, kteří mají pro danou žádost o podporu přidělenu </a:t>
            </a:r>
            <a:r>
              <a:rPr lang="cs-CZ" sz="1200" b="1" i="0" u="none" strike="noStrike" kern="1200" baseline="0" dirty="0" smtClean="0">
                <a:solidFill>
                  <a:schemeClr val="tx1"/>
                </a:solidFill>
                <a:latin typeface="+mn-lt"/>
                <a:ea typeface="+mn-ea"/>
                <a:cs typeface="+mn-cs"/>
              </a:rPr>
              <a:t>roli signatáře </a:t>
            </a:r>
            <a:r>
              <a:rPr lang="cs-CZ" sz="1200" b="0" i="0" u="none" strike="noStrike" kern="1200" baseline="0" dirty="0" smtClean="0">
                <a:solidFill>
                  <a:schemeClr val="tx1"/>
                </a:solidFill>
                <a:latin typeface="+mn-lt"/>
                <a:ea typeface="+mn-ea"/>
                <a:cs typeface="+mn-cs"/>
              </a:rPr>
              <a:t>(blíže viz </a:t>
            </a:r>
            <a:r>
              <a:rPr lang="cs-CZ" sz="1200" b="0" i="0" u="none" strike="noStrike" kern="1200" baseline="0" dirty="0" err="1" smtClean="0">
                <a:solidFill>
                  <a:schemeClr val="tx1"/>
                </a:solidFill>
                <a:latin typeface="+mn-lt"/>
                <a:ea typeface="+mn-ea"/>
                <a:cs typeface="+mn-cs"/>
              </a:rPr>
              <a:t>slide</a:t>
            </a:r>
            <a:r>
              <a:rPr lang="cs-CZ" sz="1200" b="0" i="0" u="none" strike="noStrike" kern="1200" baseline="0" dirty="0" smtClean="0">
                <a:solidFill>
                  <a:schemeClr val="tx1"/>
                </a:solidFill>
                <a:latin typeface="+mn-lt"/>
                <a:ea typeface="+mn-ea"/>
                <a:cs typeface="+mn-cs"/>
              </a:rPr>
              <a:t>, kde je řešen přístup k žádosti/projektu). Pokud bylo v rámci datové oblasti „</a:t>
            </a:r>
            <a:r>
              <a:rPr lang="cs-CZ" sz="1200" b="1" i="0" u="none" strike="noStrike" kern="1200" baseline="0" dirty="0" smtClean="0">
                <a:solidFill>
                  <a:schemeClr val="tx1"/>
                </a:solidFill>
                <a:latin typeface="+mn-lt"/>
                <a:ea typeface="+mn-ea"/>
                <a:cs typeface="+mn-cs"/>
              </a:rPr>
              <a:t>Přístup k projektu</a:t>
            </a:r>
            <a:r>
              <a:rPr lang="cs-CZ" sz="1200" b="0" i="0" u="none" strike="noStrike" kern="1200" baseline="0" dirty="0" smtClean="0">
                <a:solidFill>
                  <a:schemeClr val="tx1"/>
                </a:solidFill>
                <a:latin typeface="+mn-lt"/>
                <a:ea typeface="+mn-ea"/>
                <a:cs typeface="+mn-cs"/>
              </a:rPr>
              <a:t>“ více signatářů a je určeno pořadí, v jakém mají žádost o podporu podepisovat, musí podepisování proběhnout v souladu s těmito zadanými údaji. Role signatáře ovšem nemusí být vždy přidělena statutárnímu zástupci, pokud je k žádosti připojena plná moc (či vnitřní předpis subjektu žadatele, který opravňuje určitou osobu k vystupování za subjekt žadatele vůči ŘO).</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86</a:t>
            </a:fld>
            <a:endParaRPr lang="cs-CZ"/>
          </a:p>
        </p:txBody>
      </p:sp>
    </p:spTree>
    <p:extLst>
      <p:ext uri="{BB962C8B-B14F-4D97-AF65-F5344CB8AC3E}">
        <p14:creationId xmlns:p14="http://schemas.microsoft.com/office/powerpoint/2010/main" val="2423795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796101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805930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24320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686D6A95-BCB7-47CA-889E-D4EB2917D3AB}" type="datetimeFigureOut">
              <a:rPr lang="cs-CZ" smtClean="0"/>
              <a:t>05.12.2017</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137529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686D6A95-BCB7-47CA-889E-D4EB2917D3AB}" type="datetimeFigureOut">
              <a:rPr lang="cs-CZ" smtClean="0"/>
              <a:t>05.12.2017</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327751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686D6A95-BCB7-47CA-889E-D4EB2917D3AB}" type="datetimeFigureOut">
              <a:rPr lang="cs-CZ" smtClean="0"/>
              <a:t>05.12.2017</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237449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6D6A95-BCB7-47CA-889E-D4EB2917D3AB}" type="datetimeFigureOut">
              <a:rPr lang="cs-CZ" smtClean="0"/>
              <a:t>05.12.2017</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843918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cs-CZ" smtClean="0"/>
              <a:t>Kliknutím lze upravit styl.</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686D6A95-BCB7-47CA-889E-D4EB2917D3AB}" type="datetimeFigureOut">
              <a:rPr lang="cs-CZ" smtClean="0"/>
              <a:t>05.12.2017</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868661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686D6A95-BCB7-47CA-889E-D4EB2917D3AB}" type="datetimeFigureOut">
              <a:rPr lang="cs-CZ" smtClean="0"/>
              <a:t>05.12.2017</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045919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590366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72584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8030542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54418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2630829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087334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cs-CZ" smtClean="0"/>
              <a:t>Kliknutím lze upravit styl.</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267876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cs-CZ" smtClean="0"/>
              <a:t>Kliknutím lze upravit styl.</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6D6A95-BCB7-47CA-889E-D4EB2917D3AB}" type="datetimeFigureOut">
              <a:rPr lang="cs-CZ" smtClean="0"/>
              <a:t>05.12.2017</a:t>
            </a:fld>
            <a:endParaRPr lang="cs-CZ"/>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cs-CZ"/>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939CE3D-8EBB-424D-96C8-EF263541DD1F}" type="slidenum">
              <a:rPr lang="cs-CZ" smtClean="0"/>
              <a:t>‹#›</a:t>
            </a:fld>
            <a:endParaRPr lang="cs-CZ"/>
          </a:p>
        </p:txBody>
      </p:sp>
    </p:spTree>
    <p:extLst>
      <p:ext uri="{BB962C8B-B14F-4D97-AF65-F5344CB8AC3E}">
        <p14:creationId xmlns:p14="http://schemas.microsoft.com/office/powerpoint/2010/main" val="8882079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esfcr.cz/documents/21802/2524297/P3++Popis+podporovanych+aktivit.pdf/dfb109ff-a98d-4d25-8225-6f148dd65c5c"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publicita.dotaceeu.cz/"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mseu.mssf.cz/" TargetMode="External"/><Relationship Id="rId7" Type="http://schemas.openxmlformats.org/officeDocument/2006/relationships/hyperlink" Target="https://www.esfcr.cz/2-3-opz-komunitne-vedeny-mistni-rozvoj"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esfcr.cz/dokumenty-opz" TargetMode="External"/><Relationship Id="rId5" Type="http://schemas.openxmlformats.org/officeDocument/2006/relationships/hyperlink" Target="http://www.strukturalni-fondy.cz/cs/Jak-na-projekt/Elektronicka-zadost/Edukacni-videa" TargetMode="External"/><Relationship Id="rId10" Type="http://schemas.openxmlformats.org/officeDocument/2006/relationships/image" Target="../media/image2.jpeg"/><Relationship Id="rId4" Type="http://schemas.openxmlformats.org/officeDocument/2006/relationships/hyperlink" Target="mailto:iskp@mpsv.cz" TargetMode="External"/><Relationship Id="rId9" Type="http://schemas.openxmlformats.org/officeDocument/2006/relationships/image" Target="../media/image1.jpeg"/></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5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5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5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6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6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6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6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68.xml.rels><?xml version="1.0" encoding="UTF-8" standalone="yes"?>
<Relationships xmlns="http://schemas.openxmlformats.org/package/2006/relationships"><Relationship Id="rId3" Type="http://schemas.openxmlformats.org/officeDocument/2006/relationships/hyperlink" Target="mailto:iskp@mpsv.cz" TargetMode="External"/><Relationship Id="rId7"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21.png"/><Relationship Id="rId4" Type="http://schemas.openxmlformats.org/officeDocument/2006/relationships/image" Target="../media/image20.png"/></Relationships>
</file>

<file path=ppt/slides/_rels/slide6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70.xml.rels><?xml version="1.0" encoding="UTF-8" standalone="yes"?>
<Relationships xmlns="http://schemas.openxmlformats.org/package/2006/relationships"><Relationship Id="rId3" Type="http://schemas.openxmlformats.org/officeDocument/2006/relationships/hyperlink" Target="https://www.esfcr.cz/formulare-pro-uzavreni-pravniho-aktu-a-vzory-pravnich-aktu-o-poskytnuti-podpory-na-projekt-opz?p_p_id=DocumentDetailStandalonePortlet_WAR_esfportalportletapplication&amp;p_p_lifecycle=2&amp;p_p_state=normal&amp;p_p_mode=view&amp;p_p_resource_id=downloadRevision&amp;p_p_cacheability=cacheLevelPage&amp;p_p_col_id=column-3&amp;p_p_col_pos=3&amp;p_p_col_count=4&amp;_DocumentDetailStandalonePortlet_WAR_esfportalportletapplication_revisionId=798825"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23.png"/></Relationships>
</file>

<file path=ppt/slides/_rels/slide7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7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7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7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7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7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7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7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7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80.xml.rels><?xml version="1.0" encoding="UTF-8" standalone="yes"?>
<Relationships xmlns="http://schemas.openxmlformats.org/package/2006/relationships"><Relationship Id="rId3" Type="http://schemas.openxmlformats.org/officeDocument/2006/relationships/hyperlink" Target="mailto:iskp@mpsv.cz"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32.png"/></Relationships>
</file>

<file path=ppt/slides/_rels/slide8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8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8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8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8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8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8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jpeg"/></Relationships>
</file>

<file path=ppt/slides/_rels/slide8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8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9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hyperlink" Target="http://www.esfcr.cz/file/9003/" TargetMode="External"/><Relationship Id="rId7" Type="http://schemas.openxmlformats.org/officeDocument/2006/relationships/image" Target="../media/image1.jpeg"/><Relationship Id="rId2" Type="http://schemas.openxmlformats.org/officeDocument/2006/relationships/hyperlink" Target="http://www.esfcr.cz/file/9002/" TargetMode="External"/><Relationship Id="rId1" Type="http://schemas.openxmlformats.org/officeDocument/2006/relationships/slideLayout" Target="../slideLayouts/slideLayout2.xml"/><Relationship Id="rId6" Type="http://schemas.openxmlformats.org/officeDocument/2006/relationships/hyperlink" Target="http://www.esfcr.cz/prirucka-pro-hodnotitele-opz" TargetMode="External"/><Relationship Id="rId5" Type="http://schemas.openxmlformats.org/officeDocument/2006/relationships/hyperlink" Target="http://www.esfcr.cz/dokumenty-opz" TargetMode="External"/><Relationship Id="rId4" Type="http://schemas.openxmlformats.org/officeDocument/2006/relationships/hyperlink" Target="http://masstrednihana.cz/mas/vyzvy-mas" TargetMode="External"/></Relationships>
</file>

<file path=ppt/slides/_rels/slide9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algn="ctr"/>
            <a:r>
              <a:rPr lang="cs-CZ" dirty="0" smtClean="0"/>
              <a:t/>
            </a:r>
            <a:br>
              <a:rPr lang="cs-CZ" dirty="0" smtClean="0"/>
            </a:br>
            <a:r>
              <a:rPr lang="cs-CZ" dirty="0" smtClean="0"/>
              <a:t>OPZ</a:t>
            </a:r>
            <a:r>
              <a:rPr lang="cs-CZ" dirty="0"/>
              <a:t/>
            </a:r>
            <a:br>
              <a:rPr lang="cs-CZ" dirty="0"/>
            </a:br>
            <a:r>
              <a:rPr lang="cs-CZ" dirty="0" smtClean="0"/>
              <a:t>VÝZVA MAS Č.1</a:t>
            </a:r>
            <a:endParaRPr lang="cs-CZ" dirty="0"/>
          </a:p>
        </p:txBody>
      </p:sp>
      <p:sp>
        <p:nvSpPr>
          <p:cNvPr id="3" name="Podnadpis 2"/>
          <p:cNvSpPr>
            <a:spLocks noGrp="1"/>
          </p:cNvSpPr>
          <p:nvPr>
            <p:ph type="subTitle" idx="1"/>
          </p:nvPr>
        </p:nvSpPr>
        <p:spPr>
          <a:xfrm>
            <a:off x="1507067" y="4048499"/>
            <a:ext cx="7766936" cy="2147349"/>
          </a:xfrm>
        </p:spPr>
        <p:txBody>
          <a:bodyPr>
            <a:normAutofit lnSpcReduction="10000"/>
          </a:bodyPr>
          <a:lstStyle/>
          <a:p>
            <a:pPr algn="ctr"/>
            <a:endParaRPr lang="cs-CZ" dirty="0" smtClean="0"/>
          </a:p>
          <a:p>
            <a:pPr algn="ctr"/>
            <a:r>
              <a:rPr lang="cs-CZ" sz="2400" dirty="0" smtClean="0">
                <a:solidFill>
                  <a:schemeClr val="tx1"/>
                </a:solidFill>
              </a:rPr>
              <a:t>PRORODINNÁ OPATŘENÍ</a:t>
            </a:r>
          </a:p>
          <a:p>
            <a:pPr algn="ctr"/>
            <a:r>
              <a:rPr lang="cs-CZ" dirty="0" smtClean="0"/>
              <a:t>SEMINÁŘ PRO ŽADATELE</a:t>
            </a:r>
            <a:endParaRPr lang="cs-CZ" dirty="0"/>
          </a:p>
          <a:p>
            <a:pPr algn="ctr"/>
            <a:endParaRPr lang="cs-CZ" dirty="0" smtClean="0"/>
          </a:p>
          <a:p>
            <a:pPr algn="ctr"/>
            <a:r>
              <a:rPr lang="cs-CZ" sz="2400" dirty="0" smtClean="0"/>
              <a:t>4. 12. </a:t>
            </a:r>
            <a:r>
              <a:rPr lang="cs-CZ" sz="2400" smtClean="0"/>
              <a:t>2017</a:t>
            </a:r>
            <a:r>
              <a:rPr lang="cs-CZ" sz="2400" smtClean="0"/>
              <a:t>, 14:00 – 16:00 hod., </a:t>
            </a:r>
            <a:r>
              <a:rPr lang="cs-CZ" sz="2400" dirty="0" smtClean="0"/>
              <a:t>Kojetín</a:t>
            </a:r>
            <a:endParaRPr lang="cs-CZ" sz="24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56666"/>
            <a:ext cx="3008357" cy="1080000"/>
          </a:xfrm>
          <a:prstGeom prst="rect">
            <a:avLst/>
          </a:prstGeom>
        </p:spPr>
      </p:pic>
      <p:pic>
        <p:nvPicPr>
          <p:cNvPr id="6" name="Obráze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4726" y="260413"/>
            <a:ext cx="4914247" cy="900000"/>
          </a:xfrm>
          <a:prstGeom prst="rect">
            <a:avLst/>
          </a:prstGeom>
        </p:spPr>
      </p:pic>
    </p:spTree>
    <p:extLst>
      <p:ext uri="{BB962C8B-B14F-4D97-AF65-F5344CB8AC3E}">
        <p14:creationId xmlns:p14="http://schemas.microsoft.com/office/powerpoint/2010/main" val="1283356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PROGRAM SEMINÁŘE</a:t>
            </a:r>
            <a:endParaRPr lang="cs-CZ" dirty="0"/>
          </a:p>
        </p:txBody>
      </p:sp>
      <p:sp>
        <p:nvSpPr>
          <p:cNvPr id="3" name="Zástupný symbol pro obsah 2"/>
          <p:cNvSpPr>
            <a:spLocks noGrp="1"/>
          </p:cNvSpPr>
          <p:nvPr>
            <p:ph idx="1"/>
          </p:nvPr>
        </p:nvSpPr>
        <p:spPr>
          <a:xfrm>
            <a:off x="677334" y="2431682"/>
            <a:ext cx="8596668" cy="4200687"/>
          </a:xfrm>
        </p:spPr>
        <p:txBody>
          <a:bodyPr>
            <a:normAutofit/>
          </a:bodyPr>
          <a:lstStyle/>
          <a:p>
            <a:r>
              <a:rPr lang="cs-CZ" sz="2000" dirty="0" smtClean="0"/>
              <a:t>Představení výzvy</a:t>
            </a:r>
          </a:p>
          <a:p>
            <a:r>
              <a:rPr lang="cs-CZ" sz="2000" dirty="0" smtClean="0"/>
              <a:t>Podporované aktivity</a:t>
            </a:r>
          </a:p>
          <a:p>
            <a:r>
              <a:rPr lang="cs-CZ" sz="2000" dirty="0" smtClean="0"/>
              <a:t>Indikátory</a:t>
            </a:r>
          </a:p>
          <a:p>
            <a:r>
              <a:rPr lang="cs-CZ" sz="2000" dirty="0" smtClean="0"/>
              <a:t>Způsobilost výdajů</a:t>
            </a:r>
          </a:p>
          <a:p>
            <a:r>
              <a:rPr lang="cs-CZ" sz="2000" dirty="0" smtClean="0"/>
              <a:t>Hodnocení a výběr projektů</a:t>
            </a:r>
          </a:p>
          <a:p>
            <a:r>
              <a:rPr lang="cs-CZ" sz="2000" dirty="0" smtClean="0"/>
              <a:t>Publicita</a:t>
            </a:r>
          </a:p>
          <a:p>
            <a:r>
              <a:rPr lang="cs-CZ" sz="2000" dirty="0" smtClean="0"/>
              <a:t>IS KP14+</a:t>
            </a:r>
          </a:p>
          <a:p>
            <a:r>
              <a:rPr lang="cs-CZ" sz="2000" dirty="0" smtClean="0"/>
              <a:t>Zpráva o realizaci</a:t>
            </a:r>
          </a:p>
          <a:p>
            <a:r>
              <a:rPr lang="cs-CZ" sz="2000" dirty="0" smtClean="0"/>
              <a:t>Důležité odkazy</a:t>
            </a: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4059062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Představení výzvy</a:t>
            </a:r>
            <a:endParaRPr lang="cs-CZ" dirty="0"/>
          </a:p>
        </p:txBody>
      </p:sp>
      <p:sp>
        <p:nvSpPr>
          <p:cNvPr id="3" name="Zástupný symbol pro obsah 2"/>
          <p:cNvSpPr>
            <a:spLocks noGrp="1"/>
          </p:cNvSpPr>
          <p:nvPr>
            <p:ph idx="1"/>
          </p:nvPr>
        </p:nvSpPr>
        <p:spPr>
          <a:xfrm>
            <a:off x="677334" y="2360430"/>
            <a:ext cx="8596668" cy="4200687"/>
          </a:xfrm>
        </p:spPr>
        <p:txBody>
          <a:bodyPr>
            <a:normAutofit/>
          </a:bodyPr>
          <a:lstStyle/>
          <a:p>
            <a:pPr algn="just">
              <a:lnSpc>
                <a:spcPts val="3000"/>
              </a:lnSpc>
            </a:pPr>
            <a:r>
              <a:rPr lang="cs-CZ" sz="2000" b="1" dirty="0" smtClean="0"/>
              <a:t>Číslo výzvy</a:t>
            </a:r>
            <a:r>
              <a:rPr lang="cs-CZ" sz="2000" dirty="0" smtClean="0"/>
              <a:t>: </a:t>
            </a:r>
            <a:r>
              <a:rPr lang="cs-CZ" sz="2000" dirty="0" smtClean="0">
                <a:solidFill>
                  <a:srgbClr val="FF0000"/>
                </a:solidFill>
              </a:rPr>
              <a:t>233/03_16_047/CLLD_16_01_074</a:t>
            </a:r>
          </a:p>
          <a:p>
            <a:pPr algn="just">
              <a:lnSpc>
                <a:spcPts val="3000"/>
              </a:lnSpc>
            </a:pPr>
            <a:r>
              <a:rPr lang="cs-CZ" sz="2000" b="1" dirty="0" smtClean="0"/>
              <a:t>Prioritní osa 2</a:t>
            </a:r>
            <a:r>
              <a:rPr lang="cs-CZ" sz="2000" dirty="0" smtClean="0"/>
              <a:t>: Sociální začleňování a boj s chudobou</a:t>
            </a:r>
          </a:p>
          <a:p>
            <a:pPr algn="just">
              <a:lnSpc>
                <a:spcPts val="3000"/>
              </a:lnSpc>
            </a:pPr>
            <a:r>
              <a:rPr lang="cs-CZ" sz="2000" b="1" dirty="0" smtClean="0"/>
              <a:t>Investiční priorita 2.3 </a:t>
            </a:r>
            <a:r>
              <a:rPr lang="cs-CZ" sz="2000" dirty="0" smtClean="0"/>
              <a:t>Strategie komunitně vedeného místního rozvoje</a:t>
            </a:r>
          </a:p>
          <a:p>
            <a:pPr algn="just">
              <a:lnSpc>
                <a:spcPts val="3000"/>
              </a:lnSpc>
            </a:pPr>
            <a:r>
              <a:rPr lang="cs-CZ" sz="2000" b="1" dirty="0" smtClean="0"/>
              <a:t>Specifický cíl 2.3.1 </a:t>
            </a:r>
            <a:r>
              <a:rPr lang="cs-CZ" sz="2000" dirty="0" smtClean="0"/>
              <a:t>Zvýšit zapojení lokálních aktérů do vyřešení problémů nezaměstnanosti a sociálního začleňování ve venkovských oblastech</a:t>
            </a:r>
          </a:p>
          <a:p>
            <a:pPr algn="just">
              <a:lnSpc>
                <a:spcPts val="3000"/>
              </a:lnSpc>
            </a:pPr>
            <a:r>
              <a:rPr lang="cs-CZ" sz="2000" b="1" dirty="0" smtClean="0"/>
              <a:t>Vyhlášení výzvy a zahájení příjmu žádostí</a:t>
            </a:r>
            <a:r>
              <a:rPr lang="cs-CZ" sz="2000" dirty="0" smtClean="0"/>
              <a:t>: </a:t>
            </a:r>
            <a:r>
              <a:rPr lang="cs-CZ" sz="2100" b="1" dirty="0" smtClean="0">
                <a:solidFill>
                  <a:srgbClr val="FF0000"/>
                </a:solidFill>
              </a:rPr>
              <a:t>13.11.2017, 7:54 hod.</a:t>
            </a:r>
          </a:p>
          <a:p>
            <a:pPr algn="just">
              <a:lnSpc>
                <a:spcPts val="3000"/>
              </a:lnSpc>
            </a:pPr>
            <a:r>
              <a:rPr lang="cs-CZ" sz="2000" b="1" dirty="0" smtClean="0"/>
              <a:t>Ukončení příjmu žádostí o podporu</a:t>
            </a:r>
            <a:r>
              <a:rPr lang="cs-CZ" sz="2000" dirty="0" smtClean="0"/>
              <a:t>: </a:t>
            </a:r>
            <a:r>
              <a:rPr lang="cs-CZ" sz="2100" b="1" dirty="0" smtClean="0">
                <a:solidFill>
                  <a:srgbClr val="FF0000"/>
                </a:solidFill>
              </a:rPr>
              <a:t>12.1.2018, 12:00 hod.</a:t>
            </a:r>
            <a:endParaRPr lang="cs-CZ" sz="2100" b="1" dirty="0">
              <a:solidFill>
                <a:srgbClr val="FF0000"/>
              </a:solidFill>
            </a:endParaRPr>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733582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Představení výzvy – cíl výzvy</a:t>
            </a:r>
            <a:endParaRPr lang="cs-CZ" dirty="0"/>
          </a:p>
        </p:txBody>
      </p:sp>
      <p:sp>
        <p:nvSpPr>
          <p:cNvPr id="3" name="Zástupný symbol pro obsah 2"/>
          <p:cNvSpPr>
            <a:spLocks noGrp="1"/>
          </p:cNvSpPr>
          <p:nvPr>
            <p:ph idx="1"/>
          </p:nvPr>
        </p:nvSpPr>
        <p:spPr>
          <a:xfrm>
            <a:off x="677334" y="2407931"/>
            <a:ext cx="8596668" cy="4200687"/>
          </a:xfrm>
        </p:spPr>
        <p:txBody>
          <a:bodyPr>
            <a:normAutofit/>
          </a:bodyPr>
          <a:lstStyle/>
          <a:p>
            <a:pPr algn="just">
              <a:lnSpc>
                <a:spcPct val="150000"/>
              </a:lnSpc>
            </a:pPr>
            <a:r>
              <a:rPr lang="cs-CZ" sz="2000" dirty="0" smtClean="0"/>
              <a:t>Cílovou skupinou jsou rodiče dětí</a:t>
            </a:r>
          </a:p>
          <a:p>
            <a:pPr algn="just">
              <a:lnSpc>
                <a:spcPct val="150000"/>
              </a:lnSpc>
            </a:pPr>
            <a:r>
              <a:rPr lang="cs-CZ" sz="2000" dirty="0" smtClean="0"/>
              <a:t>Cílem výzvy je sladění pracovního a rodinného života, podpora rodiny a předcházení sociálního vyloučení osob včetně jejich uplatnitelnosti na trhu práce.</a:t>
            </a:r>
          </a:p>
          <a:p>
            <a:pPr algn="just">
              <a:lnSpc>
                <a:spcPct val="150000"/>
              </a:lnSpc>
            </a:pPr>
            <a:r>
              <a:rPr lang="cs-CZ" sz="2000" dirty="0" smtClean="0"/>
              <a:t>Zajistit kvalitní péči o děti (předmětem výzvy nemůže být vzdělávání dětí)</a:t>
            </a: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692097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Představení </a:t>
            </a:r>
            <a:r>
              <a:rPr lang="cs-CZ" dirty="0" smtClean="0"/>
              <a:t>výzvy – termíny a alokace </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lnSpc>
                <a:spcPts val="3000"/>
              </a:lnSpc>
            </a:pPr>
            <a:r>
              <a:rPr lang="cs-CZ" sz="2000" dirty="0" smtClean="0"/>
              <a:t>Finanční alokace výzvy: </a:t>
            </a:r>
            <a:r>
              <a:rPr lang="cs-CZ" sz="2200" b="1" dirty="0" smtClean="0"/>
              <a:t>2.000.000 Kč</a:t>
            </a:r>
          </a:p>
          <a:p>
            <a:pPr algn="just">
              <a:lnSpc>
                <a:spcPts val="3000"/>
              </a:lnSpc>
            </a:pPr>
            <a:r>
              <a:rPr lang="cs-CZ" sz="2000" dirty="0" smtClean="0"/>
              <a:t>Podpora: </a:t>
            </a:r>
            <a:r>
              <a:rPr lang="cs-CZ" sz="2200" b="1" dirty="0" smtClean="0"/>
              <a:t>95 – 100 % </a:t>
            </a:r>
            <a:r>
              <a:rPr lang="cs-CZ" sz="2000" dirty="0" smtClean="0"/>
              <a:t>(dle typu žadatele)</a:t>
            </a:r>
          </a:p>
          <a:p>
            <a:pPr algn="just">
              <a:lnSpc>
                <a:spcPts val="3000"/>
              </a:lnSpc>
            </a:pPr>
            <a:r>
              <a:rPr lang="cs-CZ" sz="2000" dirty="0"/>
              <a:t>Minimální výše celkových způsobilých výdajů</a:t>
            </a:r>
            <a:r>
              <a:rPr lang="cs-CZ" sz="2000" dirty="0" smtClean="0"/>
              <a:t>: </a:t>
            </a:r>
            <a:r>
              <a:rPr lang="cs-CZ" sz="2200" b="1" dirty="0" smtClean="0"/>
              <a:t>400.000 Kč</a:t>
            </a:r>
          </a:p>
          <a:p>
            <a:pPr algn="just">
              <a:lnSpc>
                <a:spcPts val="3000"/>
              </a:lnSpc>
            </a:pPr>
            <a:r>
              <a:rPr lang="cs-CZ" sz="2000" dirty="0" smtClean="0"/>
              <a:t>Maximální výše </a:t>
            </a:r>
            <a:r>
              <a:rPr lang="cs-CZ" sz="2000" dirty="0"/>
              <a:t>celkových způsobilých výdajů</a:t>
            </a:r>
            <a:r>
              <a:rPr lang="cs-CZ" sz="2000" dirty="0" smtClean="0"/>
              <a:t>: </a:t>
            </a:r>
            <a:r>
              <a:rPr lang="cs-CZ" sz="2200" b="1" dirty="0" smtClean="0"/>
              <a:t>2.000.000 Kč</a:t>
            </a:r>
          </a:p>
          <a:p>
            <a:pPr algn="just">
              <a:lnSpc>
                <a:spcPts val="3000"/>
              </a:lnSpc>
            </a:pPr>
            <a:r>
              <a:rPr lang="cs-CZ" sz="2000" dirty="0" smtClean="0"/>
              <a:t>Maximální délka projektu: </a:t>
            </a:r>
            <a:r>
              <a:rPr lang="cs-CZ" sz="2200" b="1" dirty="0" smtClean="0"/>
              <a:t>36 měsíců</a:t>
            </a:r>
          </a:p>
          <a:p>
            <a:pPr algn="just">
              <a:lnSpc>
                <a:spcPts val="3000"/>
              </a:lnSpc>
            </a:pPr>
            <a:r>
              <a:rPr lang="cs-CZ" sz="2000" dirty="0" smtClean="0"/>
              <a:t>Nejzazší termín pro ukončení fyzické realizace projektu: </a:t>
            </a:r>
            <a:r>
              <a:rPr lang="cs-CZ" sz="2200" b="1" dirty="0" smtClean="0"/>
              <a:t>30.9.2022</a:t>
            </a:r>
          </a:p>
          <a:p>
            <a:pPr algn="just">
              <a:lnSpc>
                <a:spcPts val="3000"/>
              </a:lnSpc>
            </a:pPr>
            <a:r>
              <a:rPr lang="cs-CZ" sz="2000" dirty="0" smtClean="0"/>
              <a:t>Forma podpory: </a:t>
            </a:r>
            <a:r>
              <a:rPr lang="cs-CZ" sz="2200" b="1" dirty="0" smtClean="0"/>
              <a:t>ex ante</a:t>
            </a:r>
            <a:endParaRPr lang="cs-CZ" sz="2000" dirty="0"/>
          </a:p>
          <a:p>
            <a:endParaRPr lang="cs-CZ" sz="2000" dirty="0"/>
          </a:p>
        </p:txBody>
      </p:sp>
      <p:pic>
        <p:nvPicPr>
          <p:cNvPr id="6" name="Obráze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60156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99791"/>
            <a:ext cx="8596668" cy="1320800"/>
          </a:xfrm>
        </p:spPr>
        <p:txBody>
          <a:bodyPr/>
          <a:lstStyle/>
          <a:p>
            <a:r>
              <a:rPr lang="cs-CZ" dirty="0"/>
              <a:t>Představení </a:t>
            </a:r>
            <a:r>
              <a:rPr lang="cs-CZ" dirty="0" smtClean="0"/>
              <a:t>výzvy – oprávnění žadatelé a cílové skupiny</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r>
              <a:rPr lang="cs-CZ" sz="2000" dirty="0" smtClean="0"/>
              <a:t>Oprávnění žadatelé: obce, organizace zřizované obcemi, organizace zřizované kraji, nestátní neziskové organizace, školy a školská zařízení, Poradenské a vzdělávací instituce</a:t>
            </a:r>
          </a:p>
          <a:p>
            <a:pPr algn="just"/>
            <a:r>
              <a:rPr lang="cs-CZ" sz="2000" dirty="0" smtClean="0"/>
              <a:t>Cílové skupiny:</a:t>
            </a:r>
          </a:p>
          <a:p>
            <a:pPr lvl="1" algn="just"/>
            <a:r>
              <a:rPr lang="cs-CZ" b="1" i="1" dirty="0" smtClean="0">
                <a:solidFill>
                  <a:schemeClr val="accent3">
                    <a:lumMod val="50000"/>
                  </a:schemeClr>
                </a:solidFill>
              </a:rPr>
              <a:t>Osoby pečující o malé děti </a:t>
            </a:r>
            <a:r>
              <a:rPr lang="cs-CZ" dirty="0" smtClean="0"/>
              <a:t>(osoby pečující o osobu mladší 15 let)</a:t>
            </a:r>
          </a:p>
          <a:p>
            <a:pPr lvl="1" algn="just"/>
            <a:r>
              <a:rPr lang="cs-CZ" b="1" i="1" dirty="0" smtClean="0">
                <a:solidFill>
                  <a:schemeClr val="accent3">
                    <a:lumMod val="50000"/>
                  </a:schemeClr>
                </a:solidFill>
              </a:rPr>
              <a:t>Osoby vracející se na trh práce z </a:t>
            </a:r>
            <a:r>
              <a:rPr lang="cs-CZ" b="1" i="1" dirty="0">
                <a:solidFill>
                  <a:schemeClr val="accent3">
                    <a:lumMod val="50000"/>
                  </a:schemeClr>
                </a:solidFill>
              </a:rPr>
              <a:t>mateřské/rodičovské dovolené </a:t>
            </a:r>
            <a:r>
              <a:rPr lang="cs-CZ" dirty="0" smtClean="0"/>
              <a:t>(osoby</a:t>
            </a:r>
            <a:r>
              <a:rPr lang="cs-CZ" dirty="0"/>
              <a:t>, které nevykonávaly zaměstnání nebo samostatnou výdělečnou činnost po dobu mateřské/rodičovské dovolené a v řádu měsíců se u nich očekává návrat na trh </a:t>
            </a:r>
            <a:r>
              <a:rPr lang="cs-CZ" dirty="0" smtClean="0"/>
              <a:t>práce)</a:t>
            </a:r>
          </a:p>
          <a:p>
            <a:pPr lvl="1" algn="just"/>
            <a:r>
              <a:rPr lang="cs-CZ" b="1" i="1" dirty="0" smtClean="0">
                <a:solidFill>
                  <a:schemeClr val="accent3">
                    <a:lumMod val="50000"/>
                  </a:schemeClr>
                </a:solidFill>
              </a:rPr>
              <a:t>Rodiče samoživitelé </a:t>
            </a:r>
            <a:r>
              <a:rPr lang="cs-CZ" dirty="0" smtClean="0"/>
              <a:t>(</a:t>
            </a:r>
            <a:r>
              <a:rPr lang="cs-CZ" dirty="0"/>
              <a:t>n</a:t>
            </a:r>
            <a:r>
              <a:rPr lang="cs-CZ" dirty="0" smtClean="0"/>
              <a:t>eprovdané</a:t>
            </a:r>
            <a:r>
              <a:rPr lang="cs-CZ" dirty="0"/>
              <a:t>, ovdovělé nebo rozvedené ženy, svobodní, ovdovělí nebo rozvedení muži a ženy i muži osamělí z jiných vážných důvodů, nežijí-li s druhem, popřípadě s družkou nebo s partnerem, kteří pečují o osobu mladší 15 </a:t>
            </a:r>
            <a:r>
              <a:rPr lang="cs-CZ" dirty="0" smtClean="0"/>
              <a:t>let)</a:t>
            </a:r>
          </a:p>
          <a:p>
            <a:pPr marL="0" indent="0" algn="just">
              <a:buNone/>
            </a:pPr>
            <a:endParaRPr lang="cs-CZ" sz="2000" dirty="0" smtClean="0"/>
          </a:p>
          <a:p>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376844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Představení </a:t>
            </a:r>
            <a:r>
              <a:rPr lang="cs-CZ" dirty="0" smtClean="0"/>
              <a:t>výzvy – křížové financování a nepřímé náklady</a:t>
            </a:r>
            <a:endParaRPr lang="cs-CZ" dirty="0"/>
          </a:p>
        </p:txBody>
      </p:sp>
      <p:sp>
        <p:nvSpPr>
          <p:cNvPr id="3" name="Zástupný symbol pro obsah 2"/>
          <p:cNvSpPr>
            <a:spLocks noGrp="1"/>
          </p:cNvSpPr>
          <p:nvPr>
            <p:ph idx="1"/>
          </p:nvPr>
        </p:nvSpPr>
        <p:spPr>
          <a:xfrm>
            <a:off x="677334" y="2743200"/>
            <a:ext cx="8596668" cy="4114800"/>
          </a:xfrm>
        </p:spPr>
        <p:txBody>
          <a:bodyPr>
            <a:normAutofit/>
          </a:bodyPr>
          <a:lstStyle/>
          <a:p>
            <a:r>
              <a:rPr lang="cs-CZ" sz="2000" b="1" dirty="0" smtClean="0"/>
              <a:t>Křížové financování </a:t>
            </a:r>
            <a:r>
              <a:rPr lang="cs-CZ" sz="2000" dirty="0" smtClean="0"/>
              <a:t>– není relevantní</a:t>
            </a:r>
          </a:p>
          <a:p>
            <a:r>
              <a:rPr lang="cs-CZ" sz="2000" b="1" dirty="0" smtClean="0"/>
              <a:t>Nepřímé náklady </a:t>
            </a:r>
            <a:r>
              <a:rPr lang="cs-CZ" sz="2000" dirty="0" smtClean="0"/>
              <a:t>– max. 25 % přímých způsobilých nákladů projektu</a:t>
            </a:r>
          </a:p>
          <a:p>
            <a:pPr marL="0" indent="0">
              <a:buNone/>
            </a:pPr>
            <a:endParaRPr lang="cs-CZ" sz="2000" dirty="0"/>
          </a:p>
        </p:txBody>
      </p:sp>
      <p:graphicFrame>
        <p:nvGraphicFramePr>
          <p:cNvPr id="6" name="Tabulka 5"/>
          <p:cNvGraphicFramePr>
            <a:graphicFrameLocks noGrp="1"/>
          </p:cNvGraphicFramePr>
          <p:nvPr>
            <p:extLst>
              <p:ext uri="{D42A27DB-BD31-4B8C-83A1-F6EECF244321}">
                <p14:modId xmlns:p14="http://schemas.microsoft.com/office/powerpoint/2010/main" val="3912861193"/>
              </p:ext>
            </p:extLst>
          </p:nvPr>
        </p:nvGraphicFramePr>
        <p:xfrm>
          <a:off x="677334" y="3747874"/>
          <a:ext cx="8128000" cy="2565400"/>
        </p:xfrm>
        <a:graphic>
          <a:graphicData uri="http://schemas.openxmlformats.org/drawingml/2006/table">
            <a:tbl>
              <a:tblPr firstRow="1" bandRow="1">
                <a:tableStyleId>{5C22544A-7EE6-4342-B048-85BDC9FD1C3A}</a:tableStyleId>
              </a:tblPr>
              <a:tblGrid>
                <a:gridCol w="4064000"/>
                <a:gridCol w="4064000"/>
              </a:tblGrid>
              <a:tr h="370840">
                <a:tc>
                  <a:txBody>
                    <a:bodyPr/>
                    <a:lstStyle/>
                    <a:p>
                      <a:r>
                        <a:rPr lang="cs-CZ" sz="1800" b="1" kern="1200" dirty="0" smtClean="0">
                          <a:solidFill>
                            <a:schemeClr val="lt1"/>
                          </a:solidFill>
                          <a:effectLst/>
                          <a:latin typeface="+mn-lt"/>
                          <a:ea typeface="+mn-ea"/>
                          <a:cs typeface="+mn-cs"/>
                        </a:rPr>
                        <a:t>Podíl nákupu služeb na celkových přímých způsobilých nákladech projektu</a:t>
                      </a:r>
                      <a:endParaRPr lang="cs-CZ" dirty="0"/>
                    </a:p>
                  </a:txBody>
                  <a:tcPr/>
                </a:tc>
                <a:tc>
                  <a:txBody>
                    <a:bodyPr/>
                    <a:lstStyle/>
                    <a:p>
                      <a:r>
                        <a:rPr lang="cs-CZ" sz="1800" b="1" kern="1200" dirty="0" smtClean="0">
                          <a:solidFill>
                            <a:schemeClr val="lt1"/>
                          </a:solidFill>
                          <a:effectLst/>
                          <a:latin typeface="+mn-lt"/>
                          <a:ea typeface="+mn-ea"/>
                          <a:cs typeface="+mn-cs"/>
                        </a:rPr>
                        <a:t>Snížení podílu nepřímých nákladů oproti výše uvedenému procentu (25%)</a:t>
                      </a:r>
                      <a:endParaRPr lang="cs-CZ" dirty="0"/>
                    </a:p>
                  </a:txBody>
                  <a:tcPr/>
                </a:tc>
              </a:tr>
              <a:tr h="370840">
                <a:tc>
                  <a:txBody>
                    <a:bodyPr/>
                    <a:lstStyle/>
                    <a:p>
                      <a:r>
                        <a:rPr lang="cs-CZ" sz="1800" kern="1200" dirty="0" smtClean="0">
                          <a:solidFill>
                            <a:schemeClr val="dk1"/>
                          </a:solidFill>
                          <a:effectLst/>
                          <a:latin typeface="+mn-lt"/>
                          <a:ea typeface="+mn-ea"/>
                          <a:cs typeface="+mn-cs"/>
                        </a:rPr>
                        <a:t>Do 60 % včetně</a:t>
                      </a:r>
                      <a:endParaRPr lang="cs-CZ" dirty="0"/>
                    </a:p>
                  </a:txBody>
                  <a:tcPr/>
                </a:tc>
                <a:tc>
                  <a:txBody>
                    <a:bodyPr/>
                    <a:lstStyle/>
                    <a:p>
                      <a:r>
                        <a:rPr lang="cs-CZ" dirty="0" smtClean="0"/>
                        <a:t>25 %</a:t>
                      </a:r>
                      <a:endParaRPr lang="cs-CZ" dirty="0"/>
                    </a:p>
                  </a:txBody>
                  <a:tcPr/>
                </a:tc>
              </a:tr>
              <a:tr h="370840">
                <a:tc>
                  <a:txBody>
                    <a:bodyPr/>
                    <a:lstStyle/>
                    <a:p>
                      <a:r>
                        <a:rPr lang="cs-CZ" sz="1800" kern="1200" dirty="0" smtClean="0">
                          <a:solidFill>
                            <a:schemeClr val="dk1"/>
                          </a:solidFill>
                          <a:effectLst/>
                          <a:latin typeface="+mn-lt"/>
                          <a:ea typeface="+mn-ea"/>
                          <a:cs typeface="+mn-cs"/>
                        </a:rPr>
                        <a:t>Více než 60 % a méně než 90 %</a:t>
                      </a:r>
                      <a:endParaRPr lang="cs-CZ" dirty="0"/>
                    </a:p>
                  </a:txBody>
                  <a:tcPr/>
                </a:tc>
                <a:tc>
                  <a:txBody>
                    <a:bodyPr/>
                    <a:lstStyle/>
                    <a:p>
                      <a:r>
                        <a:rPr lang="cs-CZ" sz="1800" kern="1200" dirty="0" smtClean="0">
                          <a:solidFill>
                            <a:schemeClr val="dk1"/>
                          </a:solidFill>
                          <a:effectLst/>
                          <a:latin typeface="+mn-lt"/>
                          <a:ea typeface="+mn-ea"/>
                          <a:cs typeface="+mn-cs"/>
                        </a:rPr>
                        <a:t>Snížení na 3/5 (60 %) základního podílu na 15 % </a:t>
                      </a:r>
                      <a:endParaRPr lang="cs-CZ" dirty="0"/>
                    </a:p>
                  </a:txBody>
                  <a:tcPr/>
                </a:tc>
              </a:tr>
              <a:tr h="370840">
                <a:tc>
                  <a:txBody>
                    <a:bodyPr/>
                    <a:lstStyle/>
                    <a:p>
                      <a:r>
                        <a:rPr lang="cs-CZ" sz="1800" kern="1200" dirty="0" smtClean="0">
                          <a:solidFill>
                            <a:schemeClr val="dk1"/>
                          </a:solidFill>
                          <a:effectLst/>
                          <a:latin typeface="+mn-lt"/>
                          <a:ea typeface="+mn-ea"/>
                          <a:cs typeface="+mn-cs"/>
                        </a:rPr>
                        <a:t>90 % a výše</a:t>
                      </a:r>
                      <a:endParaRPr lang="cs-CZ" dirty="0"/>
                    </a:p>
                  </a:txBody>
                  <a:tcPr/>
                </a:tc>
                <a:tc>
                  <a:txBody>
                    <a:bodyPr/>
                    <a:lstStyle/>
                    <a:p>
                      <a:r>
                        <a:rPr lang="cs-CZ" sz="1800" kern="1200" dirty="0" smtClean="0">
                          <a:solidFill>
                            <a:schemeClr val="dk1"/>
                          </a:solidFill>
                          <a:effectLst/>
                          <a:latin typeface="+mn-lt"/>
                          <a:ea typeface="+mn-ea"/>
                          <a:cs typeface="+mn-cs"/>
                        </a:rPr>
                        <a:t>Snížení na 1/5 (20 %) základního podílu, tj. 5 % </a:t>
                      </a:r>
                      <a:endParaRPr lang="cs-CZ" dirty="0"/>
                    </a:p>
                  </a:txBody>
                  <a:tcPr/>
                </a:tc>
              </a:tr>
            </a:tbl>
          </a:graphicData>
        </a:graphic>
      </p:graphicFrame>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509176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Typy podpory - veřejná</a:t>
            </a:r>
            <a:endParaRPr lang="cs-CZ" dirty="0"/>
          </a:p>
        </p:txBody>
      </p:sp>
      <p:sp>
        <p:nvSpPr>
          <p:cNvPr id="7" name="TextovéPole 6"/>
          <p:cNvSpPr txBox="1"/>
          <p:nvPr/>
        </p:nvSpPr>
        <p:spPr>
          <a:xfrm>
            <a:off x="677333" y="1976284"/>
            <a:ext cx="9277827" cy="3831818"/>
          </a:xfrm>
          <a:prstGeom prst="rect">
            <a:avLst/>
          </a:prstGeom>
          <a:noFill/>
        </p:spPr>
        <p:txBody>
          <a:bodyPr wrap="square" rtlCol="0">
            <a:spAutoFit/>
          </a:bodyPr>
          <a:lstStyle/>
          <a:p>
            <a:pPr algn="just">
              <a:lnSpc>
                <a:spcPct val="150000"/>
              </a:lnSpc>
            </a:pPr>
            <a:r>
              <a:rPr lang="cs-CZ" dirty="0" smtClean="0"/>
              <a:t>Veřejná podpora – všechny 4 znaky musí být naplněny kumulativně. Pokud chybí i jeden, o VP se nejedná:</a:t>
            </a:r>
          </a:p>
          <a:p>
            <a:pPr algn="just">
              <a:lnSpc>
                <a:spcPct val="150000"/>
              </a:lnSpc>
            </a:pPr>
            <a:r>
              <a:rPr lang="cs-CZ" b="1" i="1" dirty="0" smtClean="0"/>
              <a:t>1. poskytování </a:t>
            </a:r>
            <a:r>
              <a:rPr lang="cs-CZ" b="1" i="1" dirty="0"/>
              <a:t>podpory v jakékoli formě státy nebo ze státních </a:t>
            </a:r>
            <a:r>
              <a:rPr lang="cs-CZ" b="1" i="1" dirty="0" smtClean="0"/>
              <a:t>prostředků </a:t>
            </a:r>
            <a:r>
              <a:rPr lang="cs-CZ" dirty="0" smtClean="0"/>
              <a:t>(v případě OPZ naplněn vždy)</a:t>
            </a:r>
          </a:p>
          <a:p>
            <a:pPr algn="just">
              <a:lnSpc>
                <a:spcPct val="150000"/>
              </a:lnSpc>
            </a:pPr>
            <a:r>
              <a:rPr lang="cs-CZ" dirty="0" smtClean="0"/>
              <a:t>2. poskytnutá </a:t>
            </a:r>
            <a:r>
              <a:rPr lang="cs-CZ" dirty="0"/>
              <a:t>podpora </a:t>
            </a:r>
            <a:r>
              <a:rPr lang="cs-CZ" b="1" i="1" dirty="0"/>
              <a:t>zvýhodňuje určitý </a:t>
            </a:r>
            <a:r>
              <a:rPr lang="cs-CZ" b="1" i="1" dirty="0" smtClean="0"/>
              <a:t>podnik</a:t>
            </a:r>
            <a:r>
              <a:rPr lang="cs-CZ" dirty="0" smtClean="0"/>
              <a:t>.</a:t>
            </a:r>
          </a:p>
          <a:p>
            <a:pPr algn="just">
              <a:lnSpc>
                <a:spcPct val="150000"/>
              </a:lnSpc>
            </a:pPr>
            <a:r>
              <a:rPr lang="cs-CZ" b="1" i="1" dirty="0" smtClean="0"/>
              <a:t>3. ovlivnění </a:t>
            </a:r>
            <a:r>
              <a:rPr lang="cs-CZ" b="1" i="1" dirty="0"/>
              <a:t>obchodu mezi členskými státy EU </a:t>
            </a:r>
            <a:r>
              <a:rPr lang="cs-CZ" dirty="0"/>
              <a:t>se při poskytnutí podpory předpokládá téměř </a:t>
            </a:r>
            <a:r>
              <a:rPr lang="cs-CZ" dirty="0" smtClean="0"/>
              <a:t>automaticky</a:t>
            </a:r>
          </a:p>
          <a:p>
            <a:pPr algn="just">
              <a:lnSpc>
                <a:spcPct val="150000"/>
              </a:lnSpc>
            </a:pPr>
            <a:r>
              <a:rPr lang="cs-CZ" b="1" i="1" dirty="0" smtClean="0"/>
              <a:t>4. narušení </a:t>
            </a:r>
            <a:r>
              <a:rPr lang="cs-CZ" b="1" i="1" dirty="0"/>
              <a:t>hospodářské soutěže</a:t>
            </a:r>
            <a:r>
              <a:rPr lang="cs-CZ" dirty="0"/>
              <a:t>, resp. hrozby jejího narušení se při poskytnutí podpory z veřejných zdrojů předpokládá téměř automaticky</a:t>
            </a:r>
            <a:r>
              <a:rPr lang="cs-CZ" dirty="0" smtClean="0"/>
              <a:t>. </a:t>
            </a:r>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672962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Typy podpory – de </a:t>
            </a:r>
            <a:r>
              <a:rPr lang="cs-CZ" dirty="0" err="1" smtClean="0"/>
              <a:t>minimus</a:t>
            </a:r>
            <a:endParaRPr lang="cs-CZ" dirty="0"/>
          </a:p>
        </p:txBody>
      </p:sp>
      <p:sp>
        <p:nvSpPr>
          <p:cNvPr id="3" name="TextovéPole 2"/>
          <p:cNvSpPr txBox="1"/>
          <p:nvPr/>
        </p:nvSpPr>
        <p:spPr>
          <a:xfrm>
            <a:off x="677334" y="2156284"/>
            <a:ext cx="8894369" cy="1754326"/>
          </a:xfrm>
          <a:prstGeom prst="rect">
            <a:avLst/>
          </a:prstGeom>
          <a:noFill/>
        </p:spPr>
        <p:txBody>
          <a:bodyPr wrap="square" rtlCol="0">
            <a:spAutoFit/>
          </a:bodyPr>
          <a:lstStyle/>
          <a:p>
            <a:pPr algn="just">
              <a:lnSpc>
                <a:spcPct val="150000"/>
              </a:lnSpc>
            </a:pPr>
            <a:r>
              <a:rPr lang="cs-CZ" b="1" dirty="0"/>
              <a:t>Celková výše podpory de </a:t>
            </a:r>
            <a:r>
              <a:rPr lang="cs-CZ" b="1" dirty="0" err="1"/>
              <a:t>minimis</a:t>
            </a:r>
            <a:r>
              <a:rPr lang="cs-CZ" b="1" dirty="0"/>
              <a:t> </a:t>
            </a:r>
            <a:r>
              <a:rPr lang="cs-CZ" dirty="0"/>
              <a:t>podle nařízení Komise (EU) č. 1407/2013, o použití článků 107 a 108 Smlouvy o fungování Evropské unie na podporu de </a:t>
            </a:r>
            <a:r>
              <a:rPr lang="cs-CZ" dirty="0" err="1"/>
              <a:t>minimis</a:t>
            </a:r>
            <a:r>
              <a:rPr lang="cs-CZ" dirty="0"/>
              <a:t>, </a:t>
            </a:r>
            <a:r>
              <a:rPr lang="cs-CZ" b="1" dirty="0"/>
              <a:t>poskytnuté jednomu podniku </a:t>
            </a:r>
            <a:r>
              <a:rPr lang="cs-CZ" dirty="0"/>
              <a:t>nesmí za libovolná tři po sobě jdoucí jednoletá účetní období překročit částku </a:t>
            </a:r>
            <a:r>
              <a:rPr lang="cs-CZ" b="1" dirty="0"/>
              <a:t>200.000 EUR</a:t>
            </a:r>
            <a:r>
              <a:rPr lang="cs-CZ" dirty="0"/>
              <a:t>. </a:t>
            </a:r>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58244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78904" y="1077264"/>
            <a:ext cx="8596668" cy="781033"/>
          </a:xfrm>
        </p:spPr>
        <p:txBody>
          <a:bodyPr/>
          <a:lstStyle/>
          <a:p>
            <a:r>
              <a:rPr lang="cs-CZ" dirty="0" smtClean="0"/>
              <a:t>Příklad veřejné podpory</a:t>
            </a:r>
            <a:endParaRPr lang="cs-CZ" dirty="0"/>
          </a:p>
        </p:txBody>
      </p:sp>
      <p:graphicFrame>
        <p:nvGraphicFramePr>
          <p:cNvPr id="6" name="Diagram 5"/>
          <p:cNvGraphicFramePr/>
          <p:nvPr>
            <p:extLst>
              <p:ext uri="{D42A27DB-BD31-4B8C-83A1-F6EECF244321}">
                <p14:modId xmlns:p14="http://schemas.microsoft.com/office/powerpoint/2010/main" val="967326900"/>
              </p:ext>
            </p:extLst>
          </p:nvPr>
        </p:nvGraphicFramePr>
        <p:xfrm>
          <a:off x="1224115" y="1263071"/>
          <a:ext cx="8922775" cy="5491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Obrázek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65645" y="90168"/>
            <a:ext cx="3008357" cy="1080000"/>
          </a:xfrm>
          <a:prstGeom prst="rect">
            <a:avLst/>
          </a:prstGeom>
        </p:spPr>
      </p:pic>
      <p:pic>
        <p:nvPicPr>
          <p:cNvPr id="8" name="Obrázek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8904" y="130813"/>
            <a:ext cx="4914247" cy="900000"/>
          </a:xfrm>
          <a:prstGeom prst="rect">
            <a:avLst/>
          </a:prstGeom>
        </p:spPr>
      </p:pic>
    </p:spTree>
    <p:extLst>
      <p:ext uri="{BB962C8B-B14F-4D97-AF65-F5344CB8AC3E}">
        <p14:creationId xmlns:p14="http://schemas.microsoft.com/office/powerpoint/2010/main" val="2771859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Podporované aktivity</a:t>
            </a:r>
            <a:endParaRPr lang="cs-CZ" dirty="0"/>
          </a:p>
        </p:txBody>
      </p:sp>
      <p:sp>
        <p:nvSpPr>
          <p:cNvPr id="3" name="Zástupný symbol pro obsah 2"/>
          <p:cNvSpPr>
            <a:spLocks noGrp="1"/>
          </p:cNvSpPr>
          <p:nvPr>
            <p:ph idx="1"/>
          </p:nvPr>
        </p:nvSpPr>
        <p:spPr>
          <a:xfrm>
            <a:off x="677334" y="2657314"/>
            <a:ext cx="8596668" cy="2734084"/>
          </a:xfrm>
        </p:spPr>
        <p:txBody>
          <a:bodyPr>
            <a:normAutofit/>
          </a:bodyPr>
          <a:lstStyle/>
          <a:p>
            <a:r>
              <a:rPr lang="cs-CZ" sz="2000" b="1" dirty="0" smtClean="0"/>
              <a:t>1. Příměstské tábory</a:t>
            </a:r>
          </a:p>
          <a:p>
            <a:r>
              <a:rPr lang="cs-CZ" sz="2000" b="1" dirty="0" smtClean="0"/>
              <a:t>2. Zařízení </a:t>
            </a:r>
            <a:r>
              <a:rPr lang="cs-CZ" sz="2000" b="1" dirty="0"/>
              <a:t>péče o děti v době mimo školní vyučování</a:t>
            </a:r>
            <a:r>
              <a:rPr lang="cs-CZ" sz="2000" dirty="0"/>
              <a:t> (ranní či odpolední pobyt</a:t>
            </a:r>
            <a:r>
              <a:rPr lang="cs-CZ" sz="2000" dirty="0" smtClean="0"/>
              <a:t>)</a:t>
            </a:r>
          </a:p>
          <a:p>
            <a:r>
              <a:rPr lang="cs-CZ" sz="2000" b="1" dirty="0" smtClean="0"/>
              <a:t>3. Dětské skupiny</a:t>
            </a:r>
          </a:p>
          <a:p>
            <a:r>
              <a:rPr lang="cs-CZ" sz="2000" b="1" dirty="0" smtClean="0"/>
              <a:t>4. Společná </a:t>
            </a:r>
            <a:r>
              <a:rPr lang="cs-CZ" sz="2000" b="1" dirty="0"/>
              <a:t>doprava dětí do/z příměstského tábora nebo dětské </a:t>
            </a:r>
            <a:r>
              <a:rPr lang="cs-CZ" sz="2000" b="1" dirty="0" smtClean="0"/>
              <a:t>skupiny</a:t>
            </a:r>
          </a:p>
          <a:p>
            <a:r>
              <a:rPr lang="cs-CZ" sz="2000" b="1" dirty="0" smtClean="0"/>
              <a:t>5. Vzdělávání </a:t>
            </a:r>
            <a:r>
              <a:rPr lang="cs-CZ" sz="2000" b="1" dirty="0"/>
              <a:t>pečujících osob</a:t>
            </a:r>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1852261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1. P</a:t>
            </a:r>
            <a:r>
              <a:rPr lang="cs-CZ" sz="3400" dirty="0" smtClean="0"/>
              <a:t>říměstské tábory</a:t>
            </a:r>
            <a:endParaRPr lang="cs-CZ" sz="3400" dirty="0"/>
          </a:p>
        </p:txBody>
      </p:sp>
      <p:sp>
        <p:nvSpPr>
          <p:cNvPr id="3" name="Zástupný symbol pro obsah 2"/>
          <p:cNvSpPr>
            <a:spLocks noGrp="1"/>
          </p:cNvSpPr>
          <p:nvPr>
            <p:ph idx="1"/>
          </p:nvPr>
        </p:nvSpPr>
        <p:spPr>
          <a:xfrm>
            <a:off x="677334" y="2550435"/>
            <a:ext cx="8596668" cy="4200687"/>
          </a:xfrm>
        </p:spPr>
        <p:txBody>
          <a:bodyPr>
            <a:normAutofit/>
          </a:bodyPr>
          <a:lstStyle/>
          <a:p>
            <a:pPr algn="just"/>
            <a:r>
              <a:rPr lang="cs-CZ" sz="2000" dirty="0"/>
              <a:t>Podpora je určena na zajištění služeb péče o děti v době školních prázdnin. </a:t>
            </a:r>
            <a:endParaRPr lang="cs-CZ" sz="2000" dirty="0" smtClean="0"/>
          </a:p>
          <a:p>
            <a:pPr algn="just"/>
            <a:r>
              <a:rPr lang="cs-CZ" sz="2000" dirty="0" smtClean="0"/>
              <a:t>Příměstský </a:t>
            </a:r>
            <a:r>
              <a:rPr lang="cs-CZ" sz="2000" dirty="0"/>
              <a:t>tábor může být realizován i jako samostatný </a:t>
            </a:r>
            <a:r>
              <a:rPr lang="cs-CZ" sz="2000" dirty="0" smtClean="0"/>
              <a:t>projekt.</a:t>
            </a:r>
          </a:p>
          <a:p>
            <a:pPr algn="just"/>
            <a:r>
              <a:rPr lang="cs-CZ" sz="2000" dirty="0"/>
              <a:t>Současně  nemůže  být </a:t>
            </a:r>
            <a:r>
              <a:rPr lang="cs-CZ" sz="2000" dirty="0" smtClean="0"/>
              <a:t>souběžně realizován v kombinaci </a:t>
            </a:r>
            <a:r>
              <a:rPr lang="cs-CZ" sz="2000" dirty="0"/>
              <a:t>s </a:t>
            </a:r>
            <a:r>
              <a:rPr lang="cs-CZ" sz="2000" dirty="0" smtClean="0"/>
              <a:t>aktivitou doprovody </a:t>
            </a:r>
            <a:r>
              <a:rPr lang="cs-CZ" sz="2000" dirty="0"/>
              <a:t>na kroužky a zájmové </a:t>
            </a:r>
            <a:r>
              <a:rPr lang="cs-CZ" sz="2000" dirty="0" smtClean="0"/>
              <a:t>aktivity.</a:t>
            </a:r>
            <a:endParaRPr lang="cs-CZ" sz="2000" dirty="0"/>
          </a:p>
          <a:p>
            <a:pPr algn="just"/>
            <a:r>
              <a:rPr lang="cs-CZ" sz="2000" b="1" dirty="0" smtClean="0"/>
              <a:t>Podmínky </a:t>
            </a:r>
            <a:r>
              <a:rPr lang="cs-CZ" sz="2000" b="1" dirty="0"/>
              <a:t>realizace:</a:t>
            </a:r>
            <a:endParaRPr lang="cs-CZ" sz="2000" dirty="0"/>
          </a:p>
          <a:p>
            <a:pPr lvl="1" algn="just"/>
            <a:r>
              <a:rPr lang="cs-CZ" dirty="0"/>
              <a:t>Doba konání příměstského tábora je omezena pouze na pracovní dny.</a:t>
            </a:r>
          </a:p>
          <a:p>
            <a:pPr lvl="1" algn="just"/>
            <a:r>
              <a:rPr lang="cs-CZ" dirty="0"/>
              <a:t>Minimální kapacita příměstského tábora je 10 dětí.</a:t>
            </a:r>
          </a:p>
          <a:p>
            <a:pPr lvl="1" algn="just"/>
            <a:r>
              <a:rPr lang="cs-CZ" dirty="0"/>
              <a:t>S rodiči dětí musí příjemce uzavřít písemnou smlouvu o poskytování služby.</a:t>
            </a:r>
          </a:p>
          <a:p>
            <a:pPr lvl="1" algn="just"/>
            <a:r>
              <a:rPr lang="cs-CZ" dirty="0"/>
              <a:t>Je nutné vést denní evidenci přítomných dětí.</a:t>
            </a:r>
          </a:p>
          <a:p>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996846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normAutofit fontScale="90000"/>
          </a:bodyPr>
          <a:lstStyle/>
          <a:p>
            <a:r>
              <a:rPr lang="cs-CZ" sz="3800" dirty="0" smtClean="0"/>
              <a:t>2. Zařízení </a:t>
            </a:r>
            <a:r>
              <a:rPr lang="cs-CZ" sz="3800" dirty="0"/>
              <a:t>péče o děti v době mimo školní vyučování (ranní či odpolední pobyt)</a:t>
            </a:r>
            <a:r>
              <a:rPr lang="cs-CZ" sz="2900" dirty="0"/>
              <a:t/>
            </a:r>
            <a:br>
              <a:rPr lang="cs-CZ" sz="2900" dirty="0"/>
            </a:br>
            <a:endParaRPr lang="cs-CZ" sz="2900" dirty="0"/>
          </a:p>
        </p:txBody>
      </p:sp>
      <p:sp>
        <p:nvSpPr>
          <p:cNvPr id="3" name="Zástupný symbol pro obsah 2"/>
          <p:cNvSpPr>
            <a:spLocks noGrp="1"/>
          </p:cNvSpPr>
          <p:nvPr>
            <p:ph idx="1"/>
          </p:nvPr>
        </p:nvSpPr>
        <p:spPr>
          <a:xfrm>
            <a:off x="677334" y="2868551"/>
            <a:ext cx="8596668" cy="3989449"/>
          </a:xfrm>
        </p:spPr>
        <p:txBody>
          <a:bodyPr>
            <a:normAutofit/>
          </a:bodyPr>
          <a:lstStyle/>
          <a:p>
            <a:pPr algn="just">
              <a:lnSpc>
                <a:spcPct val="150000"/>
              </a:lnSpc>
            </a:pPr>
            <a:r>
              <a:rPr lang="cs-CZ" sz="2000" dirty="0" smtClean="0"/>
              <a:t>Vybudování zařízení a zajištění služeb péče o děti mimo režim vyhlášky 74/2005 Sb., o zájmovém vzdělávání.</a:t>
            </a:r>
          </a:p>
          <a:p>
            <a:pPr algn="just">
              <a:lnSpc>
                <a:spcPct val="150000"/>
              </a:lnSpc>
            </a:pPr>
            <a:r>
              <a:rPr lang="cs-CZ" sz="2000" dirty="0" smtClean="0"/>
              <a:t>Doplnění chybějící kapacity stávajících institucionálních forem tohoto typu (školní družiny, kluby) s dobou provozu odpovídající potřebám rodičů (časné ranní hodiny, pozdní odpoledne)</a:t>
            </a:r>
          </a:p>
          <a:p>
            <a:pPr algn="just">
              <a:lnSpc>
                <a:spcPct val="150000"/>
              </a:lnSpc>
            </a:pPr>
            <a:r>
              <a:rPr lang="cs-CZ" sz="2000" b="1" dirty="0" smtClean="0"/>
              <a:t>Cíl</a:t>
            </a:r>
            <a:r>
              <a:rPr lang="cs-CZ" sz="2000" dirty="0" smtClean="0"/>
              <a:t>: zajistit péči o děti v době mimo školní vyučování, kdy jsou rodiče v zaměstnaní.</a:t>
            </a: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628819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36513"/>
            <a:ext cx="8596668" cy="1320800"/>
          </a:xfrm>
        </p:spPr>
        <p:txBody>
          <a:bodyPr>
            <a:normAutofit fontScale="90000"/>
          </a:bodyPr>
          <a:lstStyle/>
          <a:p>
            <a:pPr algn="just"/>
            <a:r>
              <a:rPr lang="cs-CZ" dirty="0"/>
              <a:t>2. Zařízení péče o děti v době mimo školní vyučování (ranní či odpolední pobyt)</a:t>
            </a:r>
            <a:endParaRPr lang="cs-CZ" sz="2900" dirty="0"/>
          </a:p>
        </p:txBody>
      </p:sp>
      <p:sp>
        <p:nvSpPr>
          <p:cNvPr id="3" name="Zástupný symbol pro obsah 2"/>
          <p:cNvSpPr>
            <a:spLocks noGrp="1"/>
          </p:cNvSpPr>
          <p:nvPr>
            <p:ph idx="1"/>
          </p:nvPr>
        </p:nvSpPr>
        <p:spPr>
          <a:xfrm>
            <a:off x="677334" y="2541319"/>
            <a:ext cx="8596668" cy="4316681"/>
          </a:xfrm>
        </p:spPr>
        <p:txBody>
          <a:bodyPr>
            <a:normAutofit fontScale="92500" lnSpcReduction="10000"/>
          </a:bodyPr>
          <a:lstStyle/>
          <a:p>
            <a:r>
              <a:rPr lang="cs-CZ" sz="2000" b="1" dirty="0" smtClean="0"/>
              <a:t>Podmínky realizace</a:t>
            </a:r>
            <a:r>
              <a:rPr lang="cs-CZ" sz="2000" dirty="0" smtClean="0"/>
              <a:t>:</a:t>
            </a:r>
          </a:p>
          <a:p>
            <a:pPr lvl="1" algn="just"/>
            <a:r>
              <a:rPr lang="cs-CZ" dirty="0" smtClean="0"/>
              <a:t>Zařízení </a:t>
            </a:r>
            <a:r>
              <a:rPr lang="cs-CZ" dirty="0"/>
              <a:t>je určeno pro děti, které jsou žáky 1. stupně ZŠ (popř. přípravné třídy ZŠ)</a:t>
            </a:r>
            <a:endParaRPr lang="cs-CZ" dirty="0" smtClean="0"/>
          </a:p>
          <a:p>
            <a:pPr lvl="1" algn="just"/>
            <a:r>
              <a:rPr lang="cs-CZ" b="1" dirty="0" smtClean="0"/>
              <a:t>Min. </a:t>
            </a:r>
            <a:r>
              <a:rPr lang="cs-CZ" b="1" dirty="0"/>
              <a:t>kapacita </a:t>
            </a:r>
            <a:r>
              <a:rPr lang="cs-CZ" dirty="0"/>
              <a:t>zřizovaného zařízení </a:t>
            </a:r>
            <a:r>
              <a:rPr lang="cs-CZ" b="1" dirty="0"/>
              <a:t>je</a:t>
            </a:r>
            <a:r>
              <a:rPr lang="cs-CZ" dirty="0"/>
              <a:t> </a:t>
            </a:r>
            <a:r>
              <a:rPr lang="cs-CZ" b="1" dirty="0"/>
              <a:t>5 dětí</a:t>
            </a:r>
            <a:r>
              <a:rPr lang="cs-CZ" dirty="0"/>
              <a:t>, přičemž </a:t>
            </a:r>
            <a:r>
              <a:rPr lang="cs-CZ" b="1" dirty="0"/>
              <a:t>optimální počet dětí na jednu pečující osobu je nejvýše 15</a:t>
            </a:r>
            <a:r>
              <a:rPr lang="cs-CZ" dirty="0" smtClean="0"/>
              <a:t>.</a:t>
            </a:r>
          </a:p>
          <a:p>
            <a:pPr lvl="1" algn="just"/>
            <a:r>
              <a:rPr lang="cs-CZ" dirty="0" smtClean="0"/>
              <a:t>Do </a:t>
            </a:r>
            <a:r>
              <a:rPr lang="cs-CZ" dirty="0"/>
              <a:t>rozpočtu projektu je možné zahrnout také </a:t>
            </a:r>
            <a:r>
              <a:rPr lang="cs-CZ" b="1" dirty="0"/>
              <a:t>náklady na doprovody dětí před/po vyučování do/z provozovaného zařízení a náklady na pečující osobu v době pobytu skupiny dětí ve venkovních prostorách</a:t>
            </a:r>
            <a:r>
              <a:rPr lang="cs-CZ" dirty="0"/>
              <a:t> tak, aby se skupinou dětí byly vždy 2 pečující osoby</a:t>
            </a:r>
            <a:r>
              <a:rPr lang="cs-CZ" dirty="0" smtClean="0"/>
              <a:t>.</a:t>
            </a:r>
          </a:p>
          <a:p>
            <a:pPr lvl="1" algn="just"/>
            <a:r>
              <a:rPr lang="cs-CZ" dirty="0"/>
              <a:t>Služby péče o děti mohou být </a:t>
            </a:r>
            <a:r>
              <a:rPr lang="cs-CZ" b="1" dirty="0"/>
              <a:t>poskytovány i v prostorách, ve kterých je provozována družina podle školského zákona, není však možný překryv doby provozu obou zařízení, ta musí být přesně odlišena</a:t>
            </a:r>
            <a:r>
              <a:rPr lang="cs-CZ" dirty="0"/>
              <a:t>, tomu pak bude odpovídat i výše nájemného (náklady na vybavení budou způsobilé pouze proporcionálně ve vztahu k využití pro a mimo projekt).</a:t>
            </a:r>
          </a:p>
          <a:p>
            <a:pPr lvl="1" algn="just"/>
            <a:r>
              <a:rPr lang="cs-CZ" b="1" dirty="0"/>
              <a:t>S rodiči dětí musí příjemce v průběhu realizace uzavřít písemnou smlouvu o poskytnutí služby s aktualizací na každé pololetí školního roku </a:t>
            </a:r>
            <a:r>
              <a:rPr lang="cs-CZ" dirty="0"/>
              <a:t>(podmínka projektu, není součástí žádosti o podporu).</a:t>
            </a:r>
          </a:p>
          <a:p>
            <a:pPr marL="457200" lvl="1" indent="0" algn="just">
              <a:buNone/>
            </a:pP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0595521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3. Dětské skupiny</a:t>
            </a:r>
            <a:endParaRPr lang="cs-CZ" dirty="0"/>
          </a:p>
        </p:txBody>
      </p:sp>
      <p:sp>
        <p:nvSpPr>
          <p:cNvPr id="3" name="Zástupný symbol pro obsah 2"/>
          <p:cNvSpPr>
            <a:spLocks noGrp="1"/>
          </p:cNvSpPr>
          <p:nvPr>
            <p:ph idx="1"/>
          </p:nvPr>
        </p:nvSpPr>
        <p:spPr>
          <a:xfrm>
            <a:off x="677334" y="2280063"/>
            <a:ext cx="8596668" cy="4577938"/>
          </a:xfrm>
        </p:spPr>
        <p:txBody>
          <a:bodyPr>
            <a:normAutofit/>
          </a:bodyPr>
          <a:lstStyle/>
          <a:p>
            <a:pPr algn="just"/>
            <a:r>
              <a:rPr lang="cs-CZ" sz="2000" dirty="0"/>
              <a:t>Podpora je určena na vytvoření nových/transformaci stávajících zařízení poskytujících pravidelnou péči o dítě od 1 roku věku do zahájení povinné školní docházky a na jejich provoz. </a:t>
            </a:r>
            <a:r>
              <a:rPr lang="cs-CZ" sz="2000" dirty="0" smtClean="0"/>
              <a:t>Obsahem </a:t>
            </a:r>
            <a:r>
              <a:rPr lang="cs-CZ" sz="2000" dirty="0"/>
              <a:t>služby hlídání a péče o dítě je zajištění potřeb dítěte, výchova, rozvoj schopností a kulturních i hygienických návyků dítěte. </a:t>
            </a:r>
          </a:p>
          <a:p>
            <a:pPr algn="just"/>
            <a:r>
              <a:rPr lang="cs-CZ" sz="2000" b="1" dirty="0"/>
              <a:t>Podmínky realizace: </a:t>
            </a:r>
            <a:endParaRPr lang="cs-CZ" sz="2000" dirty="0"/>
          </a:p>
          <a:p>
            <a:pPr lvl="1" algn="just"/>
            <a:r>
              <a:rPr lang="cs-CZ" dirty="0"/>
              <a:t>služba je poskytována mimo domácnost dítěte </a:t>
            </a:r>
          </a:p>
          <a:p>
            <a:pPr lvl="1" algn="just"/>
            <a:r>
              <a:rPr lang="cs-CZ" dirty="0"/>
              <a:t>podporu mohou získat pouze zařízení péče o děti, která jsou provozována mimo režim školského zákona</a:t>
            </a:r>
          </a:p>
          <a:p>
            <a:pPr lvl="1" algn="just"/>
            <a:r>
              <a:rPr lang="cs-CZ" b="1" dirty="0"/>
              <a:t>minimální kapacita zřizovaného zařízení je 5 dětí, maximální 24</a:t>
            </a:r>
            <a:r>
              <a:rPr lang="cs-CZ" dirty="0"/>
              <a:t> </a:t>
            </a:r>
          </a:p>
          <a:p>
            <a:pPr lvl="1" algn="just"/>
            <a:r>
              <a:rPr lang="cs-CZ" dirty="0"/>
              <a:t>v případě kombinace aktivity dětské skupiny s dalšími aktivitami je nezbytné jednotlivé aktivity dětské skupiny rozlišit i na úrovni položek </a:t>
            </a:r>
            <a:r>
              <a:rPr lang="cs-CZ" dirty="0" smtClean="0"/>
              <a:t>rozpočtu.</a:t>
            </a:r>
            <a:r>
              <a:rPr lang="cs-CZ" i="1" dirty="0" smtClean="0"/>
              <a:t>  </a:t>
            </a:r>
            <a:endParaRPr lang="cs-CZ" dirty="0"/>
          </a:p>
          <a:p>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861187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noAutofit/>
          </a:bodyPr>
          <a:lstStyle/>
          <a:p>
            <a:r>
              <a:rPr lang="cs-CZ" sz="3000" dirty="0" smtClean="0"/>
              <a:t>4. Společná </a:t>
            </a:r>
            <a:r>
              <a:rPr lang="cs-CZ" sz="3000" dirty="0"/>
              <a:t>doprava dětí do/z příměstského tábora nebo dětské skupiny</a:t>
            </a:r>
          </a:p>
        </p:txBody>
      </p:sp>
      <p:sp>
        <p:nvSpPr>
          <p:cNvPr id="3" name="Zástupný symbol pro obsah 2"/>
          <p:cNvSpPr>
            <a:spLocks noGrp="1"/>
          </p:cNvSpPr>
          <p:nvPr>
            <p:ph idx="1"/>
          </p:nvPr>
        </p:nvSpPr>
        <p:spPr>
          <a:xfrm>
            <a:off x="677334" y="2375065"/>
            <a:ext cx="8596668" cy="4482935"/>
          </a:xfrm>
        </p:spPr>
        <p:txBody>
          <a:bodyPr>
            <a:normAutofit lnSpcReduction="10000"/>
          </a:bodyPr>
          <a:lstStyle/>
          <a:p>
            <a:pPr algn="just"/>
            <a:r>
              <a:rPr lang="cs-CZ" sz="2000" dirty="0"/>
              <a:t>Podpora je určena na zajištění dopravy dětí do/ze školy, dětské skupiny a/nebo příměstského tábora (týká se dětí předškolního věku a žáků 1. stupně ZŠ.</a:t>
            </a:r>
          </a:p>
          <a:p>
            <a:pPr algn="just"/>
            <a:r>
              <a:rPr lang="cs-CZ" sz="2000" dirty="0"/>
              <a:t>Společná doprava dětí do/ze školy, dětské skupiny a/nebo příměstského tábora může být provozována. Pokud platí alespoň jedno z níže uvedených kritérií:</a:t>
            </a:r>
          </a:p>
          <a:p>
            <a:pPr lvl="1" algn="just"/>
            <a:r>
              <a:rPr lang="cs-CZ" b="1" i="1" dirty="0"/>
              <a:t>neexistuje žádné spojení hromadnou dopravou</a:t>
            </a:r>
            <a:r>
              <a:rPr lang="cs-CZ" dirty="0"/>
              <a:t>,</a:t>
            </a:r>
          </a:p>
          <a:p>
            <a:pPr lvl="1" algn="just"/>
            <a:r>
              <a:rPr lang="cs-CZ" b="1" i="1" dirty="0"/>
              <a:t>neexistuje vhodné spojení hromadnou dopravou ve vhodném čase </a:t>
            </a:r>
            <a:r>
              <a:rPr lang="cs-CZ" dirty="0"/>
              <a:t>(dítě by na začátek nebo po konci vyučování/dětské skupiny/příměstského tábora čekalo </a:t>
            </a:r>
            <a:r>
              <a:rPr lang="cs-CZ" b="1" i="1" dirty="0">
                <a:solidFill>
                  <a:schemeClr val="accent3">
                    <a:lumMod val="50000"/>
                  </a:schemeClr>
                </a:solidFill>
              </a:rPr>
              <a:t>více než 30 min.</a:t>
            </a:r>
            <a:r>
              <a:rPr lang="cs-CZ" dirty="0"/>
              <a:t>),</a:t>
            </a:r>
          </a:p>
          <a:p>
            <a:pPr lvl="1" algn="just"/>
            <a:r>
              <a:rPr lang="cs-CZ" b="1" i="1" dirty="0"/>
              <a:t>návaznost spojů hromadné dopravy je komplikovaná </a:t>
            </a:r>
            <a:r>
              <a:rPr lang="cs-CZ" dirty="0"/>
              <a:t>(přestupy, čekání na jednotlivé spoje, interval mezi jednotlivými spoji </a:t>
            </a:r>
            <a:r>
              <a:rPr lang="cs-CZ" b="1" i="1" dirty="0">
                <a:solidFill>
                  <a:schemeClr val="accent3">
                    <a:lumMod val="50000"/>
                  </a:schemeClr>
                </a:solidFill>
              </a:rPr>
              <a:t>větší než 1 hod</a:t>
            </a:r>
            <a:r>
              <a:rPr lang="cs-CZ" dirty="0"/>
              <a:t>.).</a:t>
            </a:r>
          </a:p>
          <a:p>
            <a:pPr lvl="1" algn="just"/>
            <a:r>
              <a:rPr lang="cs-CZ" dirty="0"/>
              <a:t>žadatel v žádosti o podporu musí </a:t>
            </a:r>
            <a:r>
              <a:rPr lang="cs-CZ" b="1" i="1" dirty="0">
                <a:solidFill>
                  <a:schemeClr val="accent3">
                    <a:lumMod val="50000"/>
                  </a:schemeClr>
                </a:solidFill>
              </a:rPr>
              <a:t>vždy odůvodnit potřebnost služby</a:t>
            </a:r>
            <a:r>
              <a:rPr lang="cs-CZ" dirty="0"/>
              <a:t>. V případě realizace společné dopravy do/z příměstského tábora je nezbytné místo realizace přizpůsobit délce obvyklé dojížďky do spádových předškolních a školních zařízení.</a:t>
            </a:r>
          </a:p>
          <a:p>
            <a:pPr algn="just"/>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962429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09791"/>
            <a:ext cx="8596668" cy="1320800"/>
          </a:xfrm>
        </p:spPr>
        <p:txBody>
          <a:bodyPr>
            <a:normAutofit fontScale="90000"/>
          </a:bodyPr>
          <a:lstStyle/>
          <a:p>
            <a:r>
              <a:rPr lang="cs-CZ" dirty="0"/>
              <a:t>4. Společná doprava dětí do/z příměstského tábora nebo dětské skupiny</a:t>
            </a:r>
          </a:p>
        </p:txBody>
      </p:sp>
      <p:sp>
        <p:nvSpPr>
          <p:cNvPr id="3" name="Zástupný symbol pro obsah 2"/>
          <p:cNvSpPr>
            <a:spLocks noGrp="1"/>
          </p:cNvSpPr>
          <p:nvPr>
            <p:ph idx="1"/>
          </p:nvPr>
        </p:nvSpPr>
        <p:spPr>
          <a:xfrm>
            <a:off x="677334" y="2375065"/>
            <a:ext cx="8596668" cy="4482935"/>
          </a:xfrm>
        </p:spPr>
        <p:txBody>
          <a:bodyPr>
            <a:normAutofit lnSpcReduction="10000"/>
          </a:bodyPr>
          <a:lstStyle/>
          <a:p>
            <a:r>
              <a:rPr lang="cs-CZ" sz="2000" b="1" dirty="0"/>
              <a:t>Podmínky realizace:</a:t>
            </a:r>
            <a:endParaRPr lang="cs-CZ" sz="2000" dirty="0"/>
          </a:p>
          <a:p>
            <a:pPr lvl="1" algn="just"/>
            <a:r>
              <a:rPr lang="cs-CZ" dirty="0" smtClean="0"/>
              <a:t>v</a:t>
            </a:r>
            <a:r>
              <a:rPr lang="cs-CZ" dirty="0"/>
              <a:t> rozpočtu projektu může být společná doprava zahrnuta pouze jako služba (v kapitole rozpočtu Nákup služeb),</a:t>
            </a:r>
          </a:p>
          <a:p>
            <a:pPr lvl="1" algn="just"/>
            <a:r>
              <a:rPr lang="cs-CZ" b="1" i="1" dirty="0">
                <a:solidFill>
                  <a:schemeClr val="accent3">
                    <a:lumMod val="50000"/>
                  </a:schemeClr>
                </a:solidFill>
              </a:rPr>
              <a:t>není možné využívat vlastního dopravního prostředku příjemce dotace nebo rodiče dítěte</a:t>
            </a:r>
          </a:p>
          <a:p>
            <a:pPr lvl="1" algn="just"/>
            <a:r>
              <a:rPr lang="cs-CZ" b="1" i="1" dirty="0">
                <a:solidFill>
                  <a:schemeClr val="accent3">
                    <a:lumMod val="50000"/>
                  </a:schemeClr>
                </a:solidFill>
              </a:rPr>
              <a:t>cena služby vyplývá ze smlouvy s dopravcem </a:t>
            </a:r>
            <a:r>
              <a:rPr lang="cs-CZ" dirty="0"/>
              <a:t>(není vázaná na veřejnou dopravu)</a:t>
            </a:r>
          </a:p>
          <a:p>
            <a:pPr lvl="1" algn="just"/>
            <a:r>
              <a:rPr lang="cs-CZ" dirty="0"/>
              <a:t>s rodiči dětí musí příjemce uzavřít písemnou smlouvu o poskytování služby s aktualizací na každé pololetí školního </a:t>
            </a:r>
            <a:r>
              <a:rPr lang="cs-CZ" dirty="0" smtClean="0"/>
              <a:t>roku</a:t>
            </a:r>
          </a:p>
          <a:p>
            <a:pPr lvl="1" algn="just"/>
            <a:r>
              <a:rPr lang="cs-CZ" dirty="0" smtClean="0"/>
              <a:t>doporučujeme </a:t>
            </a:r>
            <a:r>
              <a:rPr lang="cs-CZ" dirty="0"/>
              <a:t>vedení </a:t>
            </a:r>
            <a:r>
              <a:rPr lang="cs-CZ" b="1" i="1" dirty="0">
                <a:solidFill>
                  <a:schemeClr val="accent3">
                    <a:lumMod val="50000"/>
                  </a:schemeClr>
                </a:solidFill>
              </a:rPr>
              <a:t>denní evidence přepravovaných dětí</a:t>
            </a:r>
            <a:r>
              <a:rPr lang="cs-CZ" dirty="0"/>
              <a:t>,</a:t>
            </a:r>
          </a:p>
          <a:p>
            <a:pPr lvl="1" algn="just"/>
            <a:r>
              <a:rPr lang="cs-CZ" b="1" i="1" dirty="0">
                <a:solidFill>
                  <a:schemeClr val="accent3">
                    <a:lumMod val="50000"/>
                  </a:schemeClr>
                </a:solidFill>
              </a:rPr>
              <a:t>náklady na doprovázející/pečující osoby </a:t>
            </a:r>
            <a:r>
              <a:rPr lang="cs-CZ" dirty="0"/>
              <a:t>během cesty jsou způsobilými náklady projektu vždy v případě doprovázení předškolních dětí, u žáků 1. stupně ZŠ jen pokud příjemce uzná tento doprovod za potřebný </a:t>
            </a:r>
            <a:r>
              <a:rPr lang="cs-CZ" b="1" i="1" dirty="0">
                <a:solidFill>
                  <a:schemeClr val="accent3">
                    <a:lumMod val="50000"/>
                  </a:schemeClr>
                </a:solidFill>
              </a:rPr>
              <a:t>ve zvlášť odůvodněných případech </a:t>
            </a:r>
            <a:r>
              <a:rPr lang="cs-CZ" dirty="0"/>
              <a:t>(zdravotní stav dítěte apod.), ve druhém uvedeném případě musí žadatel odůvodnit potřebnost služby,</a:t>
            </a:r>
          </a:p>
          <a:p>
            <a:pPr lvl="1"/>
            <a:r>
              <a:rPr lang="cs-CZ" dirty="0"/>
              <a:t>přepravce musí dodržovat zákonné předpisy (</a:t>
            </a:r>
            <a:r>
              <a:rPr lang="cs-CZ" b="1" i="1" dirty="0">
                <a:solidFill>
                  <a:schemeClr val="accent3">
                    <a:lumMod val="50000"/>
                  </a:schemeClr>
                </a:solidFill>
              </a:rPr>
              <a:t>sedačky a poutání dětí </a:t>
            </a:r>
            <a:r>
              <a:rPr lang="cs-CZ" b="1" i="1" dirty="0" smtClean="0">
                <a:solidFill>
                  <a:schemeClr val="accent3">
                    <a:lumMod val="50000"/>
                  </a:schemeClr>
                </a:solidFill>
              </a:rPr>
              <a:t>pásy</a:t>
            </a:r>
            <a:r>
              <a:rPr lang="cs-CZ" dirty="0" smtClean="0"/>
              <a:t>).</a:t>
            </a:r>
            <a:endParaRPr lang="cs-CZ" dirty="0"/>
          </a:p>
          <a:p>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9404158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77538"/>
            <a:ext cx="8596668" cy="1491013"/>
          </a:xfrm>
        </p:spPr>
        <p:txBody>
          <a:bodyPr/>
          <a:lstStyle/>
          <a:p>
            <a:r>
              <a:rPr lang="cs-CZ" dirty="0" smtClean="0"/>
              <a:t>5. Vzdělávání </a:t>
            </a:r>
            <a:r>
              <a:rPr lang="cs-CZ" dirty="0"/>
              <a:t>pečujících osob</a:t>
            </a:r>
            <a:br>
              <a:rPr lang="cs-CZ" dirty="0"/>
            </a:br>
            <a:endParaRPr lang="cs-CZ" dirty="0"/>
          </a:p>
        </p:txBody>
      </p:sp>
      <p:sp>
        <p:nvSpPr>
          <p:cNvPr id="3" name="Zástupný symbol pro obsah 2"/>
          <p:cNvSpPr>
            <a:spLocks noGrp="1"/>
          </p:cNvSpPr>
          <p:nvPr>
            <p:ph idx="1"/>
          </p:nvPr>
        </p:nvSpPr>
        <p:spPr>
          <a:xfrm>
            <a:off x="677334" y="2244436"/>
            <a:ext cx="8596668" cy="4613565"/>
          </a:xfrm>
        </p:spPr>
        <p:txBody>
          <a:bodyPr>
            <a:normAutofit lnSpcReduction="10000"/>
          </a:bodyPr>
          <a:lstStyle/>
          <a:p>
            <a:pPr algn="just"/>
            <a:r>
              <a:rPr lang="cs-CZ" sz="2000" dirty="0"/>
              <a:t>Jedná se o další profesní vzdělávání pro pečující osoby zaměřené na zlepšení jejich přístupu na trh práce, včetně výkonu samostatné výdělečné činnosti. </a:t>
            </a:r>
            <a:endParaRPr lang="cs-CZ" sz="2000" dirty="0" smtClean="0"/>
          </a:p>
          <a:p>
            <a:pPr algn="just"/>
            <a:r>
              <a:rPr lang="cs-CZ" sz="2000" dirty="0"/>
              <a:t>Volba profesního vzdělávání musí odpovídat potřebám podporované cílové skupiny a musí mít vazbu na projektem deklarované pracovní uplatnění.</a:t>
            </a:r>
            <a:endParaRPr lang="cs-CZ" sz="2000" dirty="0" smtClean="0"/>
          </a:p>
          <a:p>
            <a:pPr algn="just"/>
            <a:r>
              <a:rPr lang="cs-CZ" sz="2000" dirty="0" smtClean="0"/>
              <a:t>Dosažené </a:t>
            </a:r>
            <a:r>
              <a:rPr lang="cs-CZ" sz="2000" dirty="0"/>
              <a:t>vzdělání by podpořeným osobám mělo usnadnit jejich uplatnění například v dětských skupinách, v dětských klubech, na příměstských táborech nebo jako OSVČ. </a:t>
            </a:r>
            <a:endParaRPr lang="cs-CZ" sz="2000" dirty="0" smtClean="0"/>
          </a:p>
          <a:p>
            <a:pPr algn="just"/>
            <a:r>
              <a:rPr lang="cs-CZ" sz="2000" dirty="0" smtClean="0"/>
              <a:t>Podmínky </a:t>
            </a:r>
            <a:r>
              <a:rPr lang="cs-CZ" sz="2000" dirty="0"/>
              <a:t>dalšího profesního vzdělávání jsou uvedeny u aktivity 3.1 Příprava osob z cílových skupin ke vstupu či návratu na trh </a:t>
            </a:r>
            <a:r>
              <a:rPr lang="cs-CZ" sz="2000" dirty="0" smtClean="0"/>
              <a:t>dostupného na:</a:t>
            </a:r>
          </a:p>
          <a:p>
            <a:pPr algn="just"/>
            <a:r>
              <a:rPr lang="cs-CZ" sz="2000" u="sng" dirty="0" smtClean="0">
                <a:hlinkClick r:id="rId2"/>
              </a:rPr>
              <a:t>https</a:t>
            </a:r>
            <a:r>
              <a:rPr lang="cs-CZ" sz="2000" u="sng" dirty="0">
                <a:hlinkClick r:id="rId2"/>
              </a:rPr>
              <a:t>://www.esfcr.cz/documents/21802/2524297/P3++</a:t>
            </a:r>
            <a:r>
              <a:rPr lang="cs-CZ" sz="2000" u="sng" dirty="0" smtClean="0">
                <a:hlinkClick r:id="rId2"/>
              </a:rPr>
              <a:t>Popis+podporovanych+aktivit.pdf/dfb109ff-a98d-4d25-8225-6f148dd65c5c</a:t>
            </a:r>
            <a:endParaRPr lang="cs-CZ" sz="2000" dirty="0"/>
          </a:p>
        </p:txBody>
      </p:sp>
      <p:pic>
        <p:nvPicPr>
          <p:cNvPr id="6" name="Obráze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0545722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56535"/>
            <a:ext cx="8596668" cy="1320800"/>
          </a:xfrm>
        </p:spPr>
        <p:txBody>
          <a:bodyPr/>
          <a:lstStyle/>
          <a:p>
            <a:r>
              <a:rPr lang="cs-CZ" dirty="0" smtClean="0"/>
              <a:t>Podporované aktivity</a:t>
            </a:r>
            <a:endParaRPr lang="cs-CZ" dirty="0"/>
          </a:p>
        </p:txBody>
      </p:sp>
      <p:sp>
        <p:nvSpPr>
          <p:cNvPr id="3" name="Zástupný symbol pro obsah 2"/>
          <p:cNvSpPr>
            <a:spLocks noGrp="1"/>
          </p:cNvSpPr>
          <p:nvPr>
            <p:ph idx="1"/>
          </p:nvPr>
        </p:nvSpPr>
        <p:spPr>
          <a:xfrm>
            <a:off x="677334" y="2196935"/>
            <a:ext cx="8596668" cy="4661066"/>
          </a:xfrm>
        </p:spPr>
        <p:txBody>
          <a:bodyPr>
            <a:noAutofit/>
          </a:bodyPr>
          <a:lstStyle/>
          <a:p>
            <a:pPr lvl="1" algn="just"/>
            <a:r>
              <a:rPr lang="cs-CZ" sz="1700" b="1" i="1" dirty="0">
                <a:solidFill>
                  <a:schemeClr val="accent3">
                    <a:lumMod val="50000"/>
                  </a:schemeClr>
                </a:solidFill>
              </a:rPr>
              <a:t>cílovou skupinou jsou rodiče dětí</a:t>
            </a:r>
            <a:r>
              <a:rPr lang="cs-CZ" sz="1700" dirty="0"/>
              <a:t>; výdaje, které nemají přímý vztah k cílové skupině, nejsou způsobilými náklady projektu (např. </a:t>
            </a:r>
            <a:r>
              <a:rPr lang="cs-CZ" sz="1700" b="1" i="1" dirty="0">
                <a:solidFill>
                  <a:schemeClr val="accent5"/>
                </a:solidFill>
              </a:rPr>
              <a:t>stravné dětí, jízdné či případné vstupné), nemohou tedy být součástí rozpočtu projektu</a:t>
            </a:r>
            <a:r>
              <a:rPr lang="cs-CZ" sz="1700" dirty="0"/>
              <a:t>.</a:t>
            </a:r>
          </a:p>
          <a:p>
            <a:pPr lvl="1" algn="just"/>
            <a:r>
              <a:rPr lang="cs-CZ" sz="1700" b="1" i="1" dirty="0"/>
              <a:t>cestovné pečujících/doprovázejících osob spadá do nepřímých nákladů</a:t>
            </a:r>
            <a:r>
              <a:rPr lang="cs-CZ" sz="1700" dirty="0"/>
              <a:t>,</a:t>
            </a:r>
          </a:p>
          <a:p>
            <a:pPr lvl="1" algn="just"/>
            <a:r>
              <a:rPr lang="cs-CZ" sz="1700" dirty="0" smtClean="0"/>
              <a:t>v </a:t>
            </a:r>
            <a:r>
              <a:rPr lang="cs-CZ" sz="1700" dirty="0"/>
              <a:t>případě společné dopravy dětí do/ze školy, dětské skupiny a/nebo příměstského tábora v rámci regionu (příměstské oblasti/venkovské regiony) je nutno využít službu dopravce, položka bude zahrnuta do kapitoly rozpočtu Nákup služeb,</a:t>
            </a:r>
          </a:p>
          <a:p>
            <a:pPr lvl="1" algn="just"/>
            <a:r>
              <a:rPr lang="cs-CZ" sz="1700" dirty="0"/>
              <a:t>případné příspěvky rodičů (ponížené o úhradu výdajů mimo rozpočet projektu, např. stravné dětí) mohou být zahrnuty do spolufinancování ze strany příjemce (pokud by částka vybraných příspěvků přesáhla výši spolufinancování, bude se jednat o příjmy projektu),</a:t>
            </a:r>
          </a:p>
          <a:p>
            <a:pPr lvl="1" algn="just"/>
            <a:r>
              <a:rPr lang="cs-CZ" sz="1700" b="1" i="1" dirty="0">
                <a:solidFill>
                  <a:schemeClr val="accent3">
                    <a:lumMod val="50000"/>
                  </a:schemeClr>
                </a:solidFill>
              </a:rPr>
              <a:t>výdaje, které nejsou hrazeny z projektu, ale jsou nezbytné pro jeho realizaci (např. stravné dětí) je třeba uvést v žádosti o podporu</a:t>
            </a:r>
            <a:r>
              <a:rPr lang="cs-CZ" sz="1700" dirty="0"/>
              <a:t>. </a:t>
            </a:r>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474289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Podporované aktivity</a:t>
            </a:r>
            <a:endParaRPr lang="cs-CZ" dirty="0"/>
          </a:p>
        </p:txBody>
      </p:sp>
      <p:sp>
        <p:nvSpPr>
          <p:cNvPr id="3" name="Zástupný symbol pro obsah 2"/>
          <p:cNvSpPr>
            <a:spLocks noGrp="1"/>
          </p:cNvSpPr>
          <p:nvPr>
            <p:ph idx="1"/>
          </p:nvPr>
        </p:nvSpPr>
        <p:spPr>
          <a:xfrm>
            <a:off x="677334" y="2331492"/>
            <a:ext cx="8596668" cy="4200687"/>
          </a:xfrm>
        </p:spPr>
        <p:txBody>
          <a:bodyPr>
            <a:normAutofit/>
          </a:bodyPr>
          <a:lstStyle/>
          <a:p>
            <a:pPr algn="just">
              <a:lnSpc>
                <a:spcPct val="150000"/>
              </a:lnSpc>
            </a:pPr>
            <a:r>
              <a:rPr lang="cs-CZ" sz="2000" b="1" i="1" dirty="0" smtClean="0"/>
              <a:t>Podpořené osoby</a:t>
            </a:r>
          </a:p>
          <a:p>
            <a:pPr lvl="1" algn="just">
              <a:lnSpc>
                <a:spcPct val="150000"/>
              </a:lnSpc>
            </a:pPr>
            <a:r>
              <a:rPr lang="cs-CZ" dirty="0" smtClean="0"/>
              <a:t>Do indikátorů je možno započítat vždy jen jednoho z rodičů (příp. osob pečujících o dítě ve společné domácnosti)</a:t>
            </a:r>
          </a:p>
          <a:p>
            <a:pPr lvl="1" algn="just">
              <a:lnSpc>
                <a:spcPct val="150000"/>
              </a:lnSpc>
            </a:pPr>
            <a:r>
              <a:rPr lang="cs-CZ" dirty="0" smtClean="0"/>
              <a:t>Pokud je v zařízení více sourozenců nebo dítě využívá více služeb – podpořenou osobou je stále jen jeden z rodičů</a:t>
            </a:r>
          </a:p>
          <a:p>
            <a:pPr lvl="1" algn="just">
              <a:lnSpc>
                <a:spcPct val="150000"/>
              </a:lnSpc>
            </a:pPr>
            <a:r>
              <a:rPr lang="cs-CZ" dirty="0" smtClean="0"/>
              <a:t>Pokud je dítě ve střídavé píči, započte se do podpořených osob jedna osoba z každé domácnosti, tj. dítě může navštěvovat dvě různá zařízení </a:t>
            </a:r>
          </a:p>
          <a:p>
            <a:pPr algn="just">
              <a:lnSpc>
                <a:spcPct val="150000"/>
              </a:lnSpc>
            </a:pPr>
            <a:r>
              <a:rPr lang="cs-CZ" sz="2000" b="1" i="1" dirty="0" smtClean="0"/>
              <a:t>Doporučení</a:t>
            </a:r>
            <a:r>
              <a:rPr lang="cs-CZ" sz="2000" dirty="0" smtClean="0"/>
              <a:t>: Zařadit do indikátorů toho z rodičů, který je v nevýhodnější pozici vzhledem k trhu práce.</a:t>
            </a: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6317216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56513"/>
            <a:ext cx="8596668" cy="1320800"/>
          </a:xfrm>
        </p:spPr>
        <p:txBody>
          <a:bodyPr>
            <a:normAutofit/>
          </a:bodyPr>
          <a:lstStyle/>
          <a:p>
            <a:r>
              <a:rPr lang="cs-CZ" sz="2800" dirty="0"/>
              <a:t>Podmínky vymezující cílovou skupinu rodičů využívajících služeb péče o děti</a:t>
            </a:r>
          </a:p>
        </p:txBody>
      </p:sp>
      <p:sp>
        <p:nvSpPr>
          <p:cNvPr id="3" name="Zástupný symbol pro obsah 2"/>
          <p:cNvSpPr>
            <a:spLocks noGrp="1"/>
          </p:cNvSpPr>
          <p:nvPr>
            <p:ph idx="1"/>
          </p:nvPr>
        </p:nvSpPr>
        <p:spPr>
          <a:xfrm>
            <a:off x="677334" y="2149435"/>
            <a:ext cx="8596668" cy="4524497"/>
          </a:xfrm>
        </p:spPr>
        <p:txBody>
          <a:bodyPr>
            <a:normAutofit/>
          </a:bodyPr>
          <a:lstStyle/>
          <a:p>
            <a:pPr algn="just"/>
            <a:r>
              <a:rPr lang="cs-CZ" sz="2000" dirty="0" smtClean="0"/>
              <a:t>U rodičů </a:t>
            </a:r>
            <a:r>
              <a:rPr lang="cs-CZ" sz="2000" dirty="0"/>
              <a:t>dětí musí být zajištěna vazba na trh práce. Příjemce má pro každé dítě využívající služeb v rámci projektu písemně doloženo, že oba rodiče (resp. jiné osoby pečující o dítě ve společné domácnosti) splňují jedno z následujících kritérií: </a:t>
            </a:r>
          </a:p>
          <a:p>
            <a:pPr lvl="1" algn="just"/>
            <a:r>
              <a:rPr lang="cs-CZ" b="1" i="1" dirty="0">
                <a:solidFill>
                  <a:schemeClr val="accent3">
                    <a:lumMod val="50000"/>
                  </a:schemeClr>
                </a:solidFill>
              </a:rPr>
              <a:t>jsou zaměstnaní</a:t>
            </a:r>
            <a:r>
              <a:rPr lang="cs-CZ" dirty="0"/>
              <a:t>, vykonávají podnikatelskou činnost, </a:t>
            </a:r>
          </a:p>
          <a:p>
            <a:pPr lvl="1" algn="just"/>
            <a:r>
              <a:rPr lang="cs-CZ" dirty="0"/>
              <a:t>v případě nezaměstnanosti si zaměstnání </a:t>
            </a:r>
            <a:r>
              <a:rPr lang="cs-CZ" b="1" i="1" dirty="0">
                <a:solidFill>
                  <a:schemeClr val="accent3">
                    <a:lumMod val="50000"/>
                  </a:schemeClr>
                </a:solidFill>
              </a:rPr>
              <a:t>aktivně hledají, jsou zapojeni v procesu vzdělávání či rekvalifikace</a:t>
            </a:r>
            <a:r>
              <a:rPr lang="cs-CZ" dirty="0"/>
              <a:t>. </a:t>
            </a:r>
          </a:p>
          <a:p>
            <a:pPr lvl="0" algn="just"/>
            <a:r>
              <a:rPr lang="cs-CZ" sz="2000" dirty="0"/>
              <a:t>Osoby pečující o dítě jsou uvedeny v přihlášce dítěte do zařízení. V případě střídavé péče stačí uvést údaje pro jednu z domácností, kde dítě pobývá. Spolu s přihláškou rodič doloží následující doklady: </a:t>
            </a:r>
          </a:p>
          <a:p>
            <a:pPr lvl="1" algn="just"/>
            <a:r>
              <a:rPr lang="cs-CZ" b="1" i="1" dirty="0">
                <a:solidFill>
                  <a:schemeClr val="accent3">
                    <a:lumMod val="50000"/>
                  </a:schemeClr>
                </a:solidFill>
              </a:rPr>
              <a:t>zaměstnaný rodič </a:t>
            </a:r>
            <a:r>
              <a:rPr lang="cs-CZ" dirty="0"/>
              <a:t>doloží potvrzení zaměstnavatele o pracovním poměru (pracovní smlouva, DPP, DPČ) s uvedením doby trvání pracovního poměru; OSVČ doloží potvrzení ČSSZ o úhradě odvodů na sociální pojištění </a:t>
            </a:r>
            <a:endParaRPr lang="cs-CZ" dirty="0" smtClean="0"/>
          </a:p>
          <a:p>
            <a:pPr lvl="0"/>
            <a:endParaRPr lang="cs-CZ" sz="2000" dirty="0"/>
          </a:p>
          <a:p>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847861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normAutofit/>
          </a:bodyPr>
          <a:lstStyle/>
          <a:p>
            <a:r>
              <a:rPr lang="cs-CZ" sz="2800" dirty="0"/>
              <a:t>Podmínky vymezující cílovou skupinu rodičů využívajících služeb péče o děti</a:t>
            </a:r>
          </a:p>
        </p:txBody>
      </p:sp>
      <p:sp>
        <p:nvSpPr>
          <p:cNvPr id="3" name="Zástupný symbol pro obsah 2"/>
          <p:cNvSpPr>
            <a:spLocks noGrp="1"/>
          </p:cNvSpPr>
          <p:nvPr>
            <p:ph idx="1"/>
          </p:nvPr>
        </p:nvSpPr>
        <p:spPr>
          <a:xfrm>
            <a:off x="677334" y="2657313"/>
            <a:ext cx="8596668" cy="4200687"/>
          </a:xfrm>
        </p:spPr>
        <p:txBody>
          <a:bodyPr>
            <a:normAutofit/>
          </a:bodyPr>
          <a:lstStyle/>
          <a:p>
            <a:pPr lvl="1" algn="just"/>
            <a:r>
              <a:rPr lang="cs-CZ" b="1" i="1" dirty="0">
                <a:solidFill>
                  <a:schemeClr val="accent3">
                    <a:lumMod val="50000"/>
                  </a:schemeClr>
                </a:solidFill>
              </a:rPr>
              <a:t>nezaměstnaný rodič </a:t>
            </a:r>
            <a:r>
              <a:rPr lang="cs-CZ" dirty="0"/>
              <a:t>(případně jiná pečující osoba) doloží potvrzení z ÚP ČR o tom, že je veden v evidenci uchazečů o zaměstnání (popř. potvrzení od pomáhající organizace); </a:t>
            </a:r>
            <a:r>
              <a:rPr lang="cs-CZ" b="1" i="1" dirty="0">
                <a:solidFill>
                  <a:schemeClr val="accent3">
                    <a:lumMod val="50000"/>
                  </a:schemeClr>
                </a:solidFill>
              </a:rPr>
              <a:t>osoby v procesu vzdělávání doloží potvrzení o studiu </a:t>
            </a:r>
          </a:p>
          <a:p>
            <a:pPr lvl="1" algn="just"/>
            <a:r>
              <a:rPr lang="cs-CZ" b="1" i="1" dirty="0">
                <a:solidFill>
                  <a:schemeClr val="accent3">
                    <a:lumMod val="50000"/>
                  </a:schemeClr>
                </a:solidFill>
              </a:rPr>
              <a:t>osoby absolvující rekvalifikační kurz </a:t>
            </a:r>
            <a:r>
              <a:rPr lang="cs-CZ" dirty="0"/>
              <a:t>doloží potvrzení o účasti na rekvalifikačním kurzu a certifikát/potvrzení o jeho úspěšném ukončení, pokud byl kurz ukončen v době konání projektu </a:t>
            </a:r>
          </a:p>
          <a:p>
            <a:pPr algn="just"/>
            <a:r>
              <a:rPr lang="cs-CZ" sz="2000" b="1" i="1" dirty="0">
                <a:solidFill>
                  <a:schemeClr val="accent5"/>
                </a:solidFill>
              </a:rPr>
              <a:t>Aktualizovaná potvrzení budou předkládána s každou zprávou o realizaci projektu. V případě OSVČ se aktualizované potvrzení dokládá zpětně vždy s ročním vyúčtováním plateb pojistného. </a:t>
            </a:r>
          </a:p>
          <a:p>
            <a:pPr lvl="0"/>
            <a:endParaRPr lang="cs-CZ" sz="2000" dirty="0"/>
          </a:p>
          <a:p>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127418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320800"/>
          </a:xfrm>
        </p:spPr>
        <p:txBody>
          <a:bodyPr/>
          <a:lstStyle/>
          <a:p>
            <a:r>
              <a:rPr lang="cs-CZ" dirty="0" smtClean="0"/>
              <a:t>INDIKÁTORY</a:t>
            </a:r>
            <a:endParaRPr lang="cs-CZ" dirty="0"/>
          </a:p>
        </p:txBody>
      </p:sp>
      <p:pic>
        <p:nvPicPr>
          <p:cNvPr id="6" name="Zástupný symbol pro obsah 5"/>
          <p:cNvPicPr>
            <a:picLocks noGrp="1" noChangeAspect="1"/>
          </p:cNvPicPr>
          <p:nvPr>
            <p:ph idx="1"/>
          </p:nvPr>
        </p:nvPicPr>
        <p:blipFill rotWithShape="1">
          <a:blip r:embed="rId2"/>
          <a:srcRect l="17910" t="3326" r="61167" b="33535"/>
          <a:stretch/>
        </p:blipFill>
        <p:spPr>
          <a:xfrm>
            <a:off x="677333" y="1744717"/>
            <a:ext cx="6766619" cy="4922759"/>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5457473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lstStyle/>
          <a:p>
            <a:r>
              <a:rPr lang="cs-CZ" dirty="0" smtClean="0"/>
              <a:t>ZPŮSOBILÉ A NEZPŮSOBILÉ VÝDAJE</a:t>
            </a:r>
            <a:endParaRPr lang="cs-CZ" dirty="0"/>
          </a:p>
        </p:txBody>
      </p:sp>
      <p:sp>
        <p:nvSpPr>
          <p:cNvPr id="3" name="Zástupný symbol pro obsah 2"/>
          <p:cNvSpPr>
            <a:spLocks noGrp="1"/>
          </p:cNvSpPr>
          <p:nvPr>
            <p:ph idx="1"/>
          </p:nvPr>
        </p:nvSpPr>
        <p:spPr>
          <a:xfrm>
            <a:off x="677334" y="2163071"/>
            <a:ext cx="8596668" cy="4694930"/>
          </a:xfrm>
        </p:spPr>
        <p:txBody>
          <a:bodyPr>
            <a:normAutofit lnSpcReduction="10000"/>
          </a:bodyPr>
          <a:lstStyle/>
          <a:p>
            <a:pPr algn="just"/>
            <a:r>
              <a:rPr lang="cs-CZ" sz="2000" dirty="0" smtClean="0"/>
              <a:t>Aplikován režim ex-ante</a:t>
            </a:r>
          </a:p>
          <a:p>
            <a:pPr algn="just"/>
            <a:r>
              <a:rPr lang="cs-CZ" sz="2000" dirty="0" smtClean="0"/>
              <a:t>Zálohové platby dle finančního plánu</a:t>
            </a:r>
          </a:p>
          <a:p>
            <a:pPr algn="just"/>
            <a:r>
              <a:rPr lang="cs-CZ" sz="2000" dirty="0" smtClean="0"/>
              <a:t>Závěrečná </a:t>
            </a:r>
            <a:r>
              <a:rPr lang="cs-CZ" sz="2000" dirty="0"/>
              <a:t>platba/vratka dle vyúčtování zálohových plateb a skutečně prokázaných </a:t>
            </a:r>
            <a:r>
              <a:rPr lang="cs-CZ" sz="2000" dirty="0" smtClean="0"/>
              <a:t>výdajů</a:t>
            </a:r>
            <a:endParaRPr lang="cs-CZ" sz="2000" dirty="0"/>
          </a:p>
          <a:p>
            <a:pPr algn="just"/>
            <a:r>
              <a:rPr lang="cs-CZ" sz="2000" b="1" dirty="0"/>
              <a:t>Všechny výdaje musejí splňovat podmínku </a:t>
            </a:r>
            <a:endParaRPr lang="cs-CZ" sz="2000" dirty="0"/>
          </a:p>
          <a:p>
            <a:pPr lvl="1" algn="just"/>
            <a:r>
              <a:rPr lang="cs-CZ" dirty="0" smtClean="0"/>
              <a:t>Hospodárnosti </a:t>
            </a:r>
            <a:endParaRPr lang="cs-CZ" dirty="0"/>
          </a:p>
          <a:p>
            <a:pPr lvl="1" algn="just"/>
            <a:r>
              <a:rPr lang="cs-CZ" dirty="0" smtClean="0"/>
              <a:t>Efektivnosti </a:t>
            </a:r>
            <a:endParaRPr lang="cs-CZ" dirty="0"/>
          </a:p>
          <a:p>
            <a:pPr lvl="1" algn="just"/>
            <a:r>
              <a:rPr lang="cs-CZ" dirty="0" smtClean="0"/>
              <a:t>Účelnosti </a:t>
            </a:r>
            <a:endParaRPr lang="cs-CZ" dirty="0"/>
          </a:p>
          <a:p>
            <a:pPr lvl="1" algn="just"/>
            <a:r>
              <a:rPr lang="pl-PL" dirty="0" smtClean="0"/>
              <a:t>Vznikly </a:t>
            </a:r>
            <a:r>
              <a:rPr lang="pl-PL" dirty="0"/>
              <a:t>v době realizace projektu </a:t>
            </a:r>
          </a:p>
          <a:p>
            <a:pPr algn="just"/>
            <a:r>
              <a:rPr lang="cs-CZ" sz="2000" dirty="0" smtClean="0"/>
              <a:t>Řídicí </a:t>
            </a:r>
            <a:r>
              <a:rPr lang="cs-CZ" sz="2000" dirty="0"/>
              <a:t>orgán (ŘO) je oprávněn si od příjemce vyžádat jakýkoli dokument, který je nezbytný pro ověření způsobilosti výdajů v rámci projektu (a může se jednat i o dokument, který vznikl v době před zahájením realizace projektu</a:t>
            </a:r>
            <a:r>
              <a:rPr lang="cs-CZ" sz="2000" dirty="0" smtClean="0"/>
              <a:t>)</a:t>
            </a:r>
            <a:r>
              <a:rPr lang="cs-CZ" sz="2000" b="1" dirty="0" smtClean="0"/>
              <a:t> </a:t>
            </a: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0261522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REÁLNÉ VYKAZOVÁNÍ VÝDAJŮ</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r>
              <a:rPr lang="cs-CZ" sz="2200" dirty="0" smtClean="0"/>
              <a:t>Režim </a:t>
            </a:r>
            <a:r>
              <a:rPr lang="cs-CZ" sz="2200" dirty="0"/>
              <a:t>financování projektu metodou skutečně vzniklých výdajů: </a:t>
            </a:r>
          </a:p>
          <a:p>
            <a:pPr lvl="1" algn="just"/>
            <a:r>
              <a:rPr lang="cs-CZ" sz="2200" dirty="0" smtClean="0"/>
              <a:t>stanovení </a:t>
            </a:r>
            <a:r>
              <a:rPr lang="cs-CZ" sz="2200" dirty="0"/>
              <a:t>způsobilosti na základě vykázání skutečně vzniklých a uhrazených výdajů; </a:t>
            </a:r>
          </a:p>
          <a:p>
            <a:pPr lvl="1" algn="just"/>
            <a:r>
              <a:rPr lang="cs-CZ" sz="2200" dirty="0" smtClean="0"/>
              <a:t>způsobilé </a:t>
            </a:r>
            <a:r>
              <a:rPr lang="cs-CZ" sz="2200" dirty="0"/>
              <a:t>výdaje na základě doložení účetního, daňového či jiného dokladu. </a:t>
            </a:r>
          </a:p>
          <a:p>
            <a:pPr algn="just"/>
            <a:r>
              <a:rPr lang="cs-CZ" sz="2200" dirty="0" smtClean="0"/>
              <a:t>časová </a:t>
            </a:r>
            <a:r>
              <a:rPr lang="cs-CZ" sz="2200" dirty="0"/>
              <a:t>způsobilost – datum vzniku nákladu musí spadat do období realizace projektu. </a:t>
            </a:r>
          </a:p>
          <a:p>
            <a:pPr algn="just"/>
            <a:r>
              <a:rPr lang="cs-CZ" sz="2200" dirty="0"/>
              <a:t>ú</a:t>
            </a:r>
            <a:r>
              <a:rPr lang="cs-CZ" sz="2200" dirty="0" smtClean="0"/>
              <a:t>hrada </a:t>
            </a:r>
            <a:r>
              <a:rPr lang="cs-CZ" sz="2200" dirty="0"/>
              <a:t>výdaje – vždy je třeba mít doklad o úhradě výdaje. </a:t>
            </a:r>
          </a:p>
          <a:p>
            <a:pPr marL="0" indent="0">
              <a:buNone/>
            </a:pP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41599818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DOKLADOVÁNÍ VÝDAJŮ</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r>
              <a:rPr lang="cs-CZ" sz="2400" dirty="0" smtClean="0"/>
              <a:t>Vše </a:t>
            </a:r>
            <a:r>
              <a:rPr lang="cs-CZ" sz="2400" dirty="0"/>
              <a:t>co spadá do PN musí být příjemce schopen doložit. </a:t>
            </a:r>
          </a:p>
          <a:p>
            <a:pPr algn="just"/>
            <a:r>
              <a:rPr lang="cs-CZ" sz="2400" dirty="0" smtClean="0"/>
              <a:t>Originály </a:t>
            </a:r>
            <a:r>
              <a:rPr lang="cs-CZ" sz="2400" dirty="0"/>
              <a:t>dokladů musí být označeny registračním číslem projektu. </a:t>
            </a:r>
          </a:p>
          <a:p>
            <a:pPr algn="just"/>
            <a:r>
              <a:rPr lang="cs-CZ" sz="2400" dirty="0" smtClean="0"/>
              <a:t>Do </a:t>
            </a:r>
            <a:r>
              <a:rPr lang="cs-CZ" sz="2400" dirty="0"/>
              <a:t>IS KP2014+ je třeba naskenovat všechny doklady, z nichž je nárokována částka přesahující 10 000 Kč, a s nimi také doklady o </a:t>
            </a:r>
            <a:r>
              <a:rPr lang="cs-CZ" sz="2400" dirty="0" smtClean="0"/>
              <a:t>zaplacení</a:t>
            </a:r>
            <a:endParaRPr lang="cs-CZ" sz="24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1044920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PŘÍMÉ NÁKLADY:</a:t>
            </a:r>
            <a:endParaRPr lang="cs-CZ" dirty="0"/>
          </a:p>
        </p:txBody>
      </p:sp>
      <p:sp>
        <p:nvSpPr>
          <p:cNvPr id="3" name="Zástupný symbol pro obsah 2"/>
          <p:cNvSpPr>
            <a:spLocks noGrp="1"/>
          </p:cNvSpPr>
          <p:nvPr>
            <p:ph idx="1"/>
          </p:nvPr>
        </p:nvSpPr>
        <p:spPr>
          <a:xfrm>
            <a:off x="677334" y="2427891"/>
            <a:ext cx="8596668" cy="4430110"/>
          </a:xfrm>
        </p:spPr>
        <p:txBody>
          <a:bodyPr>
            <a:normAutofit/>
          </a:bodyPr>
          <a:lstStyle/>
          <a:p>
            <a:r>
              <a:rPr lang="cs-CZ" sz="2000" dirty="0" smtClean="0"/>
              <a:t>Osobní náklady</a:t>
            </a:r>
          </a:p>
          <a:p>
            <a:r>
              <a:rPr lang="cs-CZ" sz="2000" dirty="0" smtClean="0"/>
              <a:t>Cestovné</a:t>
            </a:r>
          </a:p>
          <a:p>
            <a:r>
              <a:rPr lang="cs-CZ" sz="2000" dirty="0" smtClean="0"/>
              <a:t>Nákup zařízení a vybavení a spotřebního materiálu</a:t>
            </a:r>
          </a:p>
          <a:p>
            <a:r>
              <a:rPr lang="cs-CZ" sz="2000" dirty="0" smtClean="0"/>
              <a:t>Nájem či leasing zařízení a vybavení, budov</a:t>
            </a:r>
          </a:p>
          <a:p>
            <a:r>
              <a:rPr lang="cs-CZ" sz="2000" dirty="0" smtClean="0"/>
              <a:t>Odpisy</a:t>
            </a:r>
          </a:p>
          <a:p>
            <a:r>
              <a:rPr lang="cs-CZ" sz="2000" dirty="0" smtClean="0"/>
              <a:t>Drobné stavební úpravy</a:t>
            </a:r>
          </a:p>
          <a:p>
            <a:r>
              <a:rPr lang="cs-CZ" sz="2000" dirty="0" smtClean="0"/>
              <a:t>Nákup služeb</a:t>
            </a:r>
          </a:p>
          <a:p>
            <a:r>
              <a:rPr lang="cs-CZ" sz="2000" dirty="0" smtClean="0"/>
              <a:t>Přímá podpora cílové skupiny</a:t>
            </a:r>
          </a:p>
          <a:p>
            <a:r>
              <a:rPr lang="cs-CZ" sz="2000" dirty="0" smtClean="0"/>
              <a:t>Daň z přidané hodnoty</a:t>
            </a:r>
          </a:p>
          <a:p>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3291538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2455294"/>
            <a:ext cx="8596668" cy="4200687"/>
          </a:xfrm>
        </p:spPr>
        <p:txBody>
          <a:bodyPr>
            <a:normAutofit/>
          </a:bodyPr>
          <a:lstStyle/>
          <a:p>
            <a:r>
              <a:rPr lang="cs-CZ" sz="2000" b="1" dirty="0" smtClean="0"/>
              <a:t>Hrubá mzda/plat nebo odměna +  odvody na SP a ZP</a:t>
            </a:r>
          </a:p>
          <a:p>
            <a:pPr lvl="1"/>
            <a:r>
              <a:rPr lang="cs-CZ" b="1" dirty="0"/>
              <a:t>pracovní smlouvy </a:t>
            </a:r>
            <a:r>
              <a:rPr lang="cs-CZ" dirty="0"/>
              <a:t>(PS)</a:t>
            </a:r>
          </a:p>
          <a:p>
            <a:pPr lvl="1"/>
            <a:r>
              <a:rPr lang="cs-CZ" b="1" dirty="0"/>
              <a:t>dohoda o pracovní činnosti </a:t>
            </a:r>
            <a:r>
              <a:rPr lang="cs-CZ" dirty="0"/>
              <a:t>(DPČ)</a:t>
            </a:r>
          </a:p>
          <a:p>
            <a:pPr lvl="1" algn="just">
              <a:buFont typeface="Wingdings" panose="05000000000000000000" pitchFamily="2" charset="2"/>
              <a:buChar char="§"/>
            </a:pPr>
            <a:r>
              <a:rPr lang="cs-CZ" dirty="0"/>
              <a:t>týdenní rozsah nesmí v průměru překračovat 20 hodin, a to maximálně za dobu 52 týdnů. Do částky 2499 Kč za měsíc zaměstnanec ani zaměstnavatel zdravotní a sociální pojištění neplatí. Od částky 2500 Kč za měsíc vzniká povinnost platby zdravotního a sociálního pojištění</a:t>
            </a:r>
          </a:p>
          <a:p>
            <a:pPr lvl="1" algn="just"/>
            <a:r>
              <a:rPr lang="cs-CZ" b="1" dirty="0"/>
              <a:t>dohoda o provedení práce </a:t>
            </a:r>
            <a:r>
              <a:rPr lang="cs-CZ" dirty="0"/>
              <a:t>(DPP)</a:t>
            </a:r>
          </a:p>
          <a:p>
            <a:pPr lvl="1" algn="just">
              <a:buFont typeface="Wingdings" panose="05000000000000000000" pitchFamily="2" charset="2"/>
              <a:buChar char="§"/>
            </a:pPr>
            <a:r>
              <a:rPr lang="cs-CZ" dirty="0"/>
              <a:t>rozsah práce nesmí překročit 300 hodin v kalendářním roce u jednoho zaměstnavatele. Zdravotní a sociální pojištění se </a:t>
            </a:r>
            <a:r>
              <a:rPr lang="cs-CZ" dirty="0" smtClean="0"/>
              <a:t>platí </a:t>
            </a:r>
            <a:r>
              <a:rPr lang="cs-CZ" dirty="0"/>
              <a:t>jen pokud odměna přesáhne 10 000 Kč (včetně)</a:t>
            </a:r>
          </a:p>
          <a:p>
            <a:endParaRPr lang="cs-CZ" sz="2000" dirty="0" smtClean="0"/>
          </a:p>
          <a:p>
            <a:endParaRPr lang="cs-CZ" sz="2000" dirty="0" smtClean="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9913940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2455294"/>
            <a:ext cx="8596668" cy="4200687"/>
          </a:xfrm>
        </p:spPr>
        <p:txBody>
          <a:bodyPr>
            <a:normAutofit/>
          </a:bodyPr>
          <a:lstStyle/>
          <a:p>
            <a:r>
              <a:rPr lang="cs-CZ" sz="2000" dirty="0" smtClean="0"/>
              <a:t>Výše úvazku max. </a:t>
            </a:r>
            <a:r>
              <a:rPr lang="cs-CZ" sz="2000" b="1" dirty="0" smtClean="0"/>
              <a:t>1,0</a:t>
            </a:r>
            <a:r>
              <a:rPr lang="cs-CZ" sz="2000" dirty="0" smtClean="0"/>
              <a:t> (dohromady u všech subjektů zapojených do projektu)</a:t>
            </a:r>
          </a:p>
          <a:p>
            <a:r>
              <a:rPr lang="cs-CZ" sz="2000" dirty="0" smtClean="0"/>
              <a:t>Překrytí pracovních poměrů (nahrazení 1 zaměstnance druhým) je způsobilé max. po dobu 2 měsíců.</a:t>
            </a:r>
          </a:p>
          <a:p>
            <a:r>
              <a:rPr lang="cs-CZ" sz="2000" dirty="0" smtClean="0"/>
              <a:t>Přímé náklady – osoby pracující přímo s cílovou skupinou</a:t>
            </a:r>
          </a:p>
          <a:p>
            <a:r>
              <a:rPr lang="cs-CZ" sz="2000" dirty="0" smtClean="0"/>
              <a:t>Nepřímé náklady – osoby nepracující přímo s CS</a:t>
            </a:r>
          </a:p>
          <a:p>
            <a:r>
              <a:rPr lang="cs-CZ" sz="2000" dirty="0" smtClean="0"/>
              <a:t>Pozice hrazené z NN:</a:t>
            </a:r>
          </a:p>
          <a:p>
            <a:pPr lvl="1"/>
            <a:r>
              <a:rPr lang="cs-CZ" dirty="0" smtClean="0"/>
              <a:t>Projektový, finanční manažer, koordinátor projektu</a:t>
            </a: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628480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04689"/>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2179674"/>
            <a:ext cx="8596668" cy="4678327"/>
          </a:xfrm>
        </p:spPr>
        <p:txBody>
          <a:bodyPr>
            <a:normAutofit/>
          </a:bodyPr>
          <a:lstStyle/>
          <a:p>
            <a:pPr algn="just"/>
            <a:r>
              <a:rPr lang="cs-CZ" sz="2000" dirty="0" smtClean="0"/>
              <a:t>Jako </a:t>
            </a:r>
            <a:r>
              <a:rPr lang="cs-CZ" sz="2000" dirty="0"/>
              <a:t>přílohu je třeba nahrát kopie výpisů z BÚ, případně VPD. </a:t>
            </a:r>
          </a:p>
          <a:p>
            <a:pPr algn="just"/>
            <a:r>
              <a:rPr lang="cs-CZ" sz="2000" dirty="0" smtClean="0"/>
              <a:t>Pracovní </a:t>
            </a:r>
            <a:r>
              <a:rPr lang="cs-CZ" sz="2000" dirty="0"/>
              <a:t>výkazy </a:t>
            </a:r>
          </a:p>
          <a:p>
            <a:pPr lvl="1" algn="just"/>
            <a:r>
              <a:rPr lang="cs-CZ" dirty="0" smtClean="0"/>
              <a:t>podepsán </a:t>
            </a:r>
            <a:r>
              <a:rPr lang="cs-CZ" dirty="0"/>
              <a:t>pracovníkem a nadřízeným pracovníkem; </a:t>
            </a:r>
          </a:p>
          <a:p>
            <a:pPr lvl="1" algn="just"/>
            <a:r>
              <a:rPr lang="cs-CZ" dirty="0" err="1" smtClean="0"/>
              <a:t>sken</a:t>
            </a:r>
            <a:r>
              <a:rPr lang="cs-CZ" dirty="0" smtClean="0"/>
              <a:t> </a:t>
            </a:r>
            <a:r>
              <a:rPr lang="cs-CZ" dirty="0"/>
              <a:t>pracovního výkazu nahrát do systému. </a:t>
            </a:r>
            <a:endParaRPr lang="cs-CZ" dirty="0" smtClean="0"/>
          </a:p>
          <a:p>
            <a:pPr algn="just"/>
            <a:r>
              <a:rPr lang="cs-CZ" dirty="0" smtClean="0"/>
              <a:t>Nutnost </a:t>
            </a:r>
            <a:r>
              <a:rPr lang="cs-CZ" dirty="0"/>
              <a:t>předkládat pracovní výkazy </a:t>
            </a:r>
          </a:p>
          <a:p>
            <a:pPr lvl="1" algn="just"/>
            <a:r>
              <a:rPr lang="cs-CZ" dirty="0" smtClean="0"/>
              <a:t>pracovník </a:t>
            </a:r>
            <a:r>
              <a:rPr lang="cs-CZ" dirty="0"/>
              <a:t>vykonává činnost pro projekt i mimo projekt; </a:t>
            </a:r>
          </a:p>
          <a:p>
            <a:pPr lvl="1" algn="just"/>
            <a:r>
              <a:rPr lang="cs-CZ" dirty="0" smtClean="0"/>
              <a:t>pracovník </a:t>
            </a:r>
            <a:r>
              <a:rPr lang="cs-CZ" dirty="0"/>
              <a:t>vykonává činnosti, které spadají do přímých i nepřímých nákladů. </a:t>
            </a:r>
          </a:p>
          <a:p>
            <a:pPr algn="just"/>
            <a:r>
              <a:rPr lang="cs-CZ" dirty="0" smtClean="0"/>
              <a:t>Výkazy </a:t>
            </a:r>
            <a:r>
              <a:rPr lang="cs-CZ" dirty="0"/>
              <a:t>se zpracovávají za jednotlivé měsíce </a:t>
            </a:r>
          </a:p>
          <a:p>
            <a:pPr lvl="1" algn="just">
              <a:spcAft>
                <a:spcPts val="1000"/>
              </a:spcAft>
            </a:pPr>
            <a:r>
              <a:rPr lang="pl-PL" dirty="0" smtClean="0"/>
              <a:t>ne </a:t>
            </a:r>
            <a:r>
              <a:rPr lang="pl-PL" dirty="0"/>
              <a:t>po dnech, ale po skupinách činností. </a:t>
            </a:r>
          </a:p>
          <a:p>
            <a:r>
              <a:rPr lang="cs-CZ" b="1" dirty="0" smtClean="0">
                <a:solidFill>
                  <a:srgbClr val="0070C0"/>
                </a:solidFill>
              </a:rPr>
              <a:t>https</a:t>
            </a:r>
            <a:r>
              <a:rPr lang="cs-CZ" b="1" dirty="0">
                <a:solidFill>
                  <a:srgbClr val="0070C0"/>
                </a:solidFill>
              </a:rPr>
              <a:t>://www.esfcr.cz/pracovni-vykaz-opz </a:t>
            </a:r>
          </a:p>
          <a:p>
            <a:pPr marL="0" indent="0">
              <a:buNone/>
            </a:pPr>
            <a:endParaRPr lang="cs-CZ" dirty="0" smtClean="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37990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CESTOVNÉ</a:t>
            </a:r>
            <a:endParaRPr lang="cs-CZ" dirty="0"/>
          </a:p>
        </p:txBody>
      </p:sp>
      <p:sp>
        <p:nvSpPr>
          <p:cNvPr id="3" name="Zástupný symbol pro obsah 2"/>
          <p:cNvSpPr>
            <a:spLocks noGrp="1"/>
          </p:cNvSpPr>
          <p:nvPr>
            <p:ph idx="1"/>
          </p:nvPr>
        </p:nvSpPr>
        <p:spPr>
          <a:xfrm>
            <a:off x="677334" y="2487192"/>
            <a:ext cx="8596668" cy="4200687"/>
          </a:xfrm>
        </p:spPr>
        <p:txBody>
          <a:bodyPr>
            <a:normAutofit/>
          </a:bodyPr>
          <a:lstStyle/>
          <a:p>
            <a:r>
              <a:rPr lang="cs-CZ" sz="2000" dirty="0" smtClean="0"/>
              <a:t>Výdaje spojené s pracovními cestami zaměstnanců příjemce a zaměstnanců partnerů s finančním příspěvkem</a:t>
            </a:r>
          </a:p>
          <a:p>
            <a:r>
              <a:rPr lang="cs-CZ" sz="2000" dirty="0" smtClean="0"/>
              <a:t>Způsobilé druhy cestovních náhrad:</a:t>
            </a:r>
          </a:p>
          <a:p>
            <a:pPr lvl="1" algn="just"/>
            <a:r>
              <a:rPr lang="cs-CZ" sz="1800" dirty="0" smtClean="0"/>
              <a:t>Jízdní výdaje – použití soukromého vozidla, veřejná doprava, místenky, taxi, MHD</a:t>
            </a:r>
          </a:p>
          <a:p>
            <a:pPr lvl="1" algn="just"/>
            <a:r>
              <a:rPr lang="cs-CZ" sz="1800" dirty="0" smtClean="0"/>
              <a:t>Ubytování – výdaje musí odpovídat cenám v místě obvyklým</a:t>
            </a:r>
          </a:p>
          <a:p>
            <a:pPr lvl="1" algn="just"/>
            <a:r>
              <a:rPr lang="cs-CZ" sz="1800" dirty="0" smtClean="0"/>
              <a:t>Stravné – přísluší zaměstnanci v závislosti na době trvání pracovní cesty</a:t>
            </a:r>
          </a:p>
          <a:p>
            <a:pPr lvl="1" algn="just"/>
            <a:r>
              <a:rPr lang="cs-CZ" sz="1800" dirty="0" smtClean="0"/>
              <a:t>Nutné vedlejší výdaje  - výdaje související s cestou. Např. cestovní pojištění, poplatky za použití telefonu, parkovné, dálniční poplatek, vstupenky na veletrh atd.</a:t>
            </a:r>
          </a:p>
          <a:p>
            <a:pPr marL="457200" lvl="1" indent="0" algn="just">
              <a:buNone/>
            </a:pP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5498226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CESTOVNÉ</a:t>
            </a:r>
          </a:p>
        </p:txBody>
      </p:sp>
      <p:sp>
        <p:nvSpPr>
          <p:cNvPr id="3" name="Zástupný symbol pro obsah 2"/>
          <p:cNvSpPr>
            <a:spLocks noGrp="1"/>
          </p:cNvSpPr>
          <p:nvPr>
            <p:ph idx="1"/>
          </p:nvPr>
        </p:nvSpPr>
        <p:spPr>
          <a:xfrm>
            <a:off x="677334" y="2657313"/>
            <a:ext cx="8596668" cy="4200687"/>
          </a:xfrm>
        </p:spPr>
        <p:txBody>
          <a:bodyPr>
            <a:normAutofit/>
          </a:bodyPr>
          <a:lstStyle/>
          <a:p>
            <a:r>
              <a:rPr lang="cs-CZ" sz="2600" dirty="0"/>
              <a:t>cestovné ani jízdné členů realizačního týmu ani dětí není způsobilým přímým výdajem </a:t>
            </a:r>
          </a:p>
          <a:p>
            <a:r>
              <a:rPr lang="cs-CZ" sz="2600" dirty="0"/>
              <a:t>cestovné pečujících osob spadá do nepřímých nákladů projektu </a:t>
            </a:r>
          </a:p>
          <a:p>
            <a:r>
              <a:rPr lang="cs-CZ" sz="2600" dirty="0"/>
              <a:t>cestovné dětí nemůže být součástí projektového rozpočtu</a:t>
            </a:r>
          </a:p>
          <a:p>
            <a:pPr marL="0" indent="0">
              <a:buNone/>
            </a:pP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9189601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71008" y="1516513"/>
            <a:ext cx="9157783" cy="1320800"/>
          </a:xfrm>
        </p:spPr>
        <p:txBody>
          <a:bodyPr>
            <a:normAutofit/>
          </a:bodyPr>
          <a:lstStyle/>
          <a:p>
            <a:r>
              <a:rPr lang="cs-CZ" sz="2800" cap="all" dirty="0" smtClean="0"/>
              <a:t>Nákup zařízení a vybavení a spotřebního materiálu</a:t>
            </a:r>
            <a:endParaRPr lang="cs-CZ" sz="2800" cap="all" dirty="0"/>
          </a:p>
        </p:txBody>
      </p:sp>
      <p:sp>
        <p:nvSpPr>
          <p:cNvPr id="3" name="Zástupný symbol pro obsah 2"/>
          <p:cNvSpPr>
            <a:spLocks noGrp="1"/>
          </p:cNvSpPr>
          <p:nvPr>
            <p:ph idx="1"/>
          </p:nvPr>
        </p:nvSpPr>
        <p:spPr>
          <a:xfrm>
            <a:off x="571008" y="2348969"/>
            <a:ext cx="8596668" cy="4200687"/>
          </a:xfrm>
        </p:spPr>
        <p:txBody>
          <a:bodyPr>
            <a:normAutofit/>
          </a:bodyPr>
          <a:lstStyle/>
          <a:p>
            <a:r>
              <a:rPr lang="cs-CZ" sz="2000" dirty="0" smtClean="0"/>
              <a:t>Nové nebo použité vybavení hmotné povahy a výdaje na nehmotný majetek</a:t>
            </a:r>
          </a:p>
          <a:p>
            <a:r>
              <a:rPr lang="cs-CZ" sz="2000" dirty="0" smtClean="0"/>
              <a:t>Podmínky pro nákup použitého zařízení:</a:t>
            </a:r>
          </a:p>
          <a:p>
            <a:pPr lvl="1"/>
            <a:r>
              <a:rPr lang="cs-CZ" dirty="0" smtClean="0"/>
              <a:t>Použité zboží nebylo v průběhu uplynulých 5 let získáno prostřednictvím podpory z veřejných rozpočtů</a:t>
            </a:r>
          </a:p>
          <a:p>
            <a:pPr lvl="1"/>
            <a:r>
              <a:rPr lang="cs-CZ" dirty="0" smtClean="0"/>
              <a:t>Kupní cena nepřesáhla jeho tržní cenu a byla nižší než cena obdobného, avšak nového zboží.</a:t>
            </a:r>
          </a:p>
          <a:p>
            <a:pPr algn="just">
              <a:lnSpc>
                <a:spcPct val="80000"/>
              </a:lnSpc>
              <a:defRPr/>
            </a:pPr>
            <a:r>
              <a:rPr lang="cs-CZ" altLang="cs-CZ" sz="2000" b="1" dirty="0"/>
              <a:t>Investiční výdaje =</a:t>
            </a:r>
            <a:r>
              <a:rPr lang="cs-CZ" altLang="cs-CZ" sz="2000" dirty="0"/>
              <a:t> odpisovaný hmotný majetek (pořizovací </a:t>
            </a:r>
            <a:r>
              <a:rPr lang="cs-CZ" altLang="cs-CZ" sz="2000" dirty="0" smtClean="0"/>
              <a:t>hodnota vyšší než </a:t>
            </a:r>
            <a:r>
              <a:rPr lang="cs-CZ" altLang="cs-CZ" sz="2000" dirty="0"/>
              <a:t>40 tis. Kč) a nehmotný majetek (pořizovací cena vyšší než 60 tis. Kč)</a:t>
            </a:r>
          </a:p>
          <a:p>
            <a:pPr algn="just">
              <a:lnSpc>
                <a:spcPct val="80000"/>
              </a:lnSpc>
              <a:defRPr/>
            </a:pPr>
            <a:r>
              <a:rPr lang="cs-CZ" altLang="cs-CZ" sz="2000" b="1" dirty="0"/>
              <a:t>Neinvestiční výdaje = </a:t>
            </a:r>
            <a:r>
              <a:rPr lang="cs-CZ" altLang="cs-CZ" sz="2000" dirty="0"/>
              <a:t>neodpisovaný hmotný (pořizovací hodnota nižší </a:t>
            </a:r>
            <a:br>
              <a:rPr lang="cs-CZ" altLang="cs-CZ" sz="2000" dirty="0"/>
            </a:br>
            <a:r>
              <a:rPr lang="cs-CZ" altLang="cs-CZ" sz="2000" dirty="0"/>
              <a:t>než 40 tis. Kč) a nehmotný majetek (pořizovací cena nižší než 60 tis. Kč)</a:t>
            </a:r>
          </a:p>
          <a:p>
            <a:pPr lvl="1"/>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40799838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36513"/>
            <a:ext cx="8596668" cy="1320800"/>
          </a:xfrm>
        </p:spPr>
        <p:txBody>
          <a:bodyPr>
            <a:normAutofit/>
          </a:bodyPr>
          <a:lstStyle/>
          <a:p>
            <a:pPr algn="just"/>
            <a:r>
              <a:rPr lang="cs-CZ" sz="3000" cap="all" dirty="0"/>
              <a:t>Nákup zařízení a vybavení a spotřebního materiálu</a:t>
            </a:r>
            <a:endParaRPr lang="cs-CZ" sz="3000" dirty="0"/>
          </a:p>
        </p:txBody>
      </p:sp>
      <p:sp>
        <p:nvSpPr>
          <p:cNvPr id="3" name="Zástupný symbol pro obsah 2"/>
          <p:cNvSpPr>
            <a:spLocks noGrp="1"/>
          </p:cNvSpPr>
          <p:nvPr>
            <p:ph idx="1"/>
          </p:nvPr>
        </p:nvSpPr>
        <p:spPr>
          <a:xfrm>
            <a:off x="677334" y="2488019"/>
            <a:ext cx="8596668" cy="4369982"/>
          </a:xfrm>
        </p:spPr>
        <p:txBody>
          <a:bodyPr>
            <a:normAutofit/>
          </a:bodyPr>
          <a:lstStyle/>
          <a:p>
            <a:pPr algn="just">
              <a:spcAft>
                <a:spcPts val="300"/>
              </a:spcAft>
              <a:defRPr/>
            </a:pPr>
            <a:r>
              <a:rPr lang="cs-CZ" altLang="cs-CZ" sz="1900" b="1" dirty="0" smtClean="0"/>
              <a:t>Zařízení </a:t>
            </a:r>
            <a:r>
              <a:rPr lang="cs-CZ" altLang="cs-CZ" sz="1900" b="1" dirty="0"/>
              <a:t>a vybavení pro členy RT</a:t>
            </a:r>
            <a:r>
              <a:rPr lang="cs-CZ" altLang="cs-CZ" sz="1900" dirty="0"/>
              <a:t>, kteří přímo pracují s CS nebo zajišťují výstup k přímému využití CS</a:t>
            </a:r>
          </a:p>
          <a:p>
            <a:pPr algn="just">
              <a:spcAft>
                <a:spcPts val="300"/>
              </a:spcAft>
              <a:defRPr/>
            </a:pPr>
            <a:r>
              <a:rPr lang="cs-CZ" altLang="cs-CZ" sz="1900" b="1" dirty="0"/>
              <a:t>Nákup vybavení pro RT</a:t>
            </a:r>
            <a:r>
              <a:rPr lang="cs-CZ" altLang="cs-CZ" sz="1900" dirty="0"/>
              <a:t>, např.  nákup výpočetní techniky - pro pracovníky RT lze pořídit pouze takový počet  kusů zařízení a vybavení, který odpovídá výši úvazku členů RT = 1 ks na 1 úvazek; pokud je úvazek nižší, lze uplatnit pouze část pořizovací ceny, vztahující se k danému úvazku (0,5 úvazek = 0,5 ceny výpočetní techniky), úvazky jednotlivých členů RT je možné sčítat</a:t>
            </a:r>
          </a:p>
          <a:p>
            <a:pPr algn="just">
              <a:spcAft>
                <a:spcPts val="300"/>
              </a:spcAft>
              <a:defRPr/>
            </a:pPr>
            <a:r>
              <a:rPr lang="cs-CZ" sz="1900" dirty="0"/>
              <a:t>Nově zařazen do této skupiny výdajů i </a:t>
            </a:r>
            <a:r>
              <a:rPr lang="cs-CZ" sz="1900" b="1" dirty="0"/>
              <a:t>nábytek</a:t>
            </a:r>
            <a:r>
              <a:rPr lang="cs-CZ" sz="1900" dirty="0"/>
              <a:t> (rozdíl oproti OP LZZ)</a:t>
            </a:r>
          </a:p>
          <a:p>
            <a:pPr algn="just">
              <a:spcAft>
                <a:spcPts val="300"/>
              </a:spcAft>
              <a:defRPr/>
            </a:pPr>
            <a:r>
              <a:rPr lang="cs-CZ" sz="1900" dirty="0"/>
              <a:t>Pokud jakýkoliv nákup zařízení a vybavení patří na základě vymezení nepřímých nákladů (dle kapitoly 6.4.16) mezi nepřímé náklady, nelze tyto výdaje řadit mezi přímé způsobilé  náklady</a:t>
            </a:r>
            <a:endParaRPr lang="cs-CZ" sz="1900" b="1"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41976098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normAutofit fontScale="90000"/>
          </a:bodyPr>
          <a:lstStyle/>
          <a:p>
            <a:r>
              <a:rPr lang="cs-CZ" dirty="0"/>
              <a:t>Nájem či leasing zařízení a vybavení, budov</a:t>
            </a:r>
            <a:br>
              <a:rPr lang="cs-CZ" dirty="0"/>
            </a:br>
            <a:endParaRPr lang="cs-CZ" dirty="0"/>
          </a:p>
        </p:txBody>
      </p:sp>
      <p:sp>
        <p:nvSpPr>
          <p:cNvPr id="3" name="Zástupný symbol pro obsah 2"/>
          <p:cNvSpPr>
            <a:spLocks noGrp="1"/>
          </p:cNvSpPr>
          <p:nvPr>
            <p:ph idx="1"/>
          </p:nvPr>
        </p:nvSpPr>
        <p:spPr>
          <a:xfrm>
            <a:off x="677334" y="2413591"/>
            <a:ext cx="8596668" cy="4444409"/>
          </a:xfrm>
        </p:spPr>
        <p:txBody>
          <a:bodyPr>
            <a:normAutofit/>
          </a:bodyPr>
          <a:lstStyle/>
          <a:p>
            <a:pPr algn="just"/>
            <a:r>
              <a:rPr lang="cs-CZ" sz="2000" b="1" dirty="0"/>
              <a:t>Operativní leasing </a:t>
            </a:r>
            <a:r>
              <a:rPr lang="cs-CZ" sz="2000" dirty="0"/>
              <a:t>= nájemné (splátky) leasingu, smlouva o nájmu nebo operativním leasingu</a:t>
            </a:r>
          </a:p>
          <a:p>
            <a:pPr algn="just">
              <a:spcAft>
                <a:spcPts val="1000"/>
              </a:spcAft>
            </a:pPr>
            <a:r>
              <a:rPr lang="cs-CZ" sz="2000" b="1" dirty="0"/>
              <a:t>Finanční leasing </a:t>
            </a:r>
            <a:r>
              <a:rPr lang="cs-CZ" sz="2000" dirty="0"/>
              <a:t>= způsobilé jsou pouze splátky leasingu, vztahující se k období trvání projektu (daně a finanční činnost pronajímatele související s leasingovou smlouvou nejsou způsobilými výdaji</a:t>
            </a:r>
            <a:r>
              <a:rPr lang="cs-CZ" sz="2000" dirty="0" smtClean="0"/>
              <a:t>)</a:t>
            </a:r>
          </a:p>
          <a:p>
            <a:pPr marL="0" indent="0" algn="just">
              <a:buNone/>
            </a:pPr>
            <a:r>
              <a:rPr lang="cs-CZ" sz="2400" b="1" dirty="0" smtClean="0">
                <a:solidFill>
                  <a:schemeClr val="accent1">
                    <a:lumMod val="75000"/>
                  </a:schemeClr>
                </a:solidFill>
              </a:rPr>
              <a:t>Odpisy</a:t>
            </a:r>
          </a:p>
          <a:p>
            <a:pPr algn="just"/>
            <a:r>
              <a:rPr lang="cs-CZ" sz="2000" dirty="0"/>
              <a:t>Dlouhodobého hmotného a nehmotného majetku používaného </a:t>
            </a:r>
            <a:br>
              <a:rPr lang="cs-CZ" sz="2000" dirty="0"/>
            </a:br>
            <a:r>
              <a:rPr lang="cs-CZ" sz="2000" dirty="0"/>
              <a:t>pro účely projektu, které využívá CS</a:t>
            </a:r>
          </a:p>
          <a:p>
            <a:pPr algn="just"/>
            <a:r>
              <a:rPr lang="cs-CZ" sz="2000" dirty="0"/>
              <a:t>Jsou způsobilým výdajem po dobu trvání projektu za předpokladu, že nákup takového majetku není součástí způsobilých výdajů na projekt</a:t>
            </a:r>
          </a:p>
          <a:p>
            <a:pPr marL="0" indent="0">
              <a:buNone/>
            </a:pPr>
            <a:endParaRPr lang="cs-CZ" sz="2000" dirty="0" smtClean="0"/>
          </a:p>
          <a:p>
            <a:pPr marL="0" indent="0">
              <a:buNone/>
            </a:pPr>
            <a:endParaRPr lang="cs-CZ" sz="2000" dirty="0" smtClean="0"/>
          </a:p>
          <a:p>
            <a:pPr marL="0" indent="0">
              <a:buNone/>
            </a:pPr>
            <a:endParaRPr lang="cs-CZ" sz="2000" dirty="0"/>
          </a:p>
          <a:p>
            <a:pPr marL="0" indent="0">
              <a:buNone/>
            </a:pPr>
            <a:endParaRPr lang="cs-CZ" sz="2000" dirty="0" smtClean="0"/>
          </a:p>
          <a:p>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1722579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Drobné stavební úpravy</a:t>
            </a:r>
            <a:endParaRPr lang="cs-CZ" dirty="0"/>
          </a:p>
        </p:txBody>
      </p:sp>
      <p:sp>
        <p:nvSpPr>
          <p:cNvPr id="3" name="Zástupný symbol pro obsah 2"/>
          <p:cNvSpPr>
            <a:spLocks noGrp="1"/>
          </p:cNvSpPr>
          <p:nvPr>
            <p:ph idx="1"/>
          </p:nvPr>
        </p:nvSpPr>
        <p:spPr>
          <a:xfrm>
            <a:off x="677334" y="2306438"/>
            <a:ext cx="8596668" cy="4200687"/>
          </a:xfrm>
        </p:spPr>
        <p:txBody>
          <a:bodyPr>
            <a:normAutofit/>
          </a:bodyPr>
          <a:lstStyle/>
          <a:p>
            <a:pPr algn="just">
              <a:lnSpc>
                <a:spcPct val="100000"/>
              </a:lnSpc>
              <a:spcBef>
                <a:spcPts val="0"/>
              </a:spcBef>
            </a:pPr>
            <a:r>
              <a:rPr lang="cs-CZ" sz="2000" dirty="0"/>
              <a:t>Cena všech dokončených stavebních úprav v jednom zdaňovacím období, která nepřesáhne v úhrnu </a:t>
            </a:r>
            <a:r>
              <a:rPr lang="cs-CZ" sz="2000" b="1" dirty="0"/>
              <a:t>40.000 Kč </a:t>
            </a:r>
            <a:r>
              <a:rPr lang="cs-CZ" sz="2000" dirty="0"/>
              <a:t>na každou jednotlivou účetní položku majetku</a:t>
            </a:r>
          </a:p>
          <a:p>
            <a:pPr algn="just">
              <a:spcBef>
                <a:spcPts val="0"/>
              </a:spcBef>
            </a:pPr>
            <a:r>
              <a:rPr lang="cs-CZ" sz="2000" dirty="0"/>
              <a:t>Např. úprava pracovního místa, které usnadní přístup osobám zdravotně postiženým</a:t>
            </a:r>
          </a:p>
          <a:p>
            <a:pPr marL="0" indent="0">
              <a:spcAft>
                <a:spcPts val="600"/>
              </a:spcAft>
              <a:buNone/>
              <a:defRPr/>
            </a:pPr>
            <a:r>
              <a:rPr lang="cs-CZ" sz="2000" b="1" dirty="0" smtClean="0">
                <a:solidFill>
                  <a:schemeClr val="accent1">
                    <a:lumMod val="75000"/>
                  </a:schemeClr>
                </a:solidFill>
              </a:rPr>
              <a:t>Nákup </a:t>
            </a:r>
            <a:r>
              <a:rPr lang="cs-CZ" sz="2000" b="1" dirty="0">
                <a:solidFill>
                  <a:schemeClr val="accent1">
                    <a:lumMod val="75000"/>
                  </a:schemeClr>
                </a:solidFill>
              </a:rPr>
              <a:t>služeb</a:t>
            </a:r>
          </a:p>
          <a:p>
            <a:pPr marL="0" indent="0" algn="just">
              <a:spcBef>
                <a:spcPts val="0"/>
              </a:spcBef>
              <a:buNone/>
            </a:pPr>
            <a:r>
              <a:rPr lang="cs-CZ" altLang="cs-CZ" sz="2000" dirty="0"/>
              <a:t>Dodání služby musí být nezbytné k realizaci projektu a musí vytvářet novou hodnotu </a:t>
            </a:r>
          </a:p>
          <a:p>
            <a:pPr lvl="1" algn="just">
              <a:spcBef>
                <a:spcPts val="0"/>
              </a:spcBef>
            </a:pPr>
            <a:r>
              <a:rPr lang="cs-CZ" dirty="0"/>
              <a:t>zpracování analýz, průzkumů, studií</a:t>
            </a:r>
          </a:p>
          <a:p>
            <a:pPr lvl="1" algn="just">
              <a:spcBef>
                <a:spcPts val="0"/>
              </a:spcBef>
            </a:pPr>
            <a:r>
              <a:rPr lang="cs-CZ" dirty="0"/>
              <a:t>lektorské služby</a:t>
            </a:r>
          </a:p>
          <a:p>
            <a:pPr lvl="1" algn="just">
              <a:spcBef>
                <a:spcPts val="0"/>
              </a:spcBef>
            </a:pPr>
            <a:r>
              <a:rPr lang="cs-CZ" dirty="0"/>
              <a:t>školení a kurzy</a:t>
            </a:r>
          </a:p>
          <a:p>
            <a:pPr lvl="1" algn="just">
              <a:spcBef>
                <a:spcPts val="0"/>
              </a:spcBef>
            </a:pPr>
            <a:r>
              <a:rPr lang="cs-CZ" dirty="0"/>
              <a:t>vytvoření nových publikací, školicích materiálů nebo manuálů, CD/DVD…</a:t>
            </a:r>
          </a:p>
          <a:p>
            <a:pPr lvl="1" algn="just">
              <a:spcBef>
                <a:spcPts val="0"/>
              </a:spcBef>
            </a:pPr>
            <a:r>
              <a:rPr lang="cs-CZ" dirty="0"/>
              <a:t>pronájem prostor pro práci s CS (např. pronájem učebny)</a:t>
            </a:r>
          </a:p>
          <a:p>
            <a:pPr marL="0" indent="0">
              <a:buNone/>
            </a:pP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4903323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lstStyle/>
          <a:p>
            <a:r>
              <a:rPr lang="cs-CZ" dirty="0"/>
              <a:t>Přímá podpora cílové skupiny</a:t>
            </a:r>
          </a:p>
        </p:txBody>
      </p:sp>
      <p:sp>
        <p:nvSpPr>
          <p:cNvPr id="3" name="Zástupný symbol pro obsah 2"/>
          <p:cNvSpPr>
            <a:spLocks noGrp="1"/>
          </p:cNvSpPr>
          <p:nvPr>
            <p:ph idx="1"/>
          </p:nvPr>
        </p:nvSpPr>
        <p:spPr>
          <a:xfrm>
            <a:off x="677334" y="2052084"/>
            <a:ext cx="8596668" cy="4805917"/>
          </a:xfrm>
        </p:spPr>
        <p:txBody>
          <a:bodyPr>
            <a:normAutofit fontScale="92500" lnSpcReduction="20000"/>
          </a:bodyPr>
          <a:lstStyle/>
          <a:p>
            <a:pPr algn="just">
              <a:lnSpc>
                <a:spcPct val="150000"/>
              </a:lnSpc>
              <a:spcBef>
                <a:spcPts val="0"/>
              </a:spcBef>
              <a:defRPr/>
            </a:pPr>
            <a:r>
              <a:rPr lang="cs-CZ" sz="2000" b="1" dirty="0"/>
              <a:t>mzdy</a:t>
            </a:r>
            <a:r>
              <a:rPr lang="cs-CZ" sz="2000" dirty="0"/>
              <a:t> zaměstnanců z CS (PS, DPČ, DPP ne) – max. limit stanovený pro měsíc práce zaměstnance je ve výši trojnásobku minimální mzdy za měsíc </a:t>
            </a:r>
            <a:br>
              <a:rPr lang="cs-CZ" sz="2000" dirty="0"/>
            </a:br>
            <a:r>
              <a:rPr lang="cs-CZ" sz="2000" dirty="0"/>
              <a:t>při 40hodinové týdenní pracovní době</a:t>
            </a:r>
          </a:p>
          <a:p>
            <a:pPr algn="just">
              <a:lnSpc>
                <a:spcPct val="150000"/>
              </a:lnSpc>
              <a:spcBef>
                <a:spcPts val="0"/>
              </a:spcBef>
              <a:defRPr/>
            </a:pPr>
            <a:r>
              <a:rPr lang="cs-CZ" sz="2000" b="1" dirty="0"/>
              <a:t>cestovné, ubytování a stravné </a:t>
            </a:r>
            <a:r>
              <a:rPr lang="cs-CZ" sz="2000" dirty="0"/>
              <a:t>při služebních cestách pro CS</a:t>
            </a:r>
          </a:p>
          <a:p>
            <a:pPr algn="just">
              <a:lnSpc>
                <a:spcPct val="150000"/>
              </a:lnSpc>
              <a:spcBef>
                <a:spcPts val="0"/>
              </a:spcBef>
              <a:defRPr/>
            </a:pPr>
            <a:r>
              <a:rPr lang="cs-CZ" sz="2000" b="1" dirty="0"/>
              <a:t>příspěvek na péči o dítě a další závislé osoby </a:t>
            </a:r>
            <a:r>
              <a:rPr lang="cs-CZ" sz="2000" dirty="0"/>
              <a:t>– poskytuje se po dobu trvání školení nebo při nástupu nezaměstnané osoby do nového zaměstnání (v tomto případě se poskytuje po dobu max. 6 </a:t>
            </a:r>
            <a:r>
              <a:rPr lang="cs-CZ" sz="2000" dirty="0" err="1"/>
              <a:t>měs</a:t>
            </a:r>
            <a:r>
              <a:rPr lang="cs-CZ" sz="2000" dirty="0"/>
              <a:t>.)</a:t>
            </a:r>
          </a:p>
          <a:p>
            <a:pPr algn="just">
              <a:lnSpc>
                <a:spcPct val="150000"/>
              </a:lnSpc>
              <a:spcBef>
                <a:spcPts val="0"/>
              </a:spcBef>
              <a:defRPr/>
            </a:pPr>
            <a:r>
              <a:rPr lang="cs-CZ" sz="2000" b="1" dirty="0"/>
              <a:t>příspěvek na zapracování </a:t>
            </a:r>
            <a:r>
              <a:rPr lang="cs-CZ" sz="2000" dirty="0"/>
              <a:t>(dle zákona č. 435/2004 Sb., zákon </a:t>
            </a:r>
            <a:br>
              <a:rPr lang="cs-CZ" sz="2000" dirty="0"/>
            </a:br>
            <a:r>
              <a:rPr lang="cs-CZ" sz="2000" dirty="0"/>
              <a:t>o zaměstnanosti) – poskytuje se po dobu max. 3 </a:t>
            </a:r>
            <a:r>
              <a:rPr lang="cs-CZ" sz="2000" dirty="0" err="1"/>
              <a:t>měs</a:t>
            </a:r>
            <a:r>
              <a:rPr lang="cs-CZ" sz="2000" dirty="0"/>
              <a:t>., nejvýše do poloviny minimální mzdy</a:t>
            </a:r>
          </a:p>
          <a:p>
            <a:pPr algn="just">
              <a:lnSpc>
                <a:spcPct val="150000"/>
              </a:lnSpc>
              <a:spcBef>
                <a:spcPts val="0"/>
              </a:spcBef>
              <a:defRPr/>
            </a:pPr>
            <a:r>
              <a:rPr lang="cs-CZ" sz="2000" b="1" dirty="0"/>
              <a:t>jiné nezbytné náklady </a:t>
            </a:r>
            <a:r>
              <a:rPr lang="cs-CZ" sz="2000" dirty="0"/>
              <a:t>pro CS pro realizování jejich aktivit (prohlídka zdravotní způsobilosti pro výkon práce, výpis z rejstříku trestů)</a:t>
            </a:r>
          </a:p>
          <a:p>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808379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Daň z přidané hodnoty</a:t>
            </a:r>
            <a:br>
              <a:rPr lang="cs-CZ" dirty="0"/>
            </a:br>
            <a:endParaRPr lang="cs-CZ" dirty="0"/>
          </a:p>
        </p:txBody>
      </p:sp>
      <p:sp>
        <p:nvSpPr>
          <p:cNvPr id="3" name="Zástupný symbol pro obsah 2"/>
          <p:cNvSpPr>
            <a:spLocks noGrp="1"/>
          </p:cNvSpPr>
          <p:nvPr>
            <p:ph idx="1"/>
          </p:nvPr>
        </p:nvSpPr>
        <p:spPr>
          <a:xfrm>
            <a:off x="677334" y="2339163"/>
            <a:ext cx="8596668" cy="4518837"/>
          </a:xfrm>
        </p:spPr>
        <p:txBody>
          <a:bodyPr>
            <a:normAutofit fontScale="92500" lnSpcReduction="20000"/>
          </a:bodyPr>
          <a:lstStyle/>
          <a:p>
            <a:pPr algn="just">
              <a:lnSpc>
                <a:spcPct val="160000"/>
              </a:lnSpc>
            </a:pPr>
            <a:r>
              <a:rPr lang="cs-CZ" sz="2000" b="1" dirty="0" smtClean="0"/>
              <a:t>PLÁTCE DPH </a:t>
            </a:r>
            <a:r>
              <a:rPr lang="cs-CZ" sz="2000" dirty="0" smtClean="0"/>
              <a:t>– způsobilým výdajem je ta část DPH, u které podle zákona o PDH nemá plátce nárok na odpočet daně na vstupu (reprezentace). Pokud plátce DPH přijatá zdanitelná plnění použije jak pro uskutečnění své ekonomické činnosti, tak pro účely s ní nesouvisející, je způsobilou buď poměrná část DPH, nebo část DPH v krácené výši (odpovídající rozsahu použití nesouvisejícího s ekonomickou činností). Dále je způsobilým výdajem DPH v plné výši, pokud plátce nemá možnost nárokovat si odpočet daně na vstupu, protože plnění nepoužije pro svou ekonomickou činnost.</a:t>
            </a:r>
          </a:p>
          <a:p>
            <a:pPr algn="just">
              <a:lnSpc>
                <a:spcPct val="160000"/>
              </a:lnSpc>
            </a:pPr>
            <a:r>
              <a:rPr lang="cs-CZ" sz="2000" b="1" dirty="0" smtClean="0"/>
              <a:t>NEPLÁTCE DPH</a:t>
            </a:r>
            <a:r>
              <a:rPr lang="cs-CZ" sz="2000" dirty="0" smtClean="0"/>
              <a:t> – daň z přidané hodnoty je způsobilým výdajem</a:t>
            </a: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7263397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NEPŘÍMÉ NÁKLADY</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spcAft>
                <a:spcPts val="600"/>
              </a:spcAft>
            </a:pPr>
            <a:r>
              <a:rPr lang="cs-CZ" sz="2400" dirty="0" smtClean="0"/>
              <a:t>Prokazují </a:t>
            </a:r>
            <a:r>
              <a:rPr lang="cs-CZ" sz="2400" dirty="0"/>
              <a:t>se % poměrem vůči skutečně vynaloženým způsobilým přímým nákladům v rámci </a:t>
            </a:r>
            <a:r>
              <a:rPr lang="cs-CZ" sz="2400" dirty="0" err="1"/>
              <a:t>ZoR</a:t>
            </a:r>
            <a:r>
              <a:rPr lang="cs-CZ" sz="2400" dirty="0"/>
              <a:t> s </a:t>
            </a:r>
            <a:r>
              <a:rPr lang="cs-CZ" sz="2400" dirty="0" err="1"/>
              <a:t>ŽoP</a:t>
            </a:r>
            <a:r>
              <a:rPr lang="cs-CZ" sz="2400" dirty="0"/>
              <a:t>. </a:t>
            </a:r>
          </a:p>
          <a:p>
            <a:pPr algn="just">
              <a:spcAft>
                <a:spcPts val="600"/>
              </a:spcAft>
            </a:pPr>
            <a:r>
              <a:rPr lang="cs-CZ" sz="2400" dirty="0" smtClean="0"/>
              <a:t>Každá </a:t>
            </a:r>
            <a:r>
              <a:rPr lang="cs-CZ" sz="2400" dirty="0"/>
              <a:t>platba příjemci v sobě zahrnuje prostředky na přímé i nepřímé náklady dle stanoveného poměru. </a:t>
            </a:r>
          </a:p>
          <a:p>
            <a:pPr algn="just">
              <a:spcAft>
                <a:spcPts val="600"/>
              </a:spcAft>
            </a:pPr>
            <a:r>
              <a:rPr lang="cs-CZ" sz="2400" b="1" dirty="0" smtClean="0"/>
              <a:t>Nejčastěji 25 % </a:t>
            </a:r>
            <a:r>
              <a:rPr lang="cs-CZ" sz="2400" b="1" dirty="0"/>
              <a:t>přímých nákladů</a:t>
            </a:r>
            <a:r>
              <a:rPr lang="cs-CZ" sz="2400" dirty="0"/>
              <a:t>. </a:t>
            </a:r>
          </a:p>
          <a:p>
            <a:pPr algn="just">
              <a:spcAft>
                <a:spcPts val="600"/>
              </a:spcAft>
            </a:pPr>
            <a:r>
              <a:rPr lang="cs-CZ" sz="2400" dirty="0" smtClean="0"/>
              <a:t>Na </a:t>
            </a:r>
            <a:r>
              <a:rPr lang="cs-CZ" sz="2400" dirty="0"/>
              <a:t>základě závěrečného vyúčtování se může % NN změnit směrem dolů. </a:t>
            </a:r>
          </a:p>
          <a:p>
            <a:pPr marL="0" indent="0">
              <a:buNone/>
            </a:pP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8014719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NEPŘÍMÉ NÁKLADY</a:t>
            </a:r>
          </a:p>
        </p:txBody>
      </p:sp>
      <p:sp>
        <p:nvSpPr>
          <p:cNvPr id="3" name="Zástupný symbol pro obsah 2"/>
          <p:cNvSpPr>
            <a:spLocks noGrp="1"/>
          </p:cNvSpPr>
          <p:nvPr>
            <p:ph idx="1"/>
          </p:nvPr>
        </p:nvSpPr>
        <p:spPr>
          <a:xfrm>
            <a:off x="677334" y="2657313"/>
            <a:ext cx="8596668" cy="4200687"/>
          </a:xfrm>
        </p:spPr>
        <p:txBody>
          <a:bodyPr>
            <a:normAutofit/>
          </a:bodyPr>
          <a:lstStyle/>
          <a:p>
            <a:pPr algn="just">
              <a:lnSpc>
                <a:spcPct val="150000"/>
              </a:lnSpc>
              <a:spcBef>
                <a:spcPts val="0"/>
              </a:spcBef>
            </a:pPr>
            <a:r>
              <a:rPr lang="cs-CZ" sz="2000" dirty="0"/>
              <a:t>administrativa, řízení projektu (včetně finančního), účetnictví, personalistika komunikační a informační opatření, občerstvení a stravování a podpůrné procesy pro provoz projektu</a:t>
            </a:r>
          </a:p>
          <a:p>
            <a:pPr algn="just">
              <a:lnSpc>
                <a:spcPct val="150000"/>
              </a:lnSpc>
              <a:spcBef>
                <a:spcPts val="0"/>
              </a:spcBef>
            </a:pPr>
            <a:r>
              <a:rPr lang="cs-CZ" sz="2000" dirty="0"/>
              <a:t>cestovní náhrady spojené s pracovními cestami RT</a:t>
            </a:r>
          </a:p>
          <a:p>
            <a:pPr algn="just">
              <a:lnSpc>
                <a:spcPct val="150000"/>
              </a:lnSpc>
              <a:spcBef>
                <a:spcPts val="0"/>
              </a:spcBef>
            </a:pPr>
            <a:r>
              <a:rPr lang="cs-CZ" sz="2000" dirty="0"/>
              <a:t>spotřební materiál, zařízení a vybavení (papír…)</a:t>
            </a:r>
          </a:p>
          <a:p>
            <a:pPr algn="just">
              <a:lnSpc>
                <a:spcPct val="150000"/>
              </a:lnSpc>
              <a:spcBef>
                <a:spcPts val="0"/>
              </a:spcBef>
            </a:pPr>
            <a:r>
              <a:rPr lang="cs-CZ" sz="2000" dirty="0"/>
              <a:t>prostory pro realizaci projektu (nájemné, vodné, stočné, energie…)</a:t>
            </a:r>
          </a:p>
          <a:p>
            <a:pPr algn="just">
              <a:lnSpc>
                <a:spcPct val="150000"/>
              </a:lnSpc>
              <a:spcBef>
                <a:spcPts val="0"/>
              </a:spcBef>
            </a:pPr>
            <a:r>
              <a:rPr lang="cs-CZ" sz="2000" dirty="0"/>
              <a:t>ostatní provozní výdaje (internet, poštovné, telefon</a:t>
            </a:r>
            <a:r>
              <a:rPr lang="cs-CZ" sz="2000" dirty="0" smtClean="0"/>
              <a:t>…)</a:t>
            </a: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7960953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72009"/>
            <a:ext cx="8596668" cy="1320800"/>
          </a:xfrm>
        </p:spPr>
        <p:txBody>
          <a:bodyPr/>
          <a:lstStyle/>
          <a:p>
            <a:r>
              <a:rPr lang="cs-CZ" dirty="0" smtClean="0"/>
              <a:t>NEPŘÍMÉ NÁKLADY</a:t>
            </a:r>
            <a:endParaRPr lang="cs-CZ" dirty="0"/>
          </a:p>
        </p:txBody>
      </p:sp>
      <p:pic>
        <p:nvPicPr>
          <p:cNvPr id="6" name="Zástupný symbol pro obsah 5"/>
          <p:cNvPicPr>
            <a:picLocks noGrp="1" noChangeAspect="1"/>
          </p:cNvPicPr>
          <p:nvPr>
            <p:ph idx="1"/>
          </p:nvPr>
        </p:nvPicPr>
        <p:blipFill>
          <a:blip r:embed="rId2"/>
          <a:stretch>
            <a:fillRect/>
          </a:stretch>
        </p:blipFill>
        <p:spPr>
          <a:xfrm>
            <a:off x="677334" y="2658139"/>
            <a:ext cx="9174445" cy="3035309"/>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685641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NEPŘÍMÉ NÁKLADY</a:t>
            </a:r>
          </a:p>
        </p:txBody>
      </p:sp>
      <p:sp>
        <p:nvSpPr>
          <p:cNvPr id="3" name="Zástupný symbol pro obsah 2"/>
          <p:cNvSpPr>
            <a:spLocks noGrp="1"/>
          </p:cNvSpPr>
          <p:nvPr>
            <p:ph idx="1"/>
          </p:nvPr>
        </p:nvSpPr>
        <p:spPr>
          <a:xfrm>
            <a:off x="677334" y="2466753"/>
            <a:ext cx="8596668" cy="4391247"/>
          </a:xfrm>
        </p:spPr>
        <p:txBody>
          <a:bodyPr>
            <a:normAutofit/>
          </a:bodyPr>
          <a:lstStyle/>
          <a:p>
            <a:pPr algn="just"/>
            <a:r>
              <a:rPr lang="cs-CZ" sz="2200" b="1" dirty="0" smtClean="0"/>
              <a:t>administrativa</a:t>
            </a:r>
            <a:r>
              <a:rPr lang="cs-CZ" sz="2200" b="1" dirty="0"/>
              <a:t>, řízení projektu (včetně finančního), účetnictví, personalistika komunikační a informační opatření, občerstvení a stravování a podpůrné procesy </a:t>
            </a:r>
            <a:r>
              <a:rPr lang="cs-CZ" sz="2200" dirty="0"/>
              <a:t>(stravné i pro CS) </a:t>
            </a:r>
          </a:p>
          <a:p>
            <a:pPr algn="just"/>
            <a:r>
              <a:rPr lang="cs-CZ" sz="2200" b="1" dirty="0" smtClean="0"/>
              <a:t>cestovní </a:t>
            </a:r>
            <a:r>
              <a:rPr lang="cs-CZ" sz="2200" b="1" dirty="0"/>
              <a:t>náhrady spojené s pracovními cestami realizačního týmu </a:t>
            </a:r>
            <a:endParaRPr lang="cs-CZ" sz="2200" dirty="0"/>
          </a:p>
          <a:p>
            <a:pPr algn="just"/>
            <a:r>
              <a:rPr lang="cs-CZ" sz="2200" b="1" dirty="0" smtClean="0"/>
              <a:t>spotřební </a:t>
            </a:r>
            <a:r>
              <a:rPr lang="cs-CZ" sz="2200" b="1" dirty="0"/>
              <a:t>materiál, zařízení a vybavení </a:t>
            </a:r>
            <a:r>
              <a:rPr lang="cs-CZ" sz="2200" dirty="0"/>
              <a:t>(neplatí pro CS) </a:t>
            </a:r>
          </a:p>
          <a:p>
            <a:pPr algn="just"/>
            <a:r>
              <a:rPr lang="cs-CZ" sz="2200" b="1" dirty="0" smtClean="0"/>
              <a:t>prostory </a:t>
            </a:r>
            <a:r>
              <a:rPr lang="cs-CZ" sz="2200" b="1" dirty="0"/>
              <a:t>pro realizaci projektu </a:t>
            </a:r>
            <a:r>
              <a:rPr lang="cs-CZ" sz="2200" dirty="0"/>
              <a:t>(prostory k administraci, odpisy platí i pro CS, energie, vodné, stočné platí i pro CS) </a:t>
            </a:r>
          </a:p>
          <a:p>
            <a:pPr algn="just"/>
            <a:r>
              <a:rPr lang="cs-CZ" sz="2200" b="1" dirty="0" smtClean="0"/>
              <a:t>ostatní </a:t>
            </a:r>
            <a:r>
              <a:rPr lang="cs-CZ" sz="2200" b="1" dirty="0"/>
              <a:t>provozní výdaje </a:t>
            </a:r>
            <a:r>
              <a:rPr lang="cs-CZ" sz="2200" dirty="0"/>
              <a:t>(internet, telefon i pro CS) </a:t>
            </a:r>
          </a:p>
        </p:txBody>
      </p:sp>
      <p:pic>
        <p:nvPicPr>
          <p:cNvPr id="5" name="Obráze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8688736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Nezpůsobilé výdaje</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marL="0" indent="0">
              <a:buNone/>
            </a:pPr>
            <a:r>
              <a:rPr lang="cs-CZ" sz="2000" b="1" dirty="0"/>
              <a:t>Mezi nezpůsobilé výdaje patří např.:</a:t>
            </a:r>
          </a:p>
          <a:p>
            <a:pPr marL="0" indent="0">
              <a:buNone/>
            </a:pPr>
            <a:endParaRPr lang="cs-CZ" sz="2000" b="1" dirty="0"/>
          </a:p>
          <a:p>
            <a:r>
              <a:rPr lang="cs-CZ" sz="2000" dirty="0"/>
              <a:t>Stravné pro děti </a:t>
            </a:r>
          </a:p>
          <a:p>
            <a:r>
              <a:rPr lang="cs-CZ" sz="2000" dirty="0"/>
              <a:t>Zajištění výletů - náklady na dopravu/cestovné; vstupné; potravinové balíčky</a:t>
            </a:r>
          </a:p>
          <a:p>
            <a:r>
              <a:rPr lang="cs-CZ" sz="2000" dirty="0"/>
              <a:t>Náklady na napsání projektu</a:t>
            </a:r>
          </a:p>
          <a:p>
            <a:pPr marL="0" indent="0">
              <a:buNone/>
            </a:pPr>
            <a:endParaRPr lang="cs-CZ" sz="2000" dirty="0"/>
          </a:p>
        </p:txBody>
      </p:sp>
      <p:pic>
        <p:nvPicPr>
          <p:cNvPr id="5" name="Obráze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374843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93074"/>
            <a:ext cx="8596668" cy="704382"/>
          </a:xfrm>
        </p:spPr>
        <p:txBody>
          <a:bodyPr/>
          <a:lstStyle/>
          <a:p>
            <a:r>
              <a:rPr lang="cs-CZ" dirty="0" smtClean="0"/>
              <a:t>Hodnocení a výběr projektů</a:t>
            </a:r>
            <a:endParaRPr lang="cs-CZ" dirty="0"/>
          </a:p>
        </p:txBody>
      </p:sp>
      <p:sp>
        <p:nvSpPr>
          <p:cNvPr id="3" name="Zástupný symbol pro obsah 2"/>
          <p:cNvSpPr>
            <a:spLocks noGrp="1"/>
          </p:cNvSpPr>
          <p:nvPr>
            <p:ph idx="1"/>
          </p:nvPr>
        </p:nvSpPr>
        <p:spPr>
          <a:xfrm>
            <a:off x="677334" y="1797456"/>
            <a:ext cx="8596668" cy="5060545"/>
          </a:xfrm>
        </p:spPr>
        <p:txBody>
          <a:bodyPr>
            <a:normAutofit/>
          </a:bodyPr>
          <a:lstStyle/>
          <a:p>
            <a:pPr algn="just"/>
            <a:r>
              <a:rPr lang="cs-CZ" sz="2000" dirty="0" smtClean="0"/>
              <a:t>viz příloha P1_Infromace o způsobu hodnocení a výběru projektů</a:t>
            </a:r>
          </a:p>
          <a:p>
            <a:pPr algn="just"/>
            <a:r>
              <a:rPr lang="cs-CZ" sz="2000" b="1" dirty="0" smtClean="0"/>
              <a:t>Hodnocení přijatelnosti formálních náležitostí </a:t>
            </a:r>
            <a:r>
              <a:rPr lang="cs-CZ" sz="2000" dirty="0" smtClean="0"/>
              <a:t>– celkem 20 PD od uzávěrky přijmu žádostí</a:t>
            </a:r>
          </a:p>
          <a:p>
            <a:pPr lvl="1" algn="just"/>
            <a:r>
              <a:rPr lang="cs-CZ" dirty="0" smtClean="0"/>
              <a:t>Formální náležitosti - možnost opravy nebo doplnění ze strany žadatele – např. chybějící podpis, příloha atd.)</a:t>
            </a:r>
          </a:p>
          <a:p>
            <a:pPr lvl="1" algn="just"/>
            <a:r>
              <a:rPr lang="cs-CZ" dirty="0" smtClean="0"/>
              <a:t>Přijatelnost – kritéria nejsou opravitelná, při nesplnění je žádost vyloučena</a:t>
            </a:r>
          </a:p>
          <a:p>
            <a:pPr lvl="1" algn="just"/>
            <a:r>
              <a:rPr lang="cs-CZ" dirty="0" smtClean="0"/>
              <a:t>O výsledku je žadatel informován prostřednictvím MS2014+</a:t>
            </a:r>
            <a:endParaRPr lang="cs-CZ" dirty="0"/>
          </a:p>
          <a:p>
            <a:pPr marL="342900" lvl="1" indent="-342900" algn="just"/>
            <a:r>
              <a:rPr lang="cs-CZ" sz="2000" b="1" dirty="0" smtClean="0"/>
              <a:t>Věcné hodnocení </a:t>
            </a:r>
            <a:r>
              <a:rPr lang="cs-CZ" sz="2000" dirty="0" smtClean="0"/>
              <a:t>– </a:t>
            </a:r>
            <a:r>
              <a:rPr lang="cs-CZ" sz="1800" dirty="0" smtClean="0"/>
              <a:t>žádosti, které uspěly v hodnocení přijatelnosti a FN</a:t>
            </a:r>
          </a:p>
          <a:p>
            <a:pPr marL="742950" lvl="2" indent="-342900" algn="just"/>
            <a:r>
              <a:rPr lang="cs-CZ" sz="1800" dirty="0" smtClean="0"/>
              <a:t>Dokončeno do 40 PD od provedení hodnocení přijatelnosti a FN</a:t>
            </a:r>
          </a:p>
          <a:p>
            <a:pPr marL="742950" lvl="2" indent="-342900" algn="just"/>
            <a:r>
              <a:rPr lang="cs-CZ" sz="1800" dirty="0" smtClean="0"/>
              <a:t>Informace prostřednictvím MS2014+</a:t>
            </a:r>
          </a:p>
          <a:p>
            <a:pPr marL="285750" lvl="2" indent="-285750" algn="just"/>
            <a:r>
              <a:rPr lang="cs-CZ" sz="2000" b="1" dirty="0" smtClean="0"/>
              <a:t>Rozhodovací orgán (SR MAS)</a:t>
            </a:r>
            <a:r>
              <a:rPr lang="cs-CZ" sz="2000" dirty="0" smtClean="0"/>
              <a:t>-  </a:t>
            </a:r>
            <a:r>
              <a:rPr lang="cs-CZ" sz="1700" dirty="0" smtClean="0"/>
              <a:t>projednání dokončeno 30 PD od ukončení VH</a:t>
            </a:r>
          </a:p>
          <a:p>
            <a:pPr marL="285750" lvl="2" indent="-285750" algn="just"/>
            <a:r>
              <a:rPr lang="cs-CZ" sz="2000" b="1" dirty="0" smtClean="0"/>
              <a:t>Závěrečné ověření způsobilosti a kontrola </a:t>
            </a:r>
            <a:r>
              <a:rPr lang="cs-CZ" sz="2000" b="1" dirty="0" err="1" smtClean="0"/>
              <a:t>admin</a:t>
            </a:r>
            <a:r>
              <a:rPr lang="cs-CZ" sz="2000" b="1" dirty="0" smtClean="0"/>
              <a:t>. postupů </a:t>
            </a:r>
            <a:r>
              <a:rPr lang="cs-CZ" sz="2000" dirty="0" smtClean="0"/>
              <a:t>na ŘO.</a:t>
            </a:r>
          </a:p>
          <a:p>
            <a:pPr algn="just"/>
            <a:endParaRPr lang="cs-CZ" sz="2000" dirty="0" smtClean="0"/>
          </a:p>
          <a:p>
            <a:pPr>
              <a:buFontTx/>
              <a:buChar char="-"/>
            </a:pPr>
            <a:endParaRPr lang="cs-CZ" sz="2000" dirty="0"/>
          </a:p>
          <a:p>
            <a:pPr marL="0" indent="0">
              <a:buNone/>
            </a:pP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3623214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04382"/>
          </a:xfrm>
        </p:spPr>
        <p:txBody>
          <a:bodyPr/>
          <a:lstStyle/>
          <a:p>
            <a:r>
              <a:rPr lang="cs-CZ" dirty="0" smtClean="0"/>
              <a:t>Publicita</a:t>
            </a:r>
            <a:endParaRPr lang="cs-CZ" dirty="0"/>
          </a:p>
        </p:txBody>
      </p:sp>
      <p:sp>
        <p:nvSpPr>
          <p:cNvPr id="3" name="Zástupný symbol pro obsah 2"/>
          <p:cNvSpPr>
            <a:spLocks noGrp="1"/>
          </p:cNvSpPr>
          <p:nvPr>
            <p:ph idx="1"/>
          </p:nvPr>
        </p:nvSpPr>
        <p:spPr>
          <a:xfrm>
            <a:off x="677334" y="1967453"/>
            <a:ext cx="8596668" cy="4890548"/>
          </a:xfrm>
        </p:spPr>
        <p:txBody>
          <a:bodyPr>
            <a:normAutofit/>
          </a:bodyPr>
          <a:lstStyle/>
          <a:p>
            <a:pPr algn="just"/>
            <a:r>
              <a:rPr lang="cs-CZ" sz="2000" dirty="0"/>
              <a:t>Alespoň 1 povinný plakát min. A3 s informacemi o projektu </a:t>
            </a:r>
            <a:r>
              <a:rPr lang="cs-CZ" sz="2000" dirty="0" smtClean="0"/>
              <a:t>– je </a:t>
            </a:r>
            <a:r>
              <a:rPr lang="cs-CZ" sz="2000" dirty="0"/>
              <a:t>možno využít </a:t>
            </a:r>
            <a:r>
              <a:rPr lang="cs-CZ" sz="2000" dirty="0" smtClean="0"/>
              <a:t>el</a:t>
            </a:r>
            <a:r>
              <a:rPr lang="cs-CZ" sz="2000" dirty="0"/>
              <a:t>. </a:t>
            </a:r>
            <a:r>
              <a:rPr lang="cs-CZ" sz="2000" dirty="0" smtClean="0"/>
              <a:t>šablonu: </a:t>
            </a:r>
            <a:r>
              <a:rPr lang="cs-CZ" sz="2000" dirty="0" smtClean="0">
                <a:hlinkClick r:id="rId2"/>
              </a:rPr>
              <a:t>https</a:t>
            </a:r>
            <a:r>
              <a:rPr lang="cs-CZ" sz="2000" dirty="0">
                <a:hlinkClick r:id="rId2"/>
              </a:rPr>
              <a:t>://publicita.dotaceeu.cz</a:t>
            </a:r>
            <a:r>
              <a:rPr lang="cs-CZ" sz="2000" dirty="0" smtClean="0">
                <a:hlinkClick r:id="rId2"/>
              </a:rPr>
              <a:t>/</a:t>
            </a:r>
            <a:endParaRPr lang="cs-CZ" sz="2000" dirty="0" smtClean="0"/>
          </a:p>
          <a:p>
            <a:pPr algn="just"/>
            <a:r>
              <a:rPr lang="cs-CZ" sz="2000" dirty="0" smtClean="0"/>
              <a:t>Plakát umístěn po </a:t>
            </a:r>
            <a:r>
              <a:rPr lang="cs-CZ" sz="2000" dirty="0"/>
              <a:t>celou dobu realizace projektu </a:t>
            </a:r>
            <a:r>
              <a:rPr lang="cs-CZ" sz="2000" dirty="0" smtClean="0"/>
              <a:t>v </a:t>
            </a:r>
            <a:r>
              <a:rPr lang="cs-CZ" sz="2000" dirty="0"/>
              <a:t>místě realizace projektu snadno viditelném pro veřejnost, např. vstupní </a:t>
            </a:r>
            <a:r>
              <a:rPr lang="cs-CZ" sz="2000" dirty="0" smtClean="0"/>
              <a:t>prostory </a:t>
            </a:r>
            <a:r>
              <a:rPr lang="cs-CZ" sz="2000" dirty="0"/>
              <a:t>budovy </a:t>
            </a:r>
          </a:p>
          <a:p>
            <a:pPr algn="just"/>
            <a:r>
              <a:rPr lang="cs-CZ" sz="2000" dirty="0" smtClean="0"/>
              <a:t>Pokud </a:t>
            </a:r>
            <a:r>
              <a:rPr lang="cs-CZ" sz="2000" dirty="0"/>
              <a:t>je projekt realizován na více místech, bude umístěn na všech těchto </a:t>
            </a:r>
            <a:r>
              <a:rPr lang="cs-CZ" sz="2000" dirty="0" smtClean="0"/>
              <a:t>místech </a:t>
            </a:r>
            <a:endParaRPr lang="cs-CZ" sz="2000" dirty="0"/>
          </a:p>
          <a:p>
            <a:pPr algn="just"/>
            <a:r>
              <a:rPr lang="cs-CZ" sz="2000" dirty="0"/>
              <a:t>Pokud nelze plakát umístit v místě realizace projektu, bude umístěn v sídle </a:t>
            </a:r>
            <a:r>
              <a:rPr lang="cs-CZ" sz="2000" dirty="0" smtClean="0"/>
              <a:t>příjemce </a:t>
            </a:r>
            <a:endParaRPr lang="cs-CZ" sz="2000" dirty="0"/>
          </a:p>
          <a:p>
            <a:pPr algn="just"/>
            <a:r>
              <a:rPr lang="cs-CZ" sz="2000" dirty="0"/>
              <a:t>Pokud příjemce realizuje více projektů OPZ v jednom místě, je možné pro </a:t>
            </a:r>
            <a:r>
              <a:rPr lang="cs-CZ" sz="2000" dirty="0" smtClean="0"/>
              <a:t>všechny </a:t>
            </a:r>
            <a:r>
              <a:rPr lang="cs-CZ" sz="2000" dirty="0"/>
              <a:t>tyto projekty umístit pouze jeden </a:t>
            </a:r>
            <a:r>
              <a:rPr lang="cs-CZ" sz="2000" dirty="0" smtClean="0"/>
              <a:t>plakát</a:t>
            </a:r>
            <a:endParaRPr lang="cs-CZ" sz="2000" dirty="0"/>
          </a:p>
          <a:p>
            <a:pPr algn="just"/>
            <a:r>
              <a:rPr lang="cs-CZ" sz="2000" b="1" i="1" dirty="0" smtClean="0"/>
              <a:t>Informace o projektu a logo </a:t>
            </a:r>
            <a:r>
              <a:rPr lang="cs-CZ" sz="2000" b="1" i="1" dirty="0"/>
              <a:t>MAS </a:t>
            </a:r>
            <a:r>
              <a:rPr lang="cs-CZ" sz="2000" b="1" i="1" dirty="0" smtClean="0"/>
              <a:t>Střední Haná umístěné </a:t>
            </a:r>
            <a:r>
              <a:rPr lang="cs-CZ" sz="2000" b="1" i="1" dirty="0"/>
              <a:t>minimálně na webových stránkách organizace</a:t>
            </a:r>
          </a:p>
          <a:p>
            <a:endParaRPr lang="cs-CZ" sz="2000" dirty="0"/>
          </a:p>
          <a:p>
            <a:pPr marL="0" indent="0">
              <a:buNone/>
            </a:pPr>
            <a:endParaRPr lang="cs-CZ" sz="2000" dirty="0"/>
          </a:p>
        </p:txBody>
      </p:sp>
      <p:pic>
        <p:nvPicPr>
          <p:cNvPr id="6" name="Obráze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6239988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60375" y="1481226"/>
            <a:ext cx="8596668" cy="1217144"/>
          </a:xfrm>
        </p:spPr>
        <p:txBody>
          <a:bodyPr/>
          <a:lstStyle/>
          <a:p>
            <a:r>
              <a:rPr lang="cs-CZ" dirty="0" smtClean="0"/>
              <a:t>Podání projektové žádosti v OPZ</a:t>
            </a:r>
            <a:endParaRPr lang="cs-CZ" dirty="0"/>
          </a:p>
        </p:txBody>
      </p:sp>
      <p:sp>
        <p:nvSpPr>
          <p:cNvPr id="16" name="Zástupný symbol pro obsah 2"/>
          <p:cNvSpPr txBox="1">
            <a:spLocks/>
          </p:cNvSpPr>
          <p:nvPr/>
        </p:nvSpPr>
        <p:spPr>
          <a:xfrm>
            <a:off x="677334" y="2484478"/>
            <a:ext cx="7897525" cy="432048"/>
          </a:xfrm>
          <a:prstGeom prst="rect">
            <a:avLst/>
          </a:prstGeom>
          <a:solidFill>
            <a:schemeClr val="accent2">
              <a:lumMod val="20000"/>
              <a:lumOff val="8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cs-CZ" b="1" dirty="0" smtClean="0"/>
              <a:t>    Zřízení elektronického podpisu a datové schránky</a:t>
            </a:r>
            <a:endParaRPr lang="cs-CZ" b="1" dirty="0"/>
          </a:p>
        </p:txBody>
      </p:sp>
      <p:sp>
        <p:nvSpPr>
          <p:cNvPr id="17" name="Obdélník 16"/>
          <p:cNvSpPr/>
          <p:nvPr/>
        </p:nvSpPr>
        <p:spPr>
          <a:xfrm>
            <a:off x="1086027" y="3276566"/>
            <a:ext cx="7488832" cy="461665"/>
          </a:xfrm>
          <a:prstGeom prst="rect">
            <a:avLst/>
          </a:prstGeom>
          <a:solidFill>
            <a:schemeClr val="accent2">
              <a:lumMod val="40000"/>
              <a:lumOff val="60000"/>
            </a:schemeClr>
          </a:solidFill>
        </p:spPr>
        <p:txBody>
          <a:bodyPr wrap="square">
            <a:spAutoFit/>
          </a:bodyPr>
          <a:lstStyle/>
          <a:p>
            <a:r>
              <a:rPr lang="cs-CZ" sz="2400" b="1" dirty="0" smtClean="0"/>
              <a:t> Registrace </a:t>
            </a:r>
            <a:r>
              <a:rPr lang="cs-CZ" sz="2400" b="1" dirty="0"/>
              <a:t>do systému IS KP14+</a:t>
            </a:r>
          </a:p>
        </p:txBody>
      </p:sp>
      <p:sp>
        <p:nvSpPr>
          <p:cNvPr id="18" name="Obdélník 17"/>
          <p:cNvSpPr/>
          <p:nvPr/>
        </p:nvSpPr>
        <p:spPr>
          <a:xfrm>
            <a:off x="1661750" y="4140662"/>
            <a:ext cx="6912768" cy="461665"/>
          </a:xfrm>
          <a:prstGeom prst="rect">
            <a:avLst/>
          </a:prstGeom>
          <a:solidFill>
            <a:schemeClr val="accent2">
              <a:lumMod val="60000"/>
              <a:lumOff val="40000"/>
            </a:schemeClr>
          </a:solidFill>
        </p:spPr>
        <p:txBody>
          <a:bodyPr wrap="square">
            <a:spAutoFit/>
          </a:bodyPr>
          <a:lstStyle/>
          <a:p>
            <a:r>
              <a:rPr lang="cs-CZ" sz="2400" b="1" dirty="0"/>
              <a:t>Vyplnění žádosti o podporu</a:t>
            </a:r>
          </a:p>
        </p:txBody>
      </p:sp>
      <p:sp>
        <p:nvSpPr>
          <p:cNvPr id="19" name="Obdélník 18"/>
          <p:cNvSpPr/>
          <p:nvPr/>
        </p:nvSpPr>
        <p:spPr>
          <a:xfrm>
            <a:off x="2093798" y="5000483"/>
            <a:ext cx="6480720" cy="461665"/>
          </a:xfrm>
          <a:prstGeom prst="rect">
            <a:avLst/>
          </a:prstGeom>
          <a:solidFill>
            <a:schemeClr val="accent2">
              <a:lumMod val="75000"/>
            </a:schemeClr>
          </a:solidFill>
        </p:spPr>
        <p:txBody>
          <a:bodyPr wrap="square">
            <a:spAutoFit/>
          </a:bodyPr>
          <a:lstStyle/>
          <a:p>
            <a:r>
              <a:rPr lang="cs-CZ" sz="2400" b="1" dirty="0" smtClean="0"/>
              <a:t>Finalizace žádosti o podporu</a:t>
            </a:r>
            <a:endParaRPr lang="cs-CZ" sz="2400" b="1" dirty="0"/>
          </a:p>
        </p:txBody>
      </p:sp>
      <p:sp>
        <p:nvSpPr>
          <p:cNvPr id="20" name="Obdélník 19"/>
          <p:cNvSpPr/>
          <p:nvPr/>
        </p:nvSpPr>
        <p:spPr>
          <a:xfrm>
            <a:off x="2551072" y="5869918"/>
            <a:ext cx="6023787" cy="461665"/>
          </a:xfrm>
          <a:prstGeom prst="rect">
            <a:avLst/>
          </a:prstGeom>
          <a:solidFill>
            <a:schemeClr val="accent2">
              <a:lumMod val="50000"/>
            </a:schemeClr>
          </a:solidFill>
          <a:ln>
            <a:solidFill>
              <a:schemeClr val="accent2">
                <a:lumMod val="50000"/>
              </a:schemeClr>
            </a:solidFill>
          </a:ln>
        </p:spPr>
        <p:txBody>
          <a:bodyPr wrap="square">
            <a:spAutoFit/>
          </a:bodyPr>
          <a:lstStyle/>
          <a:p>
            <a:r>
              <a:rPr lang="cs-CZ" sz="2400" b="1" dirty="0">
                <a:solidFill>
                  <a:schemeClr val="bg1"/>
                </a:solidFill>
              </a:rPr>
              <a:t>Podepsání a odeslání žádosti o podporu</a:t>
            </a:r>
          </a:p>
        </p:txBody>
      </p:sp>
      <p:cxnSp>
        <p:nvCxnSpPr>
          <p:cNvPr id="21" name="Přímá spojnice se šipkou 20"/>
          <p:cNvCxnSpPr/>
          <p:nvPr/>
        </p:nvCxnSpPr>
        <p:spPr>
          <a:xfrm>
            <a:off x="8871826" y="2556486"/>
            <a:ext cx="0" cy="3327176"/>
          </a:xfrm>
          <a:prstGeom prst="straightConnector1">
            <a:avLst/>
          </a:prstGeom>
          <a:ln w="38100" cap="rnd">
            <a:tailEnd type="arrow"/>
          </a:ln>
        </p:spPr>
        <p:style>
          <a:lnRef idx="1">
            <a:schemeClr val="accent1"/>
          </a:lnRef>
          <a:fillRef idx="0">
            <a:schemeClr val="accent1"/>
          </a:fillRef>
          <a:effectRef idx="0">
            <a:schemeClr val="accent1"/>
          </a:effectRef>
          <a:fontRef idx="minor">
            <a:schemeClr val="tx1"/>
          </a:fontRef>
        </p:style>
      </p:cxnSp>
      <p:pic>
        <p:nvPicPr>
          <p:cNvPr id="11" name="Obrázek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12" name="Obrázek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5062212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99791"/>
            <a:ext cx="8596668" cy="1320800"/>
          </a:xfrm>
        </p:spPr>
        <p:txBody>
          <a:bodyPr/>
          <a:lstStyle/>
          <a:p>
            <a:r>
              <a:rPr lang="cs-CZ" dirty="0"/>
              <a:t>Podání projektové žádosti v OPZ</a:t>
            </a:r>
          </a:p>
        </p:txBody>
      </p:sp>
      <p:sp>
        <p:nvSpPr>
          <p:cNvPr id="3" name="Zástupný symbol pro obsah 2"/>
          <p:cNvSpPr>
            <a:spLocks noGrp="1"/>
          </p:cNvSpPr>
          <p:nvPr>
            <p:ph idx="1"/>
          </p:nvPr>
        </p:nvSpPr>
        <p:spPr>
          <a:xfrm>
            <a:off x="677334" y="2009553"/>
            <a:ext cx="8596668" cy="4848447"/>
          </a:xfrm>
        </p:spPr>
        <p:txBody>
          <a:bodyPr>
            <a:normAutofit fontScale="62500" lnSpcReduction="20000"/>
          </a:bodyPr>
          <a:lstStyle/>
          <a:p>
            <a:pPr marL="0" indent="0">
              <a:buNone/>
            </a:pPr>
            <a:r>
              <a:rPr lang="cs-CZ" sz="2200" b="1" dirty="0">
                <a:solidFill>
                  <a:schemeClr val="tx1"/>
                </a:solidFill>
              </a:rPr>
              <a:t>PORTÁL IS KP14</a:t>
            </a:r>
            <a:r>
              <a:rPr lang="cs-CZ" sz="2200" b="1" dirty="0" smtClean="0">
                <a:solidFill>
                  <a:schemeClr val="tx1"/>
                </a:solidFill>
              </a:rPr>
              <a:t>+:</a:t>
            </a:r>
            <a:endParaRPr lang="cs-CZ" sz="2200" b="1" dirty="0">
              <a:solidFill>
                <a:schemeClr val="tx1"/>
              </a:solidFill>
            </a:endParaRPr>
          </a:p>
          <a:p>
            <a:pPr>
              <a:spcBef>
                <a:spcPts val="0"/>
              </a:spcBef>
            </a:pPr>
            <a:r>
              <a:rPr lang="cs-CZ" sz="2100" b="1" dirty="0">
                <a:solidFill>
                  <a:schemeClr val="tx1"/>
                </a:solidFill>
              </a:rPr>
              <a:t>Produkční </a:t>
            </a:r>
            <a:r>
              <a:rPr lang="cs-CZ" sz="2100" dirty="0">
                <a:solidFill>
                  <a:schemeClr val="tx1"/>
                </a:solidFill>
              </a:rPr>
              <a:t>(ostré) </a:t>
            </a:r>
            <a:r>
              <a:rPr lang="cs-CZ" sz="2100" b="1" dirty="0">
                <a:solidFill>
                  <a:schemeClr val="tx1"/>
                </a:solidFill>
              </a:rPr>
              <a:t>prostředí </a:t>
            </a:r>
            <a:r>
              <a:rPr lang="cs-CZ" sz="2100" dirty="0">
                <a:solidFill>
                  <a:schemeClr val="tx1"/>
                </a:solidFill>
              </a:rPr>
              <a:t>(slouží pro realizaci OP, zadávají se pouze ostrá data)</a:t>
            </a:r>
          </a:p>
          <a:p>
            <a:pPr lvl="1">
              <a:spcBef>
                <a:spcPts val="0"/>
              </a:spcBef>
            </a:pPr>
            <a:r>
              <a:rPr lang="cs-CZ" sz="2100" b="1" u="sng" dirty="0">
                <a:solidFill>
                  <a:schemeClr val="tx1"/>
                </a:solidFill>
                <a:hlinkClick r:id="rId3"/>
              </a:rPr>
              <a:t>https://mseu.mssf.cz</a:t>
            </a:r>
            <a:r>
              <a:rPr lang="cs-CZ" sz="2100" b="1" u="sng" dirty="0">
                <a:solidFill>
                  <a:schemeClr val="tx1"/>
                </a:solidFill>
              </a:rPr>
              <a:t> </a:t>
            </a:r>
            <a:endParaRPr lang="cs-CZ" sz="2100" b="1" u="sng" dirty="0" smtClean="0">
              <a:solidFill>
                <a:schemeClr val="tx1"/>
              </a:solidFill>
            </a:endParaRPr>
          </a:p>
          <a:p>
            <a:pPr marL="457200" lvl="1" indent="0">
              <a:spcBef>
                <a:spcPts val="0"/>
              </a:spcBef>
              <a:buNone/>
            </a:pPr>
            <a:r>
              <a:rPr lang="cs-CZ" sz="2100" b="1" u="sng" dirty="0" smtClean="0">
                <a:solidFill>
                  <a:schemeClr val="tx1"/>
                </a:solidFill>
              </a:rPr>
              <a:t> </a:t>
            </a:r>
            <a:endParaRPr lang="cs-CZ" sz="2100" b="1" u="sng" dirty="0">
              <a:solidFill>
                <a:schemeClr val="tx1"/>
              </a:solidFill>
            </a:endParaRPr>
          </a:p>
          <a:p>
            <a:pPr>
              <a:spcBef>
                <a:spcPts val="0"/>
              </a:spcBef>
            </a:pPr>
            <a:r>
              <a:rPr lang="cs-CZ" sz="2100" b="1" dirty="0">
                <a:solidFill>
                  <a:schemeClr val="tx1"/>
                </a:solidFill>
              </a:rPr>
              <a:t>Technická podpora IS KP14+ </a:t>
            </a:r>
            <a:r>
              <a:rPr lang="cs-CZ" sz="2100" dirty="0">
                <a:solidFill>
                  <a:schemeClr val="tx1"/>
                </a:solidFill>
              </a:rPr>
              <a:t>v rámci OPZ </a:t>
            </a:r>
          </a:p>
          <a:p>
            <a:pPr lvl="1">
              <a:spcBef>
                <a:spcPts val="0"/>
              </a:spcBef>
              <a:spcAft>
                <a:spcPts val="600"/>
              </a:spcAft>
            </a:pPr>
            <a:r>
              <a:rPr lang="cs-CZ" sz="2100" b="1" u="sng" dirty="0">
                <a:solidFill>
                  <a:schemeClr val="tx1"/>
                </a:solidFill>
                <a:hlinkClick r:id="rId4"/>
              </a:rPr>
              <a:t>iskp@mpsv.cz</a:t>
            </a:r>
            <a:endParaRPr lang="cs-CZ" sz="2100" b="1" u="sng" dirty="0">
              <a:solidFill>
                <a:schemeClr val="tx1"/>
              </a:solidFill>
            </a:endParaRPr>
          </a:p>
          <a:p>
            <a:pPr lvl="1">
              <a:lnSpc>
                <a:spcPct val="100000"/>
              </a:lnSpc>
              <a:spcBef>
                <a:spcPts val="0"/>
              </a:spcBef>
              <a:spcAft>
                <a:spcPts val="1200"/>
              </a:spcAft>
            </a:pPr>
            <a:r>
              <a:rPr lang="cs-CZ" sz="2100" b="1" u="sng" dirty="0">
                <a:solidFill>
                  <a:schemeClr val="tx1"/>
                </a:solidFill>
              </a:rPr>
              <a:t>Provozní doba:</a:t>
            </a:r>
            <a:r>
              <a:rPr lang="cs-CZ" sz="2100" b="1" dirty="0">
                <a:solidFill>
                  <a:schemeClr val="tx1"/>
                </a:solidFill>
              </a:rPr>
              <a:t> </a:t>
            </a:r>
            <a:r>
              <a:rPr lang="cs-CZ" sz="2100" dirty="0">
                <a:solidFill>
                  <a:schemeClr val="tx1"/>
                </a:solidFill>
              </a:rPr>
              <a:t>v pracovních dnech od 8:00 do 16:00 hod.</a:t>
            </a:r>
            <a:r>
              <a:rPr lang="cs-CZ" sz="2100" b="1" dirty="0">
                <a:solidFill>
                  <a:schemeClr val="tx1"/>
                </a:solidFill>
              </a:rPr>
              <a:t> </a:t>
            </a:r>
            <a:r>
              <a:rPr lang="cs-CZ" sz="2100" dirty="0">
                <a:solidFill>
                  <a:schemeClr val="tx1"/>
                </a:solidFill>
              </a:rPr>
              <a:t>Reakci na váš požadavek garantujeme do 4 hodin v rámci provozní doby technické podpory od obdržení požadavku. Dotazy zaslané mimo provozní dobu budou řešeny nejpozději následující pracovní den.</a:t>
            </a:r>
            <a:endParaRPr lang="cs-CZ" sz="2100" b="1" u="sng" dirty="0">
              <a:solidFill>
                <a:schemeClr val="tx1"/>
              </a:solidFill>
            </a:endParaRPr>
          </a:p>
          <a:p>
            <a:pPr marL="0" indent="0">
              <a:lnSpc>
                <a:spcPct val="100000"/>
              </a:lnSpc>
              <a:spcBef>
                <a:spcPts val="0"/>
              </a:spcBef>
              <a:buNone/>
            </a:pPr>
            <a:r>
              <a:rPr lang="cs-CZ" sz="2200" b="1" cap="all" dirty="0">
                <a:solidFill>
                  <a:schemeClr val="tx1"/>
                </a:solidFill>
              </a:rPr>
              <a:t>Edukační </a:t>
            </a:r>
            <a:r>
              <a:rPr lang="cs-CZ" sz="2200" b="1" cap="all" dirty="0" smtClean="0">
                <a:solidFill>
                  <a:schemeClr val="tx1"/>
                </a:solidFill>
              </a:rPr>
              <a:t>video:</a:t>
            </a:r>
            <a:endParaRPr lang="cs-CZ" sz="2200" b="1" cap="all" dirty="0">
              <a:solidFill>
                <a:schemeClr val="tx1"/>
              </a:solidFill>
            </a:endParaRPr>
          </a:p>
          <a:p>
            <a:pPr lvl="1">
              <a:spcBef>
                <a:spcPts val="0"/>
              </a:spcBef>
              <a:spcAft>
                <a:spcPts val="1200"/>
              </a:spcAft>
            </a:pPr>
            <a:r>
              <a:rPr lang="cs-CZ" sz="2100" b="1" u="sng" dirty="0">
                <a:solidFill>
                  <a:schemeClr val="tx1"/>
                </a:solidFill>
                <a:hlinkClick r:id="rId5"/>
              </a:rPr>
              <a:t>http://www.strukturalni-fondy.cz/cs/Jak-na-projekt/Elektronicka-zadost/Edukacni-videa</a:t>
            </a:r>
            <a:r>
              <a:rPr lang="cs-CZ" sz="2100" b="1" u="sng" dirty="0">
                <a:solidFill>
                  <a:schemeClr val="tx1"/>
                </a:solidFill>
              </a:rPr>
              <a:t> </a:t>
            </a:r>
          </a:p>
          <a:p>
            <a:pPr marL="0" lvl="1" indent="0">
              <a:lnSpc>
                <a:spcPct val="100000"/>
              </a:lnSpc>
              <a:spcBef>
                <a:spcPts val="0"/>
              </a:spcBef>
              <a:spcAft>
                <a:spcPts val="600"/>
              </a:spcAft>
              <a:buSzPct val="100000"/>
              <a:buNone/>
            </a:pPr>
            <a:r>
              <a:rPr lang="cs-CZ" sz="2200" b="1" dirty="0">
                <a:solidFill>
                  <a:schemeClr val="tx1"/>
                </a:solidFill>
              </a:rPr>
              <a:t>PŘÍRUČKY </a:t>
            </a:r>
            <a:r>
              <a:rPr lang="cs-CZ" sz="2200" b="1" dirty="0" smtClean="0">
                <a:solidFill>
                  <a:schemeClr val="tx1"/>
                </a:solidFill>
              </a:rPr>
              <a:t>OPZ:</a:t>
            </a:r>
            <a:endParaRPr lang="cs-CZ" sz="2200" b="1" dirty="0">
              <a:solidFill>
                <a:schemeClr val="tx1"/>
              </a:solidFill>
            </a:endParaRPr>
          </a:p>
          <a:p>
            <a:pPr lvl="1">
              <a:spcBef>
                <a:spcPts val="0"/>
              </a:spcBef>
              <a:spcAft>
                <a:spcPts val="1200"/>
              </a:spcAft>
            </a:pPr>
            <a:r>
              <a:rPr lang="cs-CZ" sz="2100" b="1" u="sng" dirty="0">
                <a:solidFill>
                  <a:schemeClr val="tx1"/>
                </a:solidFill>
                <a:hlinkClick r:id="rId6"/>
              </a:rPr>
              <a:t>http://www.esfcr.cz/dokumenty-opz</a:t>
            </a:r>
            <a:r>
              <a:rPr lang="cs-CZ" sz="2100" b="1" dirty="0">
                <a:solidFill>
                  <a:schemeClr val="tx1"/>
                </a:solidFill>
              </a:rPr>
              <a:t> </a:t>
            </a:r>
          </a:p>
          <a:p>
            <a:pPr lvl="1">
              <a:spcBef>
                <a:spcPts val="0"/>
              </a:spcBef>
              <a:spcAft>
                <a:spcPts val="1200"/>
              </a:spcAft>
            </a:pPr>
            <a:r>
              <a:rPr lang="cs-CZ" sz="2100" b="1" dirty="0">
                <a:solidFill>
                  <a:schemeClr val="tx1"/>
                </a:solidFill>
              </a:rPr>
              <a:t>Pokyny k vyplnění žádosti o podporu v IS KP14+ </a:t>
            </a:r>
            <a:r>
              <a:rPr lang="cs-CZ" sz="2100" dirty="0">
                <a:solidFill>
                  <a:schemeClr val="tx1"/>
                </a:solidFill>
              </a:rPr>
              <a:t>(v aktuálním vydání)</a:t>
            </a:r>
          </a:p>
          <a:p>
            <a:pPr marL="0" lvl="1" indent="0">
              <a:lnSpc>
                <a:spcPct val="100000"/>
              </a:lnSpc>
              <a:spcBef>
                <a:spcPts val="0"/>
              </a:spcBef>
              <a:spcAft>
                <a:spcPts val="600"/>
              </a:spcAft>
              <a:buSzPct val="100000"/>
              <a:buNone/>
            </a:pPr>
            <a:r>
              <a:rPr lang="cs-CZ" sz="2200" b="1" dirty="0">
                <a:solidFill>
                  <a:schemeClr val="tx1"/>
                </a:solidFill>
              </a:rPr>
              <a:t>TEXTACE VÝZVY ŘO OPZ PRO MAS Č. </a:t>
            </a:r>
            <a:r>
              <a:rPr lang="cs-CZ" sz="2200" b="1" dirty="0" smtClean="0">
                <a:solidFill>
                  <a:schemeClr val="tx1"/>
                </a:solidFill>
              </a:rPr>
              <a:t>047:</a:t>
            </a:r>
            <a:endParaRPr lang="cs-CZ" sz="2200" b="1" dirty="0">
              <a:solidFill>
                <a:schemeClr val="tx1"/>
              </a:solidFill>
            </a:endParaRPr>
          </a:p>
          <a:p>
            <a:pPr lvl="1">
              <a:spcBef>
                <a:spcPts val="0"/>
              </a:spcBef>
              <a:spcAft>
                <a:spcPts val="1200"/>
              </a:spcAft>
            </a:pPr>
            <a:r>
              <a:rPr lang="cs-CZ" sz="2100" b="1" u="sng" dirty="0">
                <a:solidFill>
                  <a:schemeClr val="tx1"/>
                </a:solidFill>
                <a:hlinkClick r:id="rId7"/>
              </a:rPr>
              <a:t>https://www.esfcr.cz/2-3-opz-komunitne-vedeny-mistni-rozvoj</a:t>
            </a:r>
            <a:endParaRPr lang="cs-CZ" sz="2100" b="1" u="sng" dirty="0">
              <a:solidFill>
                <a:schemeClr val="tx1"/>
              </a:solidFill>
            </a:endParaRPr>
          </a:p>
          <a:p>
            <a:pPr marL="0" lvl="1" indent="0">
              <a:lnSpc>
                <a:spcPct val="100000"/>
              </a:lnSpc>
              <a:spcBef>
                <a:spcPts val="0"/>
              </a:spcBef>
              <a:spcAft>
                <a:spcPts val="600"/>
              </a:spcAft>
              <a:buSzPct val="100000"/>
              <a:buNone/>
            </a:pPr>
            <a:r>
              <a:rPr lang="cs-CZ" sz="2200" b="1" dirty="0">
                <a:solidFill>
                  <a:schemeClr val="tx1"/>
                </a:solidFill>
              </a:rPr>
              <a:t>TEXTACE VÝZEV </a:t>
            </a:r>
            <a:r>
              <a:rPr lang="cs-CZ" sz="2200" b="1" dirty="0" smtClean="0">
                <a:solidFill>
                  <a:schemeClr val="tx1"/>
                </a:solidFill>
              </a:rPr>
              <a:t>MAS:</a:t>
            </a:r>
            <a:endParaRPr lang="cs-CZ" sz="2200" b="1" dirty="0">
              <a:solidFill>
                <a:schemeClr val="tx1"/>
              </a:solidFill>
            </a:endParaRPr>
          </a:p>
          <a:p>
            <a:pPr lvl="1">
              <a:spcBef>
                <a:spcPts val="0"/>
              </a:spcBef>
              <a:spcAft>
                <a:spcPts val="600"/>
              </a:spcAft>
            </a:pPr>
            <a:r>
              <a:rPr lang="cs-CZ" sz="2100" b="1" u="sng" dirty="0">
                <a:solidFill>
                  <a:srgbClr val="92D050"/>
                </a:solidFill>
              </a:rPr>
              <a:t>https://www.esfcr.cz/vyzvy-mas-opz</a:t>
            </a:r>
          </a:p>
          <a:p>
            <a:pPr marL="414000" lvl="1" indent="0">
              <a:spcBef>
                <a:spcPts val="0"/>
              </a:spcBef>
              <a:spcAft>
                <a:spcPts val="600"/>
              </a:spcAft>
              <a:buNone/>
            </a:pPr>
            <a:endParaRPr lang="cs-CZ" sz="1400" dirty="0"/>
          </a:p>
          <a:p>
            <a:pPr marL="414000" lvl="1" indent="0">
              <a:lnSpc>
                <a:spcPct val="100000"/>
              </a:lnSpc>
              <a:spcBef>
                <a:spcPts val="0"/>
              </a:spcBef>
              <a:spcAft>
                <a:spcPts val="600"/>
              </a:spcAft>
              <a:buNone/>
            </a:pPr>
            <a:endParaRPr lang="cs-CZ" sz="1200" b="1" dirty="0"/>
          </a:p>
          <a:p>
            <a:pPr marL="0" indent="0">
              <a:buNone/>
            </a:pPr>
            <a:r>
              <a:rPr lang="cs-CZ" dirty="0"/>
              <a:t> </a:t>
            </a:r>
          </a:p>
          <a:p>
            <a:endParaRPr lang="cs-CZ" sz="2000" dirty="0"/>
          </a:p>
        </p:txBody>
      </p:sp>
      <p:pic>
        <p:nvPicPr>
          <p:cNvPr id="6" name="Obrázek 5"/>
          <p:cNvPicPr>
            <a:picLocks noChangeAspect="1"/>
          </p:cNvPicPr>
          <p:nvPr/>
        </p:nvPicPr>
        <p:blipFill rotWithShape="1">
          <a:blip r:embed="rId8"/>
          <a:srcRect l="35754" t="23121" r="54276" b="68307"/>
          <a:stretch/>
        </p:blipFill>
        <p:spPr>
          <a:xfrm>
            <a:off x="6437668" y="5350934"/>
            <a:ext cx="5672668" cy="1371600"/>
          </a:xfrm>
          <a:prstGeom prst="rect">
            <a:avLst/>
          </a:prstGeom>
        </p:spPr>
      </p:pic>
      <p:pic>
        <p:nvPicPr>
          <p:cNvPr id="7" name="Obrázek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9669848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480457"/>
            <a:ext cx="8596668" cy="1320800"/>
          </a:xfrm>
        </p:spPr>
        <p:txBody>
          <a:bodyPr/>
          <a:lstStyle/>
          <a:p>
            <a:r>
              <a:rPr lang="cs-CZ" dirty="0" smtClean="0"/>
              <a:t>IS KP 14+</a:t>
            </a:r>
            <a:endParaRPr lang="cs-CZ" dirty="0"/>
          </a:p>
        </p:txBody>
      </p:sp>
      <p:sp>
        <p:nvSpPr>
          <p:cNvPr id="3" name="Zástupný symbol pro obsah 2"/>
          <p:cNvSpPr>
            <a:spLocks noGrp="1"/>
          </p:cNvSpPr>
          <p:nvPr>
            <p:ph idx="1"/>
          </p:nvPr>
        </p:nvSpPr>
        <p:spPr>
          <a:xfrm>
            <a:off x="677334" y="2510970"/>
            <a:ext cx="8596668" cy="3530391"/>
          </a:xfrm>
        </p:spPr>
        <p:txBody>
          <a:bodyPr>
            <a:normAutofit lnSpcReduction="10000"/>
          </a:bodyPr>
          <a:lstStyle/>
          <a:p>
            <a:r>
              <a:rPr lang="cs-CZ" dirty="0" smtClean="0"/>
              <a:t>Postup </a:t>
            </a:r>
            <a:r>
              <a:rPr lang="cs-CZ" dirty="0"/>
              <a:t>při podávání žádosti</a:t>
            </a:r>
          </a:p>
          <a:p>
            <a:r>
              <a:rPr lang="cs-CZ" dirty="0" smtClean="0"/>
              <a:t>Registrace </a:t>
            </a:r>
            <a:r>
              <a:rPr lang="cs-CZ" dirty="0"/>
              <a:t>do systému ISKP14</a:t>
            </a:r>
            <a:r>
              <a:rPr lang="cs-CZ" dirty="0" smtClean="0"/>
              <a:t>+: </a:t>
            </a:r>
            <a:r>
              <a:rPr lang="cs-CZ" b="1" dirty="0" smtClean="0">
                <a:solidFill>
                  <a:schemeClr val="accent2">
                    <a:lumMod val="75000"/>
                  </a:schemeClr>
                </a:solidFill>
              </a:rPr>
              <a:t>https</a:t>
            </a:r>
            <a:r>
              <a:rPr lang="cs-CZ" b="1" dirty="0">
                <a:solidFill>
                  <a:schemeClr val="accent2">
                    <a:lumMod val="75000"/>
                  </a:schemeClr>
                </a:solidFill>
              </a:rPr>
              <a:t>://mseu.mssf.cz/</a:t>
            </a:r>
          </a:p>
          <a:p>
            <a:r>
              <a:rPr lang="cs-CZ" dirty="0"/>
              <a:t>(!!Jen v prohlížeči </a:t>
            </a:r>
            <a:r>
              <a:rPr lang="cs-CZ" dirty="0" smtClean="0"/>
              <a:t>Microsoft </a:t>
            </a:r>
            <a:r>
              <a:rPr lang="cs-CZ" dirty="0"/>
              <a:t>Internet Explorer </a:t>
            </a:r>
            <a:r>
              <a:rPr lang="cs-CZ" dirty="0" smtClean="0"/>
              <a:t>nebo </a:t>
            </a:r>
            <a:r>
              <a:rPr lang="cs-CZ" dirty="0" err="1" smtClean="0"/>
              <a:t>Mozilla</a:t>
            </a:r>
            <a:r>
              <a:rPr lang="cs-CZ" dirty="0" smtClean="0"/>
              <a:t> </a:t>
            </a:r>
            <a:r>
              <a:rPr lang="cs-CZ" dirty="0" err="1" smtClean="0"/>
              <a:t>Firefox</a:t>
            </a:r>
            <a:r>
              <a:rPr lang="cs-CZ" dirty="0" smtClean="0"/>
              <a:t>)</a:t>
            </a:r>
            <a:endParaRPr lang="cs-CZ" dirty="0"/>
          </a:p>
          <a:p>
            <a:r>
              <a:rPr lang="cs-CZ" dirty="0" smtClean="0"/>
              <a:t>Vyplnění </a:t>
            </a:r>
            <a:r>
              <a:rPr lang="cs-CZ" dirty="0"/>
              <a:t>elektronické verze </a:t>
            </a:r>
            <a:r>
              <a:rPr lang="cs-CZ" dirty="0" smtClean="0"/>
              <a:t>žádosti</a:t>
            </a:r>
            <a:endParaRPr lang="cs-CZ" dirty="0"/>
          </a:p>
          <a:p>
            <a:r>
              <a:rPr lang="cs-CZ" dirty="0"/>
              <a:t>Finalizace elektronické verze </a:t>
            </a:r>
            <a:r>
              <a:rPr lang="cs-CZ" dirty="0" smtClean="0"/>
              <a:t>žádosti</a:t>
            </a:r>
            <a:endParaRPr lang="cs-CZ" dirty="0"/>
          </a:p>
          <a:p>
            <a:r>
              <a:rPr lang="cs-CZ" dirty="0"/>
              <a:t>Podepsání a odeslání elektronické verze žádosti</a:t>
            </a:r>
          </a:p>
          <a:p>
            <a:r>
              <a:rPr lang="cs-CZ" dirty="0" smtClean="0"/>
              <a:t>!</a:t>
            </a:r>
            <a:r>
              <a:rPr lang="cs-CZ" dirty="0"/>
              <a:t>Veškeré žádosti se zasílají jen v elektronické podobě prostřednictvím </a:t>
            </a:r>
          </a:p>
          <a:p>
            <a:r>
              <a:rPr lang="cs-CZ" dirty="0"/>
              <a:t>ISKP14+</a:t>
            </a:r>
          </a:p>
          <a:p>
            <a:r>
              <a:rPr lang="cs-CZ" dirty="0" smtClean="0"/>
              <a:t>!!Zřízení </a:t>
            </a:r>
            <a:r>
              <a:rPr lang="cs-CZ" dirty="0"/>
              <a:t>elektronického podpisu před podáním/odesláním žádost</a:t>
            </a:r>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8958858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494972"/>
            <a:ext cx="8596668" cy="1320800"/>
          </a:xfrm>
        </p:spPr>
        <p:txBody>
          <a:bodyPr/>
          <a:lstStyle/>
          <a:p>
            <a:r>
              <a:rPr lang="cs-CZ" dirty="0" smtClean="0"/>
              <a:t>Zřízení elektronického podpisu a datové schránky</a:t>
            </a:r>
            <a:endParaRPr lang="cs-CZ" dirty="0"/>
          </a:p>
        </p:txBody>
      </p:sp>
      <p:sp>
        <p:nvSpPr>
          <p:cNvPr id="3" name="Zástupný symbol pro obsah 2"/>
          <p:cNvSpPr>
            <a:spLocks noGrp="1"/>
          </p:cNvSpPr>
          <p:nvPr>
            <p:ph idx="1"/>
          </p:nvPr>
        </p:nvSpPr>
        <p:spPr>
          <a:xfrm>
            <a:off x="677334" y="2989943"/>
            <a:ext cx="8596668" cy="3599543"/>
          </a:xfrm>
        </p:spPr>
        <p:txBody>
          <a:bodyPr>
            <a:normAutofit fontScale="92500" lnSpcReduction="20000"/>
          </a:bodyPr>
          <a:lstStyle/>
          <a:p>
            <a:r>
              <a:rPr lang="cs-CZ" dirty="0"/>
              <a:t>Elektronický podpis = kvalifikovaný certifikát </a:t>
            </a:r>
          </a:p>
          <a:p>
            <a:pPr>
              <a:lnSpc>
                <a:spcPct val="200000"/>
              </a:lnSpc>
            </a:pPr>
            <a:r>
              <a:rPr lang="cs-CZ" dirty="0" smtClean="0"/>
              <a:t>Platnost </a:t>
            </a:r>
            <a:r>
              <a:rPr lang="cs-CZ" dirty="0"/>
              <a:t>1 rok </a:t>
            </a:r>
          </a:p>
          <a:p>
            <a:pPr>
              <a:lnSpc>
                <a:spcPct val="150000"/>
              </a:lnSpc>
            </a:pPr>
            <a:r>
              <a:rPr lang="cs-CZ" b="1" i="1" dirty="0" smtClean="0"/>
              <a:t>Poskytovatelé</a:t>
            </a:r>
            <a:r>
              <a:rPr lang="cs-CZ" dirty="0"/>
              <a:t>: </a:t>
            </a:r>
          </a:p>
          <a:p>
            <a:pPr>
              <a:lnSpc>
                <a:spcPct val="150000"/>
              </a:lnSpc>
            </a:pPr>
            <a:r>
              <a:rPr lang="cs-CZ" dirty="0" smtClean="0"/>
              <a:t> </a:t>
            </a:r>
            <a:r>
              <a:rPr lang="cs-CZ" dirty="0" err="1" smtClean="0"/>
              <a:t>PostSignum</a:t>
            </a:r>
            <a:r>
              <a:rPr lang="cs-CZ" dirty="0" smtClean="0"/>
              <a:t> České </a:t>
            </a:r>
            <a:r>
              <a:rPr lang="cs-CZ" dirty="0"/>
              <a:t>pošty (Czech Point) </a:t>
            </a:r>
          </a:p>
          <a:p>
            <a:pPr>
              <a:lnSpc>
                <a:spcPct val="150000"/>
              </a:lnSpc>
            </a:pPr>
            <a:r>
              <a:rPr lang="cs-CZ" dirty="0" smtClean="0"/>
              <a:t> První </a:t>
            </a:r>
            <a:r>
              <a:rPr lang="cs-CZ" dirty="0"/>
              <a:t>certifikační autorita </a:t>
            </a:r>
          </a:p>
          <a:p>
            <a:pPr>
              <a:lnSpc>
                <a:spcPct val="150000"/>
              </a:lnSpc>
            </a:pPr>
            <a:r>
              <a:rPr lang="cs-CZ" dirty="0" smtClean="0"/>
              <a:t> </a:t>
            </a:r>
            <a:r>
              <a:rPr lang="cs-CZ" dirty="0" err="1" smtClean="0"/>
              <a:t>Eidentity</a:t>
            </a:r>
            <a:endParaRPr lang="cs-CZ" dirty="0" smtClean="0"/>
          </a:p>
          <a:p>
            <a:pPr>
              <a:lnSpc>
                <a:spcPct val="150000"/>
              </a:lnSpc>
            </a:pPr>
            <a:r>
              <a:rPr lang="cs-CZ" b="1" dirty="0" smtClean="0"/>
              <a:t>Datová schránka </a:t>
            </a:r>
            <a:r>
              <a:rPr lang="cs-CZ" dirty="0" smtClean="0"/>
              <a:t>– kontaktní místo veřejné správy Czech Point (ČP, M´/, pracoviště hospodářské komory, notář)</a:t>
            </a:r>
          </a:p>
          <a:p>
            <a:pPr marL="0" indent="0">
              <a:lnSpc>
                <a:spcPct val="150000"/>
              </a:lnSpc>
              <a:buNone/>
            </a:pP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87416157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867" y="1509823"/>
            <a:ext cx="8949765" cy="534817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Nadpis 1"/>
          <p:cNvSpPr>
            <a:spLocks noGrp="1"/>
          </p:cNvSpPr>
          <p:nvPr>
            <p:ph type="title"/>
          </p:nvPr>
        </p:nvSpPr>
        <p:spPr>
          <a:xfrm>
            <a:off x="458867" y="1070987"/>
            <a:ext cx="4319969" cy="1320800"/>
          </a:xfrm>
        </p:spPr>
        <p:txBody>
          <a:bodyPr>
            <a:normAutofit/>
          </a:bodyPr>
          <a:lstStyle/>
          <a:p>
            <a:r>
              <a:rPr lang="cs-CZ" sz="2800" dirty="0" smtClean="0"/>
              <a:t>Titulní obrazovka ISKP14+</a:t>
            </a:r>
            <a:endParaRPr lang="cs-CZ" sz="2800" dirty="0"/>
          </a:p>
        </p:txBody>
      </p:sp>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482867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736" y="1092252"/>
            <a:ext cx="8596668" cy="1320800"/>
          </a:xfrm>
        </p:spPr>
        <p:txBody>
          <a:bodyPr>
            <a:normAutofit/>
          </a:bodyPr>
          <a:lstStyle/>
          <a:p>
            <a:r>
              <a:rPr lang="cs-CZ" sz="2800" dirty="0" smtClean="0"/>
              <a:t>Základní menu</a:t>
            </a:r>
            <a:endParaRPr lang="cs-CZ" sz="2800" dirty="0"/>
          </a:p>
        </p:txBody>
      </p:sp>
      <p:pic>
        <p:nvPicPr>
          <p:cNvPr id="33" name="Obrázek 32"/>
          <p:cNvPicPr>
            <a:picLocks noChangeAspect="1"/>
          </p:cNvPicPr>
          <p:nvPr/>
        </p:nvPicPr>
        <p:blipFill>
          <a:blip r:embed="rId2"/>
          <a:stretch>
            <a:fillRect/>
          </a:stretch>
        </p:blipFill>
        <p:spPr>
          <a:xfrm>
            <a:off x="457736" y="1535731"/>
            <a:ext cx="8894835" cy="5322269"/>
          </a:xfrm>
          <a:prstGeom prst="rect">
            <a:avLst/>
          </a:prstGeom>
          <a:ln>
            <a:solidFill>
              <a:schemeClr val="tx1"/>
            </a:solidFill>
          </a:ln>
        </p:spPr>
      </p:pic>
      <p:pic>
        <p:nvPicPr>
          <p:cNvPr id="6" name="Obráze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7078417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1259"/>
            <a:ext cx="8596668" cy="1320800"/>
          </a:xfrm>
        </p:spPr>
        <p:txBody>
          <a:bodyPr>
            <a:normAutofit/>
          </a:bodyPr>
          <a:lstStyle/>
          <a:p>
            <a:r>
              <a:rPr lang="cs-CZ" sz="2800" dirty="0" smtClean="0"/>
              <a:t>Vytvoření nové žádosti</a:t>
            </a:r>
            <a:endParaRPr lang="cs-CZ" sz="2800" dirty="0"/>
          </a:p>
        </p:txBody>
      </p:sp>
      <p:pic>
        <p:nvPicPr>
          <p:cNvPr id="18" name="Obrázek 17"/>
          <p:cNvPicPr>
            <a:picLocks noChangeAspect="1"/>
          </p:cNvPicPr>
          <p:nvPr/>
        </p:nvPicPr>
        <p:blipFill>
          <a:blip r:embed="rId3"/>
          <a:stretch>
            <a:fillRect/>
          </a:stretch>
        </p:blipFill>
        <p:spPr>
          <a:xfrm>
            <a:off x="504584" y="1597280"/>
            <a:ext cx="8681946" cy="5260720"/>
          </a:xfrm>
          <a:prstGeom prst="rect">
            <a:avLst/>
          </a:prstGeom>
          <a:ln>
            <a:solidFill>
              <a:schemeClr val="tx1"/>
            </a:solidFill>
          </a:ln>
        </p:spPr>
      </p:pic>
      <p:pic>
        <p:nvPicPr>
          <p:cNvPr id="6" name="Obráze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5283854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533079"/>
          </a:xfrm>
        </p:spPr>
        <p:txBody>
          <a:bodyPr>
            <a:normAutofit/>
          </a:bodyPr>
          <a:lstStyle/>
          <a:p>
            <a:r>
              <a:rPr lang="cs-CZ" sz="2800" dirty="0"/>
              <a:t>Vytvoření nové žádosti</a:t>
            </a:r>
          </a:p>
        </p:txBody>
      </p:sp>
      <p:pic>
        <p:nvPicPr>
          <p:cNvPr id="17" name="Obrázek 16"/>
          <p:cNvPicPr>
            <a:picLocks noChangeAspect="1"/>
          </p:cNvPicPr>
          <p:nvPr/>
        </p:nvPicPr>
        <p:blipFill>
          <a:blip r:embed="rId2"/>
          <a:stretch>
            <a:fillRect/>
          </a:stretch>
        </p:blipFill>
        <p:spPr>
          <a:xfrm>
            <a:off x="677334" y="1616150"/>
            <a:ext cx="9264108" cy="5252660"/>
          </a:xfrm>
          <a:prstGeom prst="rect">
            <a:avLst/>
          </a:prstGeom>
          <a:ln>
            <a:solidFill>
              <a:schemeClr val="tx1"/>
            </a:solidFill>
          </a:ln>
        </p:spPr>
      </p:pic>
      <p:pic>
        <p:nvPicPr>
          <p:cNvPr id="6" name="Obráze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41381979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9791"/>
            <a:ext cx="8596668" cy="528256"/>
          </a:xfrm>
        </p:spPr>
        <p:txBody>
          <a:bodyPr>
            <a:normAutofit/>
          </a:bodyPr>
          <a:lstStyle/>
          <a:p>
            <a:r>
              <a:rPr lang="cs-CZ" sz="2800" dirty="0" smtClean="0"/>
              <a:t>Pravidla pro vyplňování žádosti</a:t>
            </a:r>
            <a:endParaRPr lang="cs-CZ" sz="2800" dirty="0"/>
          </a:p>
        </p:txBody>
      </p:sp>
      <p:sp>
        <p:nvSpPr>
          <p:cNvPr id="3" name="Zástupný symbol pro obsah 2"/>
          <p:cNvSpPr>
            <a:spLocks noGrp="1"/>
          </p:cNvSpPr>
          <p:nvPr>
            <p:ph idx="1"/>
          </p:nvPr>
        </p:nvSpPr>
        <p:spPr>
          <a:xfrm>
            <a:off x="677334" y="1684768"/>
            <a:ext cx="8596668" cy="4200687"/>
          </a:xfrm>
        </p:spPr>
        <p:txBody>
          <a:bodyPr>
            <a:normAutofit/>
          </a:bodyPr>
          <a:lstStyle/>
          <a:p>
            <a:pPr algn="just">
              <a:lnSpc>
                <a:spcPct val="100000"/>
              </a:lnSpc>
            </a:pPr>
            <a:r>
              <a:rPr lang="cs-CZ" dirty="0"/>
              <a:t>Uživatel </a:t>
            </a:r>
            <a:r>
              <a:rPr lang="cs-CZ" b="1" u="sng" dirty="0"/>
              <a:t>vyplňuje záložky postupně</a:t>
            </a:r>
            <a:r>
              <a:rPr lang="cs-CZ" dirty="0"/>
              <a:t> (!!!) podle navigačního menu v levé části obrazovky.</a:t>
            </a:r>
          </a:p>
          <a:p>
            <a:pPr algn="just">
              <a:lnSpc>
                <a:spcPct val="100000"/>
              </a:lnSpc>
            </a:pPr>
            <a:r>
              <a:rPr lang="cs-CZ" dirty="0"/>
              <a:t>Jednou vepsaná data se propisují do dalších záložek, či umožní zaktivnění některých neaktivních záložek.</a:t>
            </a:r>
          </a:p>
          <a:p>
            <a:pPr algn="just">
              <a:lnSpc>
                <a:spcPct val="100000"/>
              </a:lnSpc>
            </a:pPr>
            <a:r>
              <a:rPr lang="cs-CZ" b="1" dirty="0"/>
              <a:t>UKLÁDAT!!! </a:t>
            </a:r>
            <a:r>
              <a:rPr lang="cs-CZ" dirty="0"/>
              <a:t>každou vyplněnou záložku, či delší textové pole před jeho opuštěním uložte</a:t>
            </a:r>
            <a:r>
              <a:rPr lang="cs-CZ" dirty="0" smtClean="0"/>
              <a:t>.</a:t>
            </a:r>
          </a:p>
          <a:p>
            <a:pPr>
              <a:lnSpc>
                <a:spcPct val="100000"/>
              </a:lnSpc>
              <a:spcBef>
                <a:spcPts val="0"/>
              </a:spcBef>
              <a:spcAft>
                <a:spcPts val="600"/>
              </a:spcAft>
            </a:pPr>
            <a:r>
              <a:rPr lang="cs-CZ" sz="1400" b="1" u="sng" cap="all" dirty="0"/>
              <a:t>Pravidlo:</a:t>
            </a:r>
          </a:p>
          <a:p>
            <a:pPr lvl="1">
              <a:spcBef>
                <a:spcPts val="0"/>
              </a:spcBef>
            </a:pPr>
            <a:r>
              <a:rPr lang="cs-CZ" sz="1400" b="1" dirty="0"/>
              <a:t>Žlutě</a:t>
            </a:r>
            <a:r>
              <a:rPr lang="cs-CZ" sz="1400" dirty="0"/>
              <a:t> podbarvená pole = </a:t>
            </a:r>
            <a:r>
              <a:rPr lang="cs-CZ" sz="1400" b="1" dirty="0"/>
              <a:t>povinná</a:t>
            </a:r>
          </a:p>
          <a:p>
            <a:pPr lvl="1">
              <a:spcBef>
                <a:spcPts val="0"/>
              </a:spcBef>
            </a:pPr>
            <a:r>
              <a:rPr lang="cs-CZ" sz="1400" b="1" dirty="0"/>
              <a:t>Šedivě</a:t>
            </a:r>
            <a:r>
              <a:rPr lang="cs-CZ" sz="1400" dirty="0"/>
              <a:t> podbarvená pole = </a:t>
            </a:r>
            <a:r>
              <a:rPr lang="cs-CZ" sz="1400" b="1" dirty="0"/>
              <a:t>volitelná</a:t>
            </a:r>
          </a:p>
          <a:p>
            <a:pPr lvl="1">
              <a:spcBef>
                <a:spcPts val="0"/>
              </a:spcBef>
            </a:pPr>
            <a:r>
              <a:rPr lang="cs-CZ" sz="1400" b="1" dirty="0"/>
              <a:t>Bíle</a:t>
            </a:r>
            <a:r>
              <a:rPr lang="cs-CZ" sz="1400" dirty="0"/>
              <a:t> podbarvená pole = </a:t>
            </a:r>
            <a:r>
              <a:rPr lang="cs-CZ" sz="1400" b="1" dirty="0"/>
              <a:t>vyplňuje systém</a:t>
            </a:r>
          </a:p>
          <a:p>
            <a:pPr marL="0" indent="0" algn="just">
              <a:lnSpc>
                <a:spcPct val="100000"/>
              </a:lnSpc>
              <a:buNone/>
            </a:pPr>
            <a:endParaRPr lang="cs-CZ" sz="2000" dirty="0"/>
          </a:p>
          <a:p>
            <a:endParaRPr lang="cs-CZ" sz="2000" dirty="0"/>
          </a:p>
        </p:txBody>
      </p:sp>
      <p:sp>
        <p:nvSpPr>
          <p:cNvPr id="6" name="Zástupný symbol pro obsah 3"/>
          <p:cNvSpPr txBox="1">
            <a:spLocks/>
          </p:cNvSpPr>
          <p:nvPr/>
        </p:nvSpPr>
        <p:spPr>
          <a:xfrm>
            <a:off x="5361230" y="4411463"/>
            <a:ext cx="2952328" cy="2216638"/>
          </a:xfrm>
          <a:prstGeom prst="rect">
            <a:avLst/>
          </a:prstGeom>
        </p:spPr>
        <p:txBody>
          <a:bodyPr vert="horz" lIns="0" tIns="0" rIns="0" bIns="0" rtlCol="0">
            <a:noAutofit/>
          </a:bodyPr>
          <a:lstStyle>
            <a:lvl1pPr marL="432000" indent="-432000" algn="l" defTabSz="914400" rtl="0" eaLnBrk="1" latinLnBrk="0" hangingPunct="1">
              <a:lnSpc>
                <a:spcPts val="2880"/>
              </a:lnSpc>
              <a:spcBef>
                <a:spcPts val="600"/>
              </a:spcBef>
              <a:spcAft>
                <a:spcPts val="600"/>
              </a:spcAft>
              <a:buClr>
                <a:schemeClr val="accent2"/>
              </a:buClr>
              <a:buSzPct val="100000"/>
              <a:buFont typeface="Wingdings" panose="05000000000000000000" pitchFamily="2" charset="2"/>
              <a:buChar char=""/>
              <a:defRPr sz="2400" b="0" kern="1200">
                <a:solidFill>
                  <a:schemeClr val="tx1"/>
                </a:solidFill>
                <a:latin typeface="+mn-lt"/>
                <a:ea typeface="+mn-ea"/>
                <a:cs typeface="+mn-cs"/>
              </a:defRPr>
            </a:lvl1pPr>
            <a:lvl2pPr marL="666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2pPr>
            <a:lvl3pPr marL="918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3pPr>
            <a:lvl4pPr marL="1170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lang="cs-CZ" sz="2000" kern="1200" dirty="0" smtClean="0">
                <a:solidFill>
                  <a:schemeClr val="tx1"/>
                </a:solidFill>
                <a:latin typeface="+mn-lt"/>
                <a:ea typeface="+mn-ea"/>
                <a:cs typeface="+mn-cs"/>
              </a:defRPr>
            </a:lvl4pPr>
            <a:lvl5pPr marL="1422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100000"/>
              </a:lnSpc>
            </a:pPr>
            <a:r>
              <a:rPr lang="cs-CZ" sz="1400" dirty="0"/>
              <a:t>Možnosti vyplnění </a:t>
            </a:r>
            <a:r>
              <a:rPr lang="cs-CZ" sz="1400" dirty="0" smtClean="0"/>
              <a:t>jednotlivých </a:t>
            </a:r>
            <a:r>
              <a:rPr lang="cs-CZ" sz="1400" dirty="0"/>
              <a:t>polí na záložkách</a:t>
            </a:r>
          </a:p>
          <a:p>
            <a:pPr lvl="1">
              <a:lnSpc>
                <a:spcPct val="100000"/>
              </a:lnSpc>
              <a:spcBef>
                <a:spcPts val="600"/>
              </a:spcBef>
            </a:pPr>
            <a:r>
              <a:rPr lang="cs-CZ" sz="1400" dirty="0"/>
              <a:t>Text, číslo, datum</a:t>
            </a:r>
          </a:p>
          <a:p>
            <a:pPr lvl="1">
              <a:lnSpc>
                <a:spcPct val="100000"/>
              </a:lnSpc>
              <a:spcBef>
                <a:spcPts val="0"/>
              </a:spcBef>
            </a:pPr>
            <a:r>
              <a:rPr lang="cs-CZ" sz="1400" dirty="0"/>
              <a:t>Výběr s rozbalovacího seznamu, kalendáře</a:t>
            </a:r>
          </a:p>
          <a:p>
            <a:pPr lvl="1">
              <a:lnSpc>
                <a:spcPct val="100000"/>
              </a:lnSpc>
              <a:spcBef>
                <a:spcPts val="0"/>
              </a:spcBef>
            </a:pPr>
            <a:r>
              <a:rPr lang="cs-CZ" sz="1400" dirty="0" err="1"/>
              <a:t>Checkboxy</a:t>
            </a:r>
            <a:endParaRPr lang="cs-CZ" sz="1400" dirty="0"/>
          </a:p>
          <a:p>
            <a:pPr lvl="1">
              <a:lnSpc>
                <a:spcPct val="100000"/>
              </a:lnSpc>
              <a:spcBef>
                <a:spcPts val="0"/>
              </a:spcBef>
            </a:pPr>
            <a:r>
              <a:rPr lang="cs-CZ" sz="1400" dirty="0"/>
              <a:t>Výběr ze seznamu </a:t>
            </a:r>
            <a:r>
              <a:rPr lang="cs-CZ" sz="1400" dirty="0" smtClean="0"/>
              <a:t/>
            </a:r>
            <a:br>
              <a:rPr lang="cs-CZ" sz="1400" dirty="0" smtClean="0"/>
            </a:br>
            <a:r>
              <a:rPr lang="cs-CZ" sz="1400" dirty="0" smtClean="0"/>
              <a:t>a </a:t>
            </a:r>
            <a:r>
              <a:rPr lang="cs-CZ" sz="1400" dirty="0"/>
              <a:t>přesunutí </a:t>
            </a:r>
          </a:p>
          <a:p>
            <a:pPr lvl="1">
              <a:lnSpc>
                <a:spcPct val="100000"/>
              </a:lnSpc>
              <a:spcBef>
                <a:spcPts val="0"/>
              </a:spcBef>
            </a:pPr>
            <a:r>
              <a:rPr lang="cs-CZ" sz="1400" dirty="0"/>
              <a:t>Nový záznam</a:t>
            </a:r>
          </a:p>
        </p:txBody>
      </p:sp>
      <p:sp>
        <p:nvSpPr>
          <p:cNvPr id="7" name="Zástupný symbol pro obsah 6"/>
          <p:cNvSpPr txBox="1">
            <a:spLocks/>
          </p:cNvSpPr>
          <p:nvPr/>
        </p:nvSpPr>
        <p:spPr>
          <a:xfrm>
            <a:off x="677334" y="4125433"/>
            <a:ext cx="4176464" cy="3147563"/>
          </a:xfrm>
          <a:prstGeom prst="rect">
            <a:avLst/>
          </a:prstGeom>
        </p:spPr>
        <p:txBody>
          <a:bodyPr vert="horz" lIns="0" tIns="0" rIns="0" bIns="0" rtlCol="0" anchor="ctr"/>
          <a:lstStyle>
            <a:defPPr>
              <a:defRPr lang="cs-CZ"/>
            </a:defPPr>
            <a:lvl1pPr marL="0" algn="ctr" defTabSz="914400" rtl="0" eaLnBrk="1" latinLnBrk="0" hangingPunct="1">
              <a:defRPr sz="105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32000" indent="-432000" algn="just">
              <a:spcBef>
                <a:spcPts val="600"/>
              </a:spcBef>
              <a:spcAft>
                <a:spcPts val="600"/>
              </a:spcAft>
              <a:buClr>
                <a:schemeClr val="accent2"/>
              </a:buClr>
              <a:buSzPct val="100000"/>
              <a:buFont typeface="Wingdings" panose="05000000000000000000" pitchFamily="2" charset="2"/>
              <a:buChar char=""/>
            </a:pPr>
            <a:r>
              <a:rPr lang="cs-CZ" sz="1400" b="0" dirty="0"/>
              <a:t>Seznam jednotlivých záložek žádosti</a:t>
            </a:r>
          </a:p>
          <a:p>
            <a:pPr marL="432000" indent="-432000" algn="l">
              <a:spcBef>
                <a:spcPts val="600"/>
              </a:spcBef>
              <a:spcAft>
                <a:spcPts val="600"/>
              </a:spcAft>
              <a:buClr>
                <a:schemeClr val="accent2"/>
              </a:buClr>
              <a:buSzPct val="100000"/>
              <a:buFont typeface="Wingdings" panose="05000000000000000000" pitchFamily="2" charset="2"/>
              <a:buChar char=""/>
            </a:pPr>
            <a:r>
              <a:rPr lang="cs-CZ" sz="1400" b="0" dirty="0"/>
              <a:t>Pomocí šipek možno seznam </a:t>
            </a:r>
            <a:br>
              <a:rPr lang="cs-CZ" sz="1400" b="0" dirty="0"/>
            </a:br>
            <a:r>
              <a:rPr lang="cs-CZ" sz="1400" b="0" dirty="0" smtClean="0"/>
              <a:t>rozbalovat či </a:t>
            </a:r>
            <a:r>
              <a:rPr lang="cs-CZ" sz="1400" b="0" dirty="0"/>
              <a:t>zabalovat</a:t>
            </a:r>
          </a:p>
          <a:p>
            <a:pPr marL="432000" indent="-432000" algn="just">
              <a:spcBef>
                <a:spcPts val="600"/>
              </a:spcBef>
              <a:spcAft>
                <a:spcPts val="600"/>
              </a:spcAft>
              <a:buClr>
                <a:schemeClr val="accent2"/>
              </a:buClr>
              <a:buSzPct val="100000"/>
              <a:buFont typeface="Wingdings" panose="05000000000000000000" pitchFamily="2" charset="2"/>
              <a:buChar char=""/>
            </a:pPr>
            <a:r>
              <a:rPr lang="cs-CZ" sz="1400" b="0" dirty="0"/>
              <a:t>Šedivé záložky nejsou přístupné</a:t>
            </a:r>
          </a:p>
          <a:p>
            <a:pPr marL="666000" lvl="1" indent="-252000">
              <a:spcAft>
                <a:spcPts val="300"/>
              </a:spcAft>
              <a:buClr>
                <a:schemeClr val="accent2"/>
              </a:buClr>
              <a:buSzPct val="80000"/>
              <a:buFont typeface="Wingdings" panose="05000000000000000000" pitchFamily="2" charset="2"/>
              <a:buChar char=""/>
            </a:pPr>
            <a:r>
              <a:rPr lang="cs-CZ" sz="1400" dirty="0"/>
              <a:t>Zpřístupní se podle dat vyplňovaných během </a:t>
            </a:r>
            <a:r>
              <a:rPr lang="cs-CZ" sz="1400" dirty="0" smtClean="0"/>
              <a:t>žádosti</a:t>
            </a:r>
            <a:endParaRPr lang="cs-CZ" sz="1400" dirty="0"/>
          </a:p>
          <a:p>
            <a:pPr marL="666000" lvl="1" indent="-252000">
              <a:spcAft>
                <a:spcPts val="300"/>
              </a:spcAft>
              <a:buClr>
                <a:schemeClr val="accent2"/>
              </a:buClr>
              <a:buSzPct val="80000"/>
              <a:buFont typeface="Wingdings" panose="05000000000000000000" pitchFamily="2" charset="2"/>
              <a:buChar char=""/>
            </a:pPr>
            <a:r>
              <a:rPr lang="cs-CZ" sz="1400" dirty="0" smtClean="0"/>
              <a:t>Nebo nejsou </a:t>
            </a:r>
            <a:r>
              <a:rPr lang="cs-CZ" sz="1400" dirty="0"/>
              <a:t>podle zadaných dat povinná </a:t>
            </a:r>
          </a:p>
        </p:txBody>
      </p:sp>
      <p:pic>
        <p:nvPicPr>
          <p:cNvPr id="9" name="Picture 3" descr="C:\Users\michaela.sedlackova\Desktop\datová oblast žádost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39739" y="-48623"/>
            <a:ext cx="1584429" cy="6906623"/>
          </a:xfrm>
          <a:prstGeom prst="rect">
            <a:avLst/>
          </a:prstGeom>
          <a:noFill/>
          <a:extLst>
            <a:ext uri="{909E8E84-426E-40DD-AFC4-6F175D3DCCD1}">
              <a14:hiddenFill xmlns:a14="http://schemas.microsoft.com/office/drawing/2010/main">
                <a:solidFill>
                  <a:srgbClr val="FFFFFF"/>
                </a:solidFill>
              </a14:hiddenFill>
            </a:ext>
          </a:extLst>
        </p:spPr>
      </p:pic>
      <p:pic>
        <p:nvPicPr>
          <p:cNvPr id="10" name="Obrázek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11" name="Obráze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7501889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9115252" cy="543711"/>
          </a:xfrm>
        </p:spPr>
        <p:txBody>
          <a:bodyPr>
            <a:normAutofit/>
          </a:bodyPr>
          <a:lstStyle/>
          <a:p>
            <a:r>
              <a:rPr lang="cs-CZ" sz="2800" dirty="0"/>
              <a:t>Příklady vyplňovaných záložek – IDENTIFIKACE OPERACE</a:t>
            </a:r>
          </a:p>
        </p:txBody>
      </p:sp>
      <p:pic>
        <p:nvPicPr>
          <p:cNvPr id="22" name="Obrázek 21"/>
          <p:cNvPicPr>
            <a:picLocks noChangeAspect="1"/>
          </p:cNvPicPr>
          <p:nvPr/>
        </p:nvPicPr>
        <p:blipFill>
          <a:blip r:embed="rId3"/>
          <a:stretch>
            <a:fillRect/>
          </a:stretch>
        </p:blipFill>
        <p:spPr>
          <a:xfrm>
            <a:off x="677334" y="1596080"/>
            <a:ext cx="8056582" cy="5261920"/>
          </a:xfrm>
          <a:prstGeom prst="rect">
            <a:avLst/>
          </a:prstGeom>
          <a:ln>
            <a:solidFill>
              <a:schemeClr val="tx1"/>
            </a:solidFill>
          </a:ln>
        </p:spPr>
      </p:pic>
      <p:pic>
        <p:nvPicPr>
          <p:cNvPr id="6" name="Obráze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3070"/>
            <a:ext cx="3008357" cy="1080000"/>
          </a:xfrm>
          <a:prstGeom prst="rect">
            <a:avLst/>
          </a:prstGeom>
        </p:spPr>
      </p:pic>
      <p:pic>
        <p:nvPicPr>
          <p:cNvPr id="7" name="Obrázek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183070"/>
            <a:ext cx="4914247" cy="900000"/>
          </a:xfrm>
          <a:prstGeom prst="rect">
            <a:avLst/>
          </a:prstGeom>
        </p:spPr>
      </p:pic>
    </p:spTree>
    <p:extLst>
      <p:ext uri="{BB962C8B-B14F-4D97-AF65-F5344CB8AC3E}">
        <p14:creationId xmlns:p14="http://schemas.microsoft.com/office/powerpoint/2010/main" val="40193279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320800"/>
          </a:xfrm>
        </p:spPr>
        <p:txBody>
          <a:bodyPr>
            <a:normAutofit/>
          </a:bodyPr>
          <a:lstStyle/>
          <a:p>
            <a:r>
              <a:rPr lang="cs-CZ" sz="2800" dirty="0" smtClean="0"/>
              <a:t>Projekt</a:t>
            </a:r>
            <a:endParaRPr lang="cs-CZ" sz="2800" dirty="0"/>
          </a:p>
        </p:txBody>
      </p:sp>
      <p:pic>
        <p:nvPicPr>
          <p:cNvPr id="11" name="Obrázek 10"/>
          <p:cNvPicPr>
            <a:picLocks noChangeAspect="1"/>
          </p:cNvPicPr>
          <p:nvPr/>
        </p:nvPicPr>
        <p:blipFill>
          <a:blip r:embed="rId3"/>
          <a:stretch>
            <a:fillRect/>
          </a:stretch>
        </p:blipFill>
        <p:spPr>
          <a:xfrm>
            <a:off x="677333" y="1605516"/>
            <a:ext cx="8627409" cy="5252484"/>
          </a:xfrm>
          <a:prstGeom prst="rect">
            <a:avLst/>
          </a:prstGeom>
          <a:ln>
            <a:solidFill>
              <a:schemeClr val="tx1"/>
            </a:solidFill>
          </a:ln>
        </p:spPr>
      </p:pic>
      <p:pic>
        <p:nvPicPr>
          <p:cNvPr id="6" name="Obráze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6187524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26125" y="1079685"/>
            <a:ext cx="8596668" cy="1320800"/>
          </a:xfrm>
        </p:spPr>
        <p:txBody>
          <a:bodyPr>
            <a:normAutofit/>
          </a:bodyPr>
          <a:lstStyle/>
          <a:p>
            <a:r>
              <a:rPr lang="cs-CZ" sz="2800" dirty="0" smtClean="0"/>
              <a:t>Specifické cíle</a:t>
            </a:r>
            <a:endParaRPr lang="cs-CZ" sz="2800" dirty="0"/>
          </a:p>
        </p:txBody>
      </p:sp>
      <p:sp>
        <p:nvSpPr>
          <p:cNvPr id="3" name="Zástupný symbol pro obsah 2"/>
          <p:cNvSpPr>
            <a:spLocks noGrp="1"/>
          </p:cNvSpPr>
          <p:nvPr>
            <p:ph idx="1"/>
          </p:nvPr>
        </p:nvSpPr>
        <p:spPr>
          <a:xfrm>
            <a:off x="626125" y="5890437"/>
            <a:ext cx="8596668" cy="1084521"/>
          </a:xfrm>
        </p:spPr>
        <p:txBody>
          <a:bodyPr>
            <a:normAutofit/>
          </a:bodyPr>
          <a:lstStyle/>
          <a:p>
            <a:pPr algn="just">
              <a:spcBef>
                <a:spcPts val="0"/>
              </a:spcBef>
            </a:pPr>
            <a:r>
              <a:rPr lang="cs-CZ" sz="1700" dirty="0"/>
              <a:t>Záložka je vyplněna automaticky dle nastavení výzvy, data nelze editovat.</a:t>
            </a:r>
          </a:p>
          <a:p>
            <a:pPr algn="just">
              <a:spcBef>
                <a:spcPts val="0"/>
              </a:spcBef>
            </a:pPr>
            <a:r>
              <a:rPr lang="cs-CZ" sz="1700" dirty="0"/>
              <a:t>Automatický rozpad na méně a více rozvinuté regiony (% nastavené dle příslušné výzvy).</a:t>
            </a:r>
          </a:p>
          <a:p>
            <a:endParaRPr lang="cs-CZ" sz="2000" dirty="0"/>
          </a:p>
        </p:txBody>
      </p:sp>
      <p:pic>
        <p:nvPicPr>
          <p:cNvPr id="6" name="Picture 3" descr="C:\Users\michaela.sedlackova\Desktop\Specifické cíl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917" y="1563123"/>
            <a:ext cx="8940734" cy="432731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7381181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490549"/>
          </a:xfrm>
        </p:spPr>
        <p:txBody>
          <a:bodyPr>
            <a:normAutofit fontScale="90000"/>
          </a:bodyPr>
          <a:lstStyle/>
          <a:p>
            <a:r>
              <a:rPr lang="cs-CZ" sz="2800" dirty="0" smtClean="0"/>
              <a:t>Popis projektu</a:t>
            </a:r>
            <a:endParaRPr lang="cs-CZ" sz="2800" dirty="0"/>
          </a:p>
        </p:txBody>
      </p:sp>
      <p:sp>
        <p:nvSpPr>
          <p:cNvPr id="3" name="Zástupný symbol pro obsah 2"/>
          <p:cNvSpPr>
            <a:spLocks noGrp="1"/>
          </p:cNvSpPr>
          <p:nvPr>
            <p:ph idx="1"/>
          </p:nvPr>
        </p:nvSpPr>
        <p:spPr>
          <a:xfrm>
            <a:off x="5497032" y="1573620"/>
            <a:ext cx="4316820" cy="4933506"/>
          </a:xfrm>
        </p:spPr>
        <p:txBody>
          <a:bodyPr>
            <a:normAutofit fontScale="92500"/>
          </a:bodyPr>
          <a:lstStyle/>
          <a:p>
            <a:pPr>
              <a:lnSpc>
                <a:spcPct val="100000"/>
              </a:lnSpc>
            </a:pPr>
            <a:r>
              <a:rPr lang="cs-CZ" sz="2000" dirty="0"/>
              <a:t>Jaký problém projekt řeší? </a:t>
            </a:r>
          </a:p>
          <a:p>
            <a:pPr>
              <a:lnSpc>
                <a:spcPct val="100000"/>
              </a:lnSpc>
            </a:pPr>
            <a:r>
              <a:rPr lang="cs-CZ" sz="2000" dirty="0"/>
              <a:t>Jaké jsou příčiny problému? </a:t>
            </a:r>
          </a:p>
          <a:p>
            <a:pPr>
              <a:lnSpc>
                <a:spcPct val="100000"/>
              </a:lnSpc>
            </a:pPr>
            <a:r>
              <a:rPr lang="cs-CZ" sz="2000" dirty="0"/>
              <a:t>Co je cílem projektu? </a:t>
            </a:r>
          </a:p>
          <a:p>
            <a:pPr>
              <a:lnSpc>
                <a:spcPct val="100000"/>
              </a:lnSpc>
            </a:pPr>
            <a:r>
              <a:rPr lang="cs-CZ" sz="2000" dirty="0"/>
              <a:t>Jaká/é změna/y je/jsou v důsledku projektu očekávána/y? </a:t>
            </a:r>
          </a:p>
          <a:p>
            <a:pPr>
              <a:lnSpc>
                <a:spcPct val="100000"/>
              </a:lnSpc>
            </a:pPr>
            <a:r>
              <a:rPr lang="cs-CZ" sz="2000" dirty="0"/>
              <a:t>Jaké aktivity v projektu budou realizovány?  </a:t>
            </a:r>
          </a:p>
          <a:p>
            <a:pPr>
              <a:lnSpc>
                <a:spcPct val="100000"/>
              </a:lnSpc>
            </a:pPr>
            <a:r>
              <a:rPr lang="cs-CZ" sz="2000" dirty="0"/>
              <a:t>Popis realizačního týmu projektu.</a:t>
            </a:r>
          </a:p>
          <a:p>
            <a:pPr>
              <a:lnSpc>
                <a:spcPct val="100000"/>
              </a:lnSpc>
            </a:pPr>
            <a:r>
              <a:rPr lang="cs-CZ" sz="2000" dirty="0"/>
              <a:t>Jak bude zajištěno šíření výstupů projektu? </a:t>
            </a:r>
          </a:p>
          <a:p>
            <a:pPr>
              <a:lnSpc>
                <a:spcPct val="100000"/>
              </a:lnSpc>
            </a:pPr>
            <a:r>
              <a:rPr lang="cs-CZ" sz="2000" dirty="0"/>
              <a:t>V čem je navržené řešení inovativní? </a:t>
            </a:r>
          </a:p>
          <a:p>
            <a:pPr>
              <a:lnSpc>
                <a:spcPct val="100000"/>
              </a:lnSpc>
            </a:pPr>
            <a:r>
              <a:rPr lang="cs-CZ" sz="2000" dirty="0"/>
              <a:t>Jaká existují rizika projektu? </a:t>
            </a:r>
          </a:p>
          <a:p>
            <a:pPr>
              <a:lnSpc>
                <a:spcPct val="100000"/>
              </a:lnSpc>
            </a:pPr>
            <a:endParaRPr lang="cs-CZ" sz="2000" b="1" dirty="0"/>
          </a:p>
          <a:p>
            <a:pPr>
              <a:lnSpc>
                <a:spcPct val="100000"/>
              </a:lnSpc>
            </a:pPr>
            <a:endParaRPr lang="cs-CZ" sz="2000" b="1" dirty="0"/>
          </a:p>
          <a:p>
            <a:pPr>
              <a:lnSpc>
                <a:spcPct val="100000"/>
              </a:lnSpc>
            </a:pPr>
            <a:endParaRPr lang="cs-CZ" sz="2000" dirty="0"/>
          </a:p>
          <a:p>
            <a:endParaRPr lang="cs-CZ" sz="2000" dirty="0"/>
          </a:p>
        </p:txBody>
      </p:sp>
      <p:pic>
        <p:nvPicPr>
          <p:cNvPr id="6" name="Picture 2" descr="C:\Users\michaela.sedlackova\Desktop\Popis projektu.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484" y="1499191"/>
            <a:ext cx="5039480" cy="5284381"/>
          </a:xfrm>
          <a:prstGeom prst="rect">
            <a:avLst/>
          </a:prstGeom>
          <a:noFill/>
          <a:extLst>
            <a:ext uri="{909E8E84-426E-40DD-AFC4-6F175D3DCCD1}">
              <a14:hiddenFill xmlns:a14="http://schemas.microsoft.com/office/drawing/2010/main">
                <a:solidFill>
                  <a:srgbClr val="FFFFFF"/>
                </a:solidFill>
              </a14:hiddenFill>
            </a:ext>
          </a:extLst>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16362692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9791"/>
            <a:ext cx="8596668" cy="1320800"/>
          </a:xfrm>
        </p:spPr>
        <p:txBody>
          <a:bodyPr>
            <a:normAutofit/>
          </a:bodyPr>
          <a:lstStyle/>
          <a:p>
            <a:r>
              <a:rPr lang="cs-CZ" sz="2800" dirty="0" smtClean="0"/>
              <a:t>Indikátory</a:t>
            </a:r>
            <a:endParaRPr lang="cs-CZ" sz="2800" dirty="0"/>
          </a:p>
        </p:txBody>
      </p:sp>
      <p:sp>
        <p:nvSpPr>
          <p:cNvPr id="3" name="Zástupný symbol pro obsah 2"/>
          <p:cNvSpPr>
            <a:spLocks noGrp="1"/>
          </p:cNvSpPr>
          <p:nvPr>
            <p:ph idx="1"/>
          </p:nvPr>
        </p:nvSpPr>
        <p:spPr>
          <a:xfrm>
            <a:off x="6379536" y="1612177"/>
            <a:ext cx="3136604" cy="5245824"/>
          </a:xfrm>
        </p:spPr>
        <p:txBody>
          <a:bodyPr>
            <a:normAutofit/>
          </a:bodyPr>
          <a:lstStyle/>
          <a:p>
            <a:pPr>
              <a:lnSpc>
                <a:spcPts val="2500"/>
              </a:lnSpc>
            </a:pPr>
            <a:r>
              <a:rPr lang="cs-CZ" sz="2000" dirty="0"/>
              <a:t>Indikátory aktuální pro danou výzvu se nabízí ze seznamu nebo ve výběru přes tlačítko Nový  záznam.</a:t>
            </a:r>
          </a:p>
          <a:p>
            <a:pPr>
              <a:lnSpc>
                <a:spcPts val="2500"/>
              </a:lnSpc>
            </a:pPr>
            <a:r>
              <a:rPr lang="cs-CZ" sz="2000" b="1" u="sng" dirty="0"/>
              <a:t>Povinná pole:</a:t>
            </a:r>
          </a:p>
          <a:p>
            <a:pPr lvl="1">
              <a:lnSpc>
                <a:spcPts val="2500"/>
              </a:lnSpc>
              <a:spcBef>
                <a:spcPts val="0"/>
              </a:spcBef>
            </a:pPr>
            <a:r>
              <a:rPr lang="cs-CZ" sz="1700" dirty="0"/>
              <a:t>Cílová hodnota</a:t>
            </a:r>
          </a:p>
          <a:p>
            <a:pPr lvl="1">
              <a:lnSpc>
                <a:spcPts val="2500"/>
              </a:lnSpc>
              <a:spcBef>
                <a:spcPts val="0"/>
              </a:spcBef>
            </a:pPr>
            <a:r>
              <a:rPr lang="cs-CZ" sz="1700" dirty="0"/>
              <a:t>Datum cílové hodnoty</a:t>
            </a:r>
          </a:p>
          <a:p>
            <a:pPr lvl="1">
              <a:lnSpc>
                <a:spcPts val="2500"/>
              </a:lnSpc>
              <a:spcBef>
                <a:spcPts val="0"/>
              </a:spcBef>
            </a:pPr>
            <a:r>
              <a:rPr lang="cs-CZ" sz="1700" dirty="0"/>
              <a:t>Popis hodnoty </a:t>
            </a:r>
          </a:p>
          <a:p>
            <a:pPr lvl="1">
              <a:lnSpc>
                <a:spcPts val="2500"/>
              </a:lnSpc>
              <a:spcBef>
                <a:spcPts val="0"/>
              </a:spcBef>
            </a:pPr>
            <a:r>
              <a:rPr lang="cs-CZ" sz="1700" dirty="0"/>
              <a:t>případně Výchozí hodnota</a:t>
            </a:r>
          </a:p>
          <a:p>
            <a:pPr>
              <a:lnSpc>
                <a:spcPts val="2500"/>
              </a:lnSpc>
            </a:pPr>
            <a:r>
              <a:rPr lang="cs-CZ" sz="2000" dirty="0"/>
              <a:t>Každý řádek (indikátor) je nutné po vyplnění uložit!</a:t>
            </a:r>
          </a:p>
          <a:p>
            <a:pPr marL="0" indent="0">
              <a:lnSpc>
                <a:spcPts val="2500"/>
              </a:lnSpc>
              <a:buNone/>
            </a:pPr>
            <a:endParaRPr lang="cs-CZ" sz="2100" dirty="0"/>
          </a:p>
          <a:p>
            <a:endParaRPr lang="cs-CZ" sz="2000" dirty="0"/>
          </a:p>
        </p:txBody>
      </p:sp>
      <p:pic>
        <p:nvPicPr>
          <p:cNvPr id="10" name="Obrázek 9"/>
          <p:cNvPicPr>
            <a:picLocks noChangeAspect="1"/>
          </p:cNvPicPr>
          <p:nvPr/>
        </p:nvPicPr>
        <p:blipFill>
          <a:blip r:embed="rId3"/>
          <a:stretch>
            <a:fillRect/>
          </a:stretch>
        </p:blipFill>
        <p:spPr>
          <a:xfrm>
            <a:off x="95694" y="1612177"/>
            <a:ext cx="5677786" cy="5180546"/>
          </a:xfrm>
          <a:prstGeom prst="rect">
            <a:avLst/>
          </a:prstGeom>
          <a:ln>
            <a:solidFill>
              <a:schemeClr val="tx1"/>
            </a:solidFill>
          </a:ln>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723770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09791"/>
            <a:ext cx="8596668" cy="555214"/>
          </a:xfrm>
        </p:spPr>
        <p:txBody>
          <a:bodyPr>
            <a:normAutofit/>
          </a:bodyPr>
          <a:lstStyle/>
          <a:p>
            <a:r>
              <a:rPr lang="cs-CZ" sz="2800" dirty="0" smtClean="0"/>
              <a:t>Indikátory</a:t>
            </a:r>
            <a:endParaRPr lang="cs-CZ" sz="2800" dirty="0"/>
          </a:p>
        </p:txBody>
      </p:sp>
      <p:sp>
        <p:nvSpPr>
          <p:cNvPr id="6" name="Zástupný symbol pro obsah 2"/>
          <p:cNvSpPr>
            <a:spLocks noGrp="1"/>
          </p:cNvSpPr>
          <p:nvPr>
            <p:ph idx="1"/>
          </p:nvPr>
        </p:nvSpPr>
        <p:spPr>
          <a:xfrm>
            <a:off x="677334" y="1765005"/>
            <a:ext cx="4341926" cy="4880344"/>
          </a:xfrm>
        </p:spPr>
        <p:txBody>
          <a:bodyPr>
            <a:normAutofit/>
          </a:bodyPr>
          <a:lstStyle/>
          <a:p>
            <a:r>
              <a:rPr lang="cs-CZ" sz="1600" b="1" u="sng" cap="all" dirty="0"/>
              <a:t>Indikátory povinné k </a:t>
            </a:r>
            <a:r>
              <a:rPr lang="cs-CZ" sz="1600" b="1" u="sng" cap="all" dirty="0" smtClean="0"/>
              <a:t>naplnění</a:t>
            </a:r>
          </a:p>
          <a:p>
            <a:pPr lvl="1">
              <a:lnSpc>
                <a:spcPct val="100000"/>
              </a:lnSpc>
              <a:spcBef>
                <a:spcPts val="0"/>
              </a:spcBef>
            </a:pPr>
            <a:r>
              <a:rPr lang="cs-CZ" sz="1400" dirty="0"/>
              <a:t>Žadatel má povinnost </a:t>
            </a:r>
            <a:r>
              <a:rPr lang="cs-CZ" sz="1400" b="1" dirty="0"/>
              <a:t>stanovit nenulovou cílovou hodnotu</a:t>
            </a:r>
            <a:r>
              <a:rPr lang="cs-CZ" sz="1400" dirty="0"/>
              <a:t> pro všechny relevantní indikátory (jakožto závazek</a:t>
            </a:r>
            <a:r>
              <a:rPr lang="cs-CZ" sz="1400" dirty="0" smtClean="0"/>
              <a:t>), minimálně buď pro indikátor 6 00 00 – Celkový počet účastníků nebo 6 70 01 – Kapacita podpořených služeb.</a:t>
            </a:r>
            <a:endParaRPr lang="cs-CZ" sz="1400" dirty="0"/>
          </a:p>
          <a:p>
            <a:pPr lvl="1">
              <a:lnSpc>
                <a:spcPct val="100000"/>
              </a:lnSpc>
              <a:spcBef>
                <a:spcPts val="0"/>
              </a:spcBef>
            </a:pPr>
            <a:r>
              <a:rPr lang="cs-CZ" sz="1400" dirty="0"/>
              <a:t>Žadatel v žádosti uvede </a:t>
            </a:r>
            <a:r>
              <a:rPr lang="cs-CZ" sz="1400" b="1" dirty="0"/>
              <a:t>způsob stanovení cílové hodnoty</a:t>
            </a:r>
            <a:r>
              <a:rPr lang="cs-CZ" sz="1400" dirty="0"/>
              <a:t>, jak bude naplňování indikátoru sledovat a </a:t>
            </a:r>
            <a:r>
              <a:rPr lang="cs-CZ" sz="1400" dirty="0" smtClean="0"/>
              <a:t>dokládat.  </a:t>
            </a:r>
            <a:endParaRPr lang="cs-CZ" sz="1400" dirty="0"/>
          </a:p>
          <a:p>
            <a:pPr lvl="1">
              <a:lnSpc>
                <a:spcPct val="100000"/>
              </a:lnSpc>
              <a:spcBef>
                <a:spcPts val="0"/>
              </a:spcBef>
            </a:pPr>
            <a:r>
              <a:rPr lang="cs-CZ" sz="1400" dirty="0"/>
              <a:t>Při stanovení cílových hodnot </a:t>
            </a:r>
            <a:r>
              <a:rPr lang="cs-CZ" sz="1400" b="1" dirty="0"/>
              <a:t>žadatel vychází z plánovaných aktivit</a:t>
            </a:r>
            <a:r>
              <a:rPr lang="cs-CZ" sz="1400" dirty="0"/>
              <a:t>, </a:t>
            </a:r>
            <a:r>
              <a:rPr lang="cs-CZ" sz="1400" b="1" dirty="0"/>
              <a:t>zaměření projektu a jeho rozpočtu</a:t>
            </a:r>
            <a:r>
              <a:rPr lang="cs-CZ" sz="1400" dirty="0"/>
              <a:t>, nelze je libovolně </a:t>
            </a:r>
            <a:r>
              <a:rPr lang="cs-CZ" sz="1400" dirty="0" smtClean="0"/>
              <a:t>měnit.</a:t>
            </a:r>
            <a:endParaRPr lang="cs-CZ" sz="1400" dirty="0"/>
          </a:p>
          <a:p>
            <a:pPr lvl="1">
              <a:lnSpc>
                <a:spcPct val="100000"/>
              </a:lnSpc>
              <a:spcBef>
                <a:spcPts val="0"/>
              </a:spcBef>
            </a:pPr>
            <a:r>
              <a:rPr lang="cs-CZ" sz="1400" dirty="0"/>
              <a:t>Jsou součástí právního aktu, </a:t>
            </a:r>
            <a:r>
              <a:rPr lang="cs-CZ" sz="1400" b="1" dirty="0"/>
              <a:t>na jejich neplnění jsou navázány sankce</a:t>
            </a:r>
            <a:r>
              <a:rPr lang="cs-CZ" sz="1400" dirty="0"/>
              <a:t> (výše sankcí viz Obecná část pravidel pro žadatele </a:t>
            </a:r>
            <a:r>
              <a:rPr lang="cs-CZ" sz="1400" dirty="0" smtClean="0"/>
              <a:t>a </a:t>
            </a:r>
            <a:r>
              <a:rPr lang="cs-CZ" sz="1400" dirty="0"/>
              <a:t>příjemce, kap. 18.1.1).</a:t>
            </a:r>
          </a:p>
          <a:p>
            <a:pPr lvl="1">
              <a:lnSpc>
                <a:spcPct val="100000"/>
              </a:lnSpc>
              <a:spcBef>
                <a:spcPts val="0"/>
              </a:spcBef>
            </a:pPr>
            <a:r>
              <a:rPr lang="cs-CZ" sz="1400" dirty="0" smtClean="0"/>
              <a:t>Indikátor </a:t>
            </a:r>
            <a:r>
              <a:rPr lang="cs-CZ" sz="1400" dirty="0"/>
              <a:t>není relevantní </a:t>
            </a:r>
            <a:endParaRPr lang="cs-CZ" sz="1400" dirty="0" smtClean="0"/>
          </a:p>
          <a:p>
            <a:pPr marL="414000" lvl="1" indent="0">
              <a:lnSpc>
                <a:spcPct val="100000"/>
              </a:lnSpc>
              <a:spcBef>
                <a:spcPts val="0"/>
              </a:spcBef>
              <a:buNone/>
            </a:pPr>
            <a:r>
              <a:rPr lang="cs-CZ" sz="1400" dirty="0" smtClean="0"/>
              <a:t>     – </a:t>
            </a:r>
            <a:r>
              <a:rPr lang="cs-CZ" sz="1400" dirty="0"/>
              <a:t>cílová hodnota </a:t>
            </a:r>
            <a:r>
              <a:rPr lang="cs-CZ" sz="1400" dirty="0" smtClean="0"/>
              <a:t>0.</a:t>
            </a:r>
            <a:endParaRPr lang="cs-CZ" sz="1400" dirty="0"/>
          </a:p>
          <a:p>
            <a:pPr lvl="1">
              <a:lnSpc>
                <a:spcPct val="100000"/>
              </a:lnSpc>
              <a:spcBef>
                <a:spcPts val="0"/>
              </a:spcBef>
            </a:pPr>
            <a:r>
              <a:rPr lang="cs-CZ" sz="1400" dirty="0"/>
              <a:t>Výchozí hodnota indikátorů povinných k naplnění – vždy </a:t>
            </a:r>
            <a:r>
              <a:rPr lang="cs-CZ" sz="1400" dirty="0" smtClean="0"/>
              <a:t>0.</a:t>
            </a:r>
            <a:endParaRPr lang="cs-CZ" sz="1400" dirty="0"/>
          </a:p>
          <a:p>
            <a:endParaRPr lang="cs-CZ" sz="1600" b="1" u="sng" cap="all" dirty="0"/>
          </a:p>
        </p:txBody>
      </p:sp>
      <p:sp>
        <p:nvSpPr>
          <p:cNvPr id="8" name="Obdélník 7"/>
          <p:cNvSpPr/>
          <p:nvPr/>
        </p:nvSpPr>
        <p:spPr>
          <a:xfrm>
            <a:off x="5305373" y="1765005"/>
            <a:ext cx="4614804" cy="4862870"/>
          </a:xfrm>
          <a:prstGeom prst="rect">
            <a:avLst/>
          </a:prstGeom>
        </p:spPr>
        <p:txBody>
          <a:bodyPr wrap="square">
            <a:spAutoFit/>
          </a:bodyPr>
          <a:lstStyle/>
          <a:p>
            <a:r>
              <a:rPr lang="cs-CZ" sz="1600" b="1" u="sng" cap="all" dirty="0"/>
              <a:t>Indikátory povinné k vykazování</a:t>
            </a:r>
          </a:p>
          <a:p>
            <a:pPr lvl="1">
              <a:lnSpc>
                <a:spcPct val="100000"/>
              </a:lnSpc>
              <a:spcBef>
                <a:spcPts val="0"/>
              </a:spcBef>
            </a:pPr>
            <a:r>
              <a:rPr lang="cs-CZ" sz="1400" dirty="0"/>
              <a:t>Žadatel má povinnost </a:t>
            </a:r>
            <a:r>
              <a:rPr lang="cs-CZ" sz="1400" b="1" dirty="0"/>
              <a:t>sledovat dosažené cílové hodnoty</a:t>
            </a:r>
            <a:r>
              <a:rPr lang="cs-CZ" sz="1400" dirty="0"/>
              <a:t> u všech relevantních indikátorů.</a:t>
            </a:r>
          </a:p>
          <a:p>
            <a:pPr lvl="1">
              <a:lnSpc>
                <a:spcPct val="100000"/>
              </a:lnSpc>
              <a:spcBef>
                <a:spcPts val="0"/>
              </a:spcBef>
            </a:pPr>
            <a:r>
              <a:rPr lang="cs-CZ" sz="1400" dirty="0"/>
              <a:t>Na neplnění indikátorů povinných k vykazování </a:t>
            </a:r>
            <a:r>
              <a:rPr lang="cs-CZ" sz="1400" b="1" dirty="0"/>
              <a:t>nebude navázána sankce</a:t>
            </a:r>
            <a:r>
              <a:rPr lang="cs-CZ" sz="1400" dirty="0"/>
              <a:t> v právním aktu.</a:t>
            </a:r>
          </a:p>
          <a:p>
            <a:pPr lvl="1">
              <a:lnSpc>
                <a:spcPct val="100000"/>
              </a:lnSpc>
              <a:spcBef>
                <a:spcPts val="0"/>
              </a:spcBef>
            </a:pPr>
            <a:r>
              <a:rPr lang="cs-CZ" sz="1400" dirty="0"/>
              <a:t>Pokud je indikátor nerelevantní </a:t>
            </a:r>
          </a:p>
          <a:p>
            <a:pPr marL="414000" lvl="1" indent="0">
              <a:lnSpc>
                <a:spcPct val="100000"/>
              </a:lnSpc>
              <a:spcBef>
                <a:spcPts val="0"/>
              </a:spcBef>
              <a:buNone/>
            </a:pPr>
            <a:r>
              <a:rPr lang="cs-CZ" sz="1400" dirty="0"/>
              <a:t>     – cílová hodnota 0.</a:t>
            </a:r>
          </a:p>
          <a:p>
            <a:pPr lvl="1">
              <a:lnSpc>
                <a:spcPct val="100000"/>
              </a:lnSpc>
              <a:spcBef>
                <a:spcPts val="0"/>
              </a:spcBef>
            </a:pPr>
            <a:r>
              <a:rPr lang="cs-CZ" sz="1400" dirty="0"/>
              <a:t>U indikátorů, které se </a:t>
            </a:r>
            <a:r>
              <a:rPr lang="cs-CZ" sz="1400" b="1" dirty="0"/>
              <a:t>týkají účastníků</a:t>
            </a:r>
            <a:r>
              <a:rPr lang="cs-CZ" sz="1400" dirty="0"/>
              <a:t>, žadatel uvede </a:t>
            </a:r>
            <a:r>
              <a:rPr lang="cs-CZ" sz="1400" u="sng" dirty="0"/>
              <a:t>vždy</a:t>
            </a:r>
            <a:r>
              <a:rPr lang="cs-CZ" sz="1400" dirty="0"/>
              <a:t> cílovou hodnotu 0 (hodnoty se načítají z monitorovacího listu podpořené osoby skrze IS ESF2014+). </a:t>
            </a:r>
          </a:p>
          <a:p>
            <a:pPr lvl="1">
              <a:lnSpc>
                <a:spcPct val="100000"/>
              </a:lnSpc>
              <a:spcBef>
                <a:spcPts val="0"/>
              </a:spcBef>
            </a:pPr>
            <a:r>
              <a:rPr lang="cs-CZ" sz="1400" dirty="0"/>
              <a:t>U indikátorů, které se </a:t>
            </a:r>
            <a:r>
              <a:rPr lang="cs-CZ" sz="1400" b="1" dirty="0"/>
              <a:t>netýkají účastníků</a:t>
            </a:r>
            <a:r>
              <a:rPr lang="cs-CZ" sz="1400" dirty="0"/>
              <a:t>, </a:t>
            </a:r>
            <a:r>
              <a:rPr lang="cs-CZ" sz="1400" u="sng" dirty="0"/>
              <a:t>může</a:t>
            </a:r>
            <a:r>
              <a:rPr lang="cs-CZ" sz="1400" dirty="0"/>
              <a:t> žadatel uvést cílovou hodnotu 0 (hodnoty vykazuje příjemce prostřednictvím zpráv o realizaci projektu v ISKP14+).</a:t>
            </a:r>
          </a:p>
          <a:p>
            <a:pPr lvl="1">
              <a:lnSpc>
                <a:spcPct val="100000"/>
              </a:lnSpc>
              <a:spcBef>
                <a:spcPts val="0"/>
              </a:spcBef>
            </a:pPr>
            <a:r>
              <a:rPr lang="cs-CZ" sz="1400" dirty="0"/>
              <a:t>U všech projektů </a:t>
            </a:r>
            <a:r>
              <a:rPr lang="cs-CZ" sz="1400" b="1" dirty="0"/>
              <a:t>je doporučováno</a:t>
            </a:r>
            <a:r>
              <a:rPr lang="cs-CZ" sz="1400" dirty="0"/>
              <a:t>, aby byla stanovena cílová hodnota (sledována dosažená cílová hodnota) pro </a:t>
            </a:r>
            <a:r>
              <a:rPr lang="cs-CZ" sz="1400" b="1" dirty="0"/>
              <a:t>minimálně jeden výsledkový indikátor</a:t>
            </a:r>
            <a:r>
              <a:rPr lang="cs-CZ" sz="1400" dirty="0"/>
              <a:t>.</a:t>
            </a:r>
          </a:p>
          <a:p>
            <a:pPr lvl="1">
              <a:lnSpc>
                <a:spcPct val="100000"/>
              </a:lnSpc>
              <a:spcBef>
                <a:spcPts val="0"/>
              </a:spcBef>
            </a:pPr>
            <a:r>
              <a:rPr lang="cs-CZ" sz="1400" dirty="0"/>
              <a:t>Výchozí hodnota indikátorů povinných k vykazování – vždy 0.</a:t>
            </a:r>
          </a:p>
          <a:p>
            <a:pPr lvl="1">
              <a:lnSpc>
                <a:spcPct val="100000"/>
              </a:lnSpc>
              <a:spcBef>
                <a:spcPts val="0"/>
              </a:spcBef>
            </a:pPr>
            <a:endParaRPr lang="cs-CZ" sz="1400" dirty="0"/>
          </a:p>
        </p:txBody>
      </p:sp>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2095970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normAutofit/>
          </a:bodyPr>
          <a:lstStyle/>
          <a:p>
            <a:r>
              <a:rPr lang="cs-CZ" sz="2800" dirty="0" smtClean="0"/>
              <a:t>Indikátory povinné k naplnění</a:t>
            </a:r>
            <a:endParaRPr lang="cs-CZ" sz="2800" dirty="0"/>
          </a:p>
        </p:txBody>
      </p:sp>
      <p:sp>
        <p:nvSpPr>
          <p:cNvPr id="3" name="Zástupný symbol pro obsah 2"/>
          <p:cNvSpPr>
            <a:spLocks noGrp="1"/>
          </p:cNvSpPr>
          <p:nvPr>
            <p:ph idx="1"/>
          </p:nvPr>
        </p:nvSpPr>
        <p:spPr>
          <a:xfrm>
            <a:off x="677334" y="1850065"/>
            <a:ext cx="8596668" cy="7729870"/>
          </a:xfrm>
        </p:spPr>
        <p:txBody>
          <a:bodyPr>
            <a:normAutofit/>
          </a:bodyPr>
          <a:lstStyle/>
          <a:p>
            <a:r>
              <a:rPr lang="cs-CZ" sz="2000" dirty="0"/>
              <a:t>Indikátory </a:t>
            </a:r>
            <a:r>
              <a:rPr lang="cs-CZ" sz="2000" b="1" u="sng" dirty="0"/>
              <a:t>povinné k naplnění </a:t>
            </a:r>
            <a:r>
              <a:rPr lang="cs-CZ" sz="2000" dirty="0"/>
              <a:t>(výstupové či výsledkové</a:t>
            </a:r>
            <a:r>
              <a:rPr lang="cs-CZ" sz="2000" dirty="0" smtClean="0"/>
              <a:t>)</a:t>
            </a:r>
          </a:p>
          <a:p>
            <a:pPr marL="0" indent="0">
              <a:buNone/>
            </a:pPr>
            <a:endParaRPr lang="cs-CZ" sz="2000" dirty="0" smtClean="0"/>
          </a:p>
          <a:p>
            <a:pPr marL="0" indent="0">
              <a:buNone/>
            </a:pPr>
            <a:r>
              <a:rPr lang="cs-CZ" sz="2000" dirty="0" smtClean="0"/>
              <a:t> </a:t>
            </a:r>
          </a:p>
          <a:p>
            <a:endParaRPr lang="cs-CZ" sz="2000" dirty="0"/>
          </a:p>
        </p:txBody>
      </p:sp>
      <p:graphicFrame>
        <p:nvGraphicFramePr>
          <p:cNvPr id="6" name="Tabulka 5"/>
          <p:cNvGraphicFramePr>
            <a:graphicFrameLocks noGrp="1"/>
          </p:cNvGraphicFramePr>
          <p:nvPr>
            <p:extLst>
              <p:ext uri="{D42A27DB-BD31-4B8C-83A1-F6EECF244321}">
                <p14:modId xmlns:p14="http://schemas.microsoft.com/office/powerpoint/2010/main" val="1150014717"/>
              </p:ext>
            </p:extLst>
          </p:nvPr>
        </p:nvGraphicFramePr>
        <p:xfrm>
          <a:off x="677332" y="2343071"/>
          <a:ext cx="10306100" cy="4409493"/>
        </p:xfrm>
        <a:graphic>
          <a:graphicData uri="http://schemas.openxmlformats.org/drawingml/2006/table">
            <a:tbl>
              <a:tblPr firstRow="1" bandRow="1">
                <a:tableStyleId>{5C22544A-7EE6-4342-B048-85BDC9FD1C3A}</a:tableStyleId>
              </a:tblPr>
              <a:tblGrid>
                <a:gridCol w="917552"/>
                <a:gridCol w="6592186"/>
                <a:gridCol w="1424763"/>
                <a:gridCol w="1371599"/>
              </a:tblGrid>
              <a:tr h="255922">
                <a:tc>
                  <a:txBody>
                    <a:bodyPr/>
                    <a:lstStyle/>
                    <a:p>
                      <a:pPr algn="ctr">
                        <a:lnSpc>
                          <a:spcPct val="115000"/>
                        </a:lnSpc>
                        <a:spcAft>
                          <a:spcPts val="600"/>
                        </a:spcAft>
                      </a:pPr>
                      <a:r>
                        <a:rPr lang="cs-CZ" sz="1400" dirty="0">
                          <a:effectLst/>
                        </a:rPr>
                        <a:t>Kód</a:t>
                      </a:r>
                      <a:endParaRPr lang="cs-CZ" sz="1400"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400" dirty="0">
                          <a:effectLst/>
                        </a:rPr>
                        <a:t>Název indikátoru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Měrná jednotka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Typ indikátoru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60000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Celkový počet účastníků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Účastníci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67001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Kapacita podpořených služeb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Místa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67010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Využívání podpořených služeb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Osoby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Výsledek </a:t>
                      </a:r>
                      <a:endParaRPr lang="cs-CZ" sz="1400" dirty="0">
                        <a:effectLst/>
                        <a:latin typeface="Calibri"/>
                        <a:ea typeface="Calibri"/>
                        <a:cs typeface="Times New Roman"/>
                      </a:endParaRPr>
                    </a:p>
                  </a:txBody>
                  <a:tcPr marL="68580" marR="68580" marT="0" marB="0" anchor="ctr"/>
                </a:tc>
              </a:tr>
              <a:tr h="653128">
                <a:tc>
                  <a:txBody>
                    <a:bodyPr/>
                    <a:lstStyle/>
                    <a:p>
                      <a:pPr algn="ctr">
                        <a:lnSpc>
                          <a:spcPct val="115000"/>
                        </a:lnSpc>
                        <a:spcAft>
                          <a:spcPts val="600"/>
                        </a:spcAft>
                      </a:pPr>
                      <a:r>
                        <a:rPr lang="cs-CZ" sz="1400" b="1" dirty="0">
                          <a:effectLst/>
                        </a:rPr>
                        <a:t>10213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Počet sociálních podniků vzniklých díky podpoře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Organizace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653128">
                <a:tc>
                  <a:txBody>
                    <a:bodyPr/>
                    <a:lstStyle/>
                    <a:p>
                      <a:pPr algn="ctr">
                        <a:lnSpc>
                          <a:spcPct val="115000"/>
                        </a:lnSpc>
                        <a:spcAft>
                          <a:spcPts val="600"/>
                        </a:spcAft>
                      </a:pPr>
                      <a:r>
                        <a:rPr lang="cs-CZ" sz="1400" b="1" dirty="0">
                          <a:effectLst/>
                        </a:rPr>
                        <a:t>10212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Počet podpořených již existujících sociálních podniků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Organizace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870837">
                <a:tc>
                  <a:txBody>
                    <a:bodyPr/>
                    <a:lstStyle/>
                    <a:p>
                      <a:pPr algn="ctr">
                        <a:lnSpc>
                          <a:spcPct val="115000"/>
                        </a:lnSpc>
                        <a:spcAft>
                          <a:spcPts val="600"/>
                        </a:spcAft>
                      </a:pPr>
                      <a:r>
                        <a:rPr lang="cs-CZ" sz="1400" b="1" dirty="0">
                          <a:effectLst/>
                        </a:rPr>
                        <a:t>50001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Kapacita podporovaných zařízení péče o děti nebo vzdělávacích zařízení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cs-CZ" sz="1400" dirty="0">
                          <a:effectLst/>
                        </a:rPr>
                        <a:t>Osoby </a:t>
                      </a:r>
                      <a:endParaRPr lang="cs-CZ" sz="1400" dirty="0">
                        <a:solidFill>
                          <a:srgbClr val="000000"/>
                        </a:solidFill>
                        <a:effectLst/>
                        <a:latin typeface="Arial"/>
                        <a:ea typeface="Calibri"/>
                      </a:endParaRPr>
                    </a:p>
                  </a:txBody>
                  <a:tcPr marL="68580" marR="68580" marT="0" marB="0" anchor="ctr"/>
                </a:tc>
                <a:tc>
                  <a:txBody>
                    <a:bodyPr/>
                    <a:lstStyle/>
                    <a:p>
                      <a:pPr algn="ctr">
                        <a:lnSpc>
                          <a:spcPct val="115000"/>
                        </a:lnSpc>
                        <a:spcAft>
                          <a:spcPts val="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55102</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Počet podpořených komunitních center</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Zařízení</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a:t>
                      </a:r>
                      <a:endParaRPr lang="cs-CZ" sz="1400" dirty="0">
                        <a:effectLst/>
                        <a:latin typeface="Calibri"/>
                        <a:ea typeface="Calibri"/>
                        <a:cs typeface="Times New Roman"/>
                      </a:endParaRPr>
                    </a:p>
                  </a:txBody>
                  <a:tcPr marL="68580" marR="68580" marT="0" marB="0" anchor="ctr"/>
                </a:tc>
              </a:tr>
            </a:tbl>
          </a:graphicData>
        </a:graphic>
      </p:graphicFrame>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1149319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640681"/>
          </a:xfrm>
        </p:spPr>
        <p:txBody>
          <a:bodyPr/>
          <a:lstStyle/>
          <a:p>
            <a:r>
              <a:rPr lang="cs-CZ" dirty="0"/>
              <a:t>Indikátory povinné k </a:t>
            </a:r>
            <a:r>
              <a:rPr lang="cs-CZ" dirty="0" smtClean="0"/>
              <a:t>vykazování</a:t>
            </a:r>
            <a:endParaRPr lang="cs-CZ" dirty="0"/>
          </a:p>
        </p:txBody>
      </p:sp>
      <p:sp>
        <p:nvSpPr>
          <p:cNvPr id="3" name="Zástupný symbol pro obsah 2"/>
          <p:cNvSpPr>
            <a:spLocks noGrp="1"/>
          </p:cNvSpPr>
          <p:nvPr>
            <p:ph idx="1"/>
          </p:nvPr>
        </p:nvSpPr>
        <p:spPr>
          <a:xfrm>
            <a:off x="677334" y="2083751"/>
            <a:ext cx="8596668" cy="4774249"/>
          </a:xfrm>
        </p:spPr>
        <p:txBody>
          <a:bodyPr>
            <a:normAutofit/>
          </a:bodyPr>
          <a:lstStyle/>
          <a:p>
            <a:r>
              <a:rPr lang="cs-CZ" sz="2000" dirty="0"/>
              <a:t>Indikátory povinné k vykazování (výsledkové), které se týkají účastníků</a:t>
            </a:r>
          </a:p>
          <a:p>
            <a:pPr marL="0" indent="0">
              <a:buNone/>
            </a:pPr>
            <a:endParaRPr lang="cs-CZ" sz="2000" dirty="0"/>
          </a:p>
        </p:txBody>
      </p:sp>
      <p:graphicFrame>
        <p:nvGraphicFramePr>
          <p:cNvPr id="6" name="Tabulka 5"/>
          <p:cNvGraphicFramePr>
            <a:graphicFrameLocks noGrp="1"/>
          </p:cNvGraphicFramePr>
          <p:nvPr>
            <p:extLst>
              <p:ext uri="{D42A27DB-BD31-4B8C-83A1-F6EECF244321}">
                <p14:modId xmlns:p14="http://schemas.microsoft.com/office/powerpoint/2010/main" val="1018988051"/>
              </p:ext>
            </p:extLst>
          </p:nvPr>
        </p:nvGraphicFramePr>
        <p:xfrm>
          <a:off x="404065" y="2850645"/>
          <a:ext cx="9433618" cy="3637113"/>
        </p:xfrm>
        <a:graphic>
          <a:graphicData uri="http://schemas.openxmlformats.org/drawingml/2006/table">
            <a:tbl>
              <a:tblPr firstRow="1" bandRow="1">
                <a:tableStyleId>{5C22544A-7EE6-4342-B048-85BDC9FD1C3A}</a:tableStyleId>
              </a:tblPr>
              <a:tblGrid>
                <a:gridCol w="692286"/>
                <a:gridCol w="5642259"/>
                <a:gridCol w="1598177"/>
                <a:gridCol w="1500896"/>
              </a:tblGrid>
              <a:tr h="530861">
                <a:tc>
                  <a:txBody>
                    <a:bodyPr/>
                    <a:lstStyle/>
                    <a:p>
                      <a:pPr algn="ctr">
                        <a:lnSpc>
                          <a:spcPct val="115000"/>
                        </a:lnSpc>
                        <a:spcAft>
                          <a:spcPts val="1000"/>
                        </a:spcAft>
                      </a:pPr>
                      <a:r>
                        <a:rPr lang="cs-CZ" sz="1600" dirty="0">
                          <a:effectLst/>
                        </a:rPr>
                        <a:t>Kód</a:t>
                      </a:r>
                      <a:endParaRPr lang="cs-CZ" sz="1600" dirty="0">
                        <a:effectLst/>
                        <a:latin typeface="Calibri"/>
                        <a:ea typeface="Calibri"/>
                        <a:cs typeface="Times New Roman"/>
                      </a:endParaRPr>
                    </a:p>
                  </a:txBody>
                  <a:tcPr marL="9525" marR="9525" marT="9525" marB="0" anchor="ctr"/>
                </a:tc>
                <a:tc>
                  <a:txBody>
                    <a:bodyPr/>
                    <a:lstStyle/>
                    <a:p>
                      <a:pPr algn="ctr">
                        <a:lnSpc>
                          <a:spcPct val="115000"/>
                        </a:lnSpc>
                        <a:spcAft>
                          <a:spcPts val="1000"/>
                        </a:spcAft>
                      </a:pPr>
                      <a:r>
                        <a:rPr lang="cs-CZ" sz="1600" dirty="0">
                          <a:effectLst/>
                        </a:rPr>
                        <a:t>Název indikátoru </a:t>
                      </a:r>
                      <a:endParaRPr lang="cs-CZ" sz="1600" dirty="0">
                        <a:effectLst/>
                        <a:latin typeface="Calibri"/>
                        <a:ea typeface="Calibri"/>
                        <a:cs typeface="Times New Roman"/>
                      </a:endParaRPr>
                    </a:p>
                  </a:txBody>
                  <a:tcPr marL="9525" marR="9525" marT="9525" marB="0" anchor="ctr"/>
                </a:tc>
                <a:tc>
                  <a:txBody>
                    <a:bodyPr/>
                    <a:lstStyle/>
                    <a:p>
                      <a:pPr algn="ctr">
                        <a:lnSpc>
                          <a:spcPct val="115000"/>
                        </a:lnSpc>
                        <a:spcAft>
                          <a:spcPts val="1000"/>
                        </a:spcAft>
                      </a:pPr>
                      <a:r>
                        <a:rPr lang="cs-CZ" sz="1600" dirty="0">
                          <a:effectLst/>
                        </a:rPr>
                        <a:t>Měrná jednotka </a:t>
                      </a:r>
                      <a:endParaRPr lang="cs-CZ" sz="1600" dirty="0">
                        <a:effectLst/>
                        <a:latin typeface="Calibri"/>
                        <a:ea typeface="Calibri"/>
                        <a:cs typeface="Times New Roman"/>
                      </a:endParaRPr>
                    </a:p>
                  </a:txBody>
                  <a:tcPr marL="9525" marR="9525" marT="9525" marB="0" anchor="ctr"/>
                </a:tc>
                <a:tc>
                  <a:txBody>
                    <a:bodyPr/>
                    <a:lstStyle/>
                    <a:p>
                      <a:pPr algn="ctr">
                        <a:lnSpc>
                          <a:spcPct val="115000"/>
                        </a:lnSpc>
                        <a:spcAft>
                          <a:spcPts val="1000"/>
                        </a:spcAft>
                      </a:pPr>
                      <a:r>
                        <a:rPr lang="cs-CZ" sz="1600" dirty="0">
                          <a:effectLst/>
                        </a:rPr>
                        <a:t>Typ indikátoru </a:t>
                      </a:r>
                      <a:endParaRPr lang="cs-CZ" sz="1600" dirty="0">
                        <a:effectLst/>
                        <a:latin typeface="Calibri"/>
                        <a:ea typeface="Calibri"/>
                        <a:cs typeface="Times New Roman"/>
                      </a:endParaRPr>
                    </a:p>
                  </a:txBody>
                  <a:tcPr marL="9525" marR="9525" marT="9525" marB="0" anchor="ctr"/>
                </a:tc>
              </a:tr>
              <a:tr h="530861">
                <a:tc>
                  <a:txBody>
                    <a:bodyPr/>
                    <a:lstStyle/>
                    <a:p>
                      <a:pPr algn="ctr">
                        <a:lnSpc>
                          <a:spcPct val="115000"/>
                        </a:lnSpc>
                        <a:spcAft>
                          <a:spcPts val="1000"/>
                        </a:spcAft>
                      </a:pPr>
                      <a:r>
                        <a:rPr lang="cs-CZ" sz="1600" dirty="0">
                          <a:effectLst/>
                        </a:rPr>
                        <a:t>67315</a:t>
                      </a:r>
                      <a:endParaRPr lang="cs-CZ" sz="1600" dirty="0">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Bývalí účastníci projektů v oblasti sociálních služeb, u nichž služba naplnila svůj účel </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r h="530861">
                <a:tc>
                  <a:txBody>
                    <a:bodyPr/>
                    <a:lstStyle/>
                    <a:p>
                      <a:pPr marL="36195" marR="36195" algn="ctr">
                        <a:lnSpc>
                          <a:spcPct val="115000"/>
                        </a:lnSpc>
                        <a:spcBef>
                          <a:spcPts val="300"/>
                        </a:spcBef>
                        <a:spcAft>
                          <a:spcPts val="300"/>
                        </a:spcAft>
                      </a:pPr>
                      <a:r>
                        <a:rPr lang="cs-CZ" sz="1600" dirty="0">
                          <a:effectLst/>
                        </a:rPr>
                        <a:t>67310 </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Bývalí účastníci projektů, u nichž intervence formou sociální práce naplnila svůj účel </a:t>
                      </a:r>
                      <a:endParaRPr lang="cs-CZ" sz="1200" dirty="0">
                        <a:solidFill>
                          <a:srgbClr val="080808"/>
                        </a:solidFill>
                        <a:effectLst/>
                        <a:latin typeface="Calibri"/>
                        <a:ea typeface="Calibri"/>
                        <a:cs typeface="Times New Roman"/>
                      </a:endParaRPr>
                    </a:p>
                  </a:txBody>
                  <a:tcPr marL="9525" marR="9525" marT="9525" marB="0"/>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r h="530861">
                <a:tc>
                  <a:txBody>
                    <a:bodyPr/>
                    <a:lstStyle/>
                    <a:p>
                      <a:pPr marL="36195" marR="36195" algn="ctr">
                        <a:lnSpc>
                          <a:spcPct val="115000"/>
                        </a:lnSpc>
                        <a:spcBef>
                          <a:spcPts val="300"/>
                        </a:spcBef>
                        <a:spcAft>
                          <a:spcPts val="300"/>
                        </a:spcAft>
                      </a:pPr>
                      <a:r>
                        <a:rPr lang="cs-CZ" sz="1600" dirty="0">
                          <a:effectLst/>
                        </a:rPr>
                        <a:t>62500</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Účastníci v procesu vzdělávání/odborné přípravy po ukončení své účasti</a:t>
                      </a:r>
                      <a:endParaRPr lang="cs-CZ" sz="1200" dirty="0">
                        <a:solidFill>
                          <a:srgbClr val="080808"/>
                        </a:solidFill>
                        <a:effectLst/>
                        <a:latin typeface="Calibri"/>
                        <a:ea typeface="Calibri"/>
                        <a:cs typeface="Times New Roman"/>
                      </a:endParaRPr>
                    </a:p>
                  </a:txBody>
                  <a:tcPr marL="9525" marR="9525" marT="9525" marB="0"/>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r h="325343">
                <a:tc>
                  <a:txBody>
                    <a:bodyPr/>
                    <a:lstStyle/>
                    <a:p>
                      <a:pPr marL="36195" marR="36195" algn="ctr">
                        <a:lnSpc>
                          <a:spcPct val="115000"/>
                        </a:lnSpc>
                        <a:spcBef>
                          <a:spcPts val="300"/>
                        </a:spcBef>
                        <a:spcAft>
                          <a:spcPts val="300"/>
                        </a:spcAft>
                      </a:pPr>
                      <a:r>
                        <a:rPr lang="cs-CZ" sz="1600" dirty="0">
                          <a:effectLst/>
                        </a:rPr>
                        <a:t>62600</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Účastníci, kteří získali kvalifikaci po ukončení své účasti</a:t>
                      </a:r>
                      <a:endParaRPr lang="cs-CZ" sz="1200" dirty="0">
                        <a:solidFill>
                          <a:srgbClr val="080808"/>
                        </a:solidFill>
                        <a:effectLst/>
                        <a:latin typeface="Calibri"/>
                        <a:ea typeface="Calibri"/>
                        <a:cs typeface="Times New Roman"/>
                      </a:endParaRPr>
                    </a:p>
                  </a:txBody>
                  <a:tcPr marL="9525" marR="9525" marT="9525" marB="0"/>
                </a:tc>
                <a:tc>
                  <a:txBody>
                    <a:bodyPr/>
                    <a:lstStyle/>
                    <a:p>
                      <a:pPr marL="36195" marR="36195" algn="ctr">
                        <a:lnSpc>
                          <a:spcPct val="115000"/>
                        </a:lnSpc>
                        <a:spcBef>
                          <a:spcPts val="300"/>
                        </a:spcBef>
                        <a:spcAft>
                          <a:spcPts val="300"/>
                        </a:spcAft>
                      </a:pPr>
                      <a:r>
                        <a:rPr lang="cs-CZ" sz="1600">
                          <a:effectLst/>
                        </a:rPr>
                        <a:t>Osoby</a:t>
                      </a:r>
                      <a:endParaRPr lang="cs-CZ" sz="120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r h="1069838">
                <a:tc>
                  <a:txBody>
                    <a:bodyPr/>
                    <a:lstStyle/>
                    <a:p>
                      <a:pPr marL="36195" marR="36195" algn="ctr">
                        <a:lnSpc>
                          <a:spcPct val="115000"/>
                        </a:lnSpc>
                        <a:spcBef>
                          <a:spcPts val="300"/>
                        </a:spcBef>
                        <a:spcAft>
                          <a:spcPts val="300"/>
                        </a:spcAft>
                      </a:pPr>
                      <a:r>
                        <a:rPr lang="cs-CZ" sz="1600" dirty="0">
                          <a:effectLst/>
                        </a:rPr>
                        <a:t>62800</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nSpc>
                          <a:spcPct val="115000"/>
                        </a:lnSpc>
                        <a:spcBef>
                          <a:spcPts val="300"/>
                        </a:spcBef>
                        <a:spcAft>
                          <a:spcPts val="300"/>
                        </a:spcAft>
                      </a:pPr>
                      <a:r>
                        <a:rPr lang="cs-CZ" sz="1600" dirty="0">
                          <a:effectLst/>
                        </a:rPr>
                        <a:t>Znevýhodnění účastníci, kteří po ukončení své účasti hledají zaměstnání, jsou v procesu vzdělávání/odborné přípravy, rozšiřují si kvalifikaci nebo jsou zaměstnaní, a to i OSVČ</a:t>
                      </a:r>
                      <a:endParaRPr lang="cs-CZ" sz="1200" dirty="0">
                        <a:solidFill>
                          <a:srgbClr val="080808"/>
                        </a:solidFill>
                        <a:effectLst/>
                        <a:latin typeface="Calibri"/>
                        <a:ea typeface="Calibri"/>
                        <a:cs typeface="Times New Roman"/>
                      </a:endParaRPr>
                    </a:p>
                  </a:txBody>
                  <a:tcPr marL="9525" marR="9525" marT="9525" marB="0"/>
                </a:tc>
                <a:tc>
                  <a:txBody>
                    <a:bodyPr/>
                    <a:lstStyle/>
                    <a:p>
                      <a:pPr marL="36195" marR="36195" algn="ctr">
                        <a:lnSpc>
                          <a:spcPct val="115000"/>
                        </a:lnSpc>
                        <a:spcBef>
                          <a:spcPts val="300"/>
                        </a:spcBef>
                        <a:spcAft>
                          <a:spcPts val="300"/>
                        </a:spcAft>
                      </a:pPr>
                      <a:r>
                        <a:rPr lang="cs-CZ" sz="1600" dirty="0">
                          <a:effectLst/>
                        </a:rPr>
                        <a:t> Osoby</a:t>
                      </a:r>
                      <a:endParaRPr lang="cs-CZ" sz="1200" dirty="0">
                        <a:solidFill>
                          <a:srgbClr val="080808"/>
                        </a:solidFill>
                        <a:effectLst/>
                        <a:latin typeface="Calibri"/>
                        <a:ea typeface="Calibri"/>
                        <a:cs typeface="Times New Roman"/>
                      </a:endParaRPr>
                    </a:p>
                  </a:txBody>
                  <a:tcPr marL="9525" marR="9525" marT="9525"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9525" marR="9525" marT="9525" marB="0" anchor="ctr"/>
                </a:tc>
              </a:tr>
            </a:tbl>
          </a:graphicData>
        </a:graphic>
      </p:graphicFrame>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3246121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640681"/>
          </a:xfrm>
        </p:spPr>
        <p:txBody>
          <a:bodyPr/>
          <a:lstStyle/>
          <a:p>
            <a:r>
              <a:rPr lang="cs-CZ" dirty="0"/>
              <a:t>Indikátory povinné k </a:t>
            </a:r>
            <a:r>
              <a:rPr lang="cs-CZ" dirty="0" smtClean="0"/>
              <a:t>vykazování</a:t>
            </a:r>
            <a:endParaRPr lang="cs-CZ" dirty="0"/>
          </a:p>
        </p:txBody>
      </p:sp>
      <p:sp>
        <p:nvSpPr>
          <p:cNvPr id="3" name="Zástupný symbol pro obsah 2"/>
          <p:cNvSpPr>
            <a:spLocks noGrp="1"/>
          </p:cNvSpPr>
          <p:nvPr>
            <p:ph idx="1"/>
          </p:nvPr>
        </p:nvSpPr>
        <p:spPr>
          <a:xfrm>
            <a:off x="677334" y="2083752"/>
            <a:ext cx="8596668" cy="766894"/>
          </a:xfrm>
        </p:spPr>
        <p:txBody>
          <a:bodyPr>
            <a:normAutofit/>
          </a:bodyPr>
          <a:lstStyle/>
          <a:p>
            <a:r>
              <a:rPr lang="cs-CZ" sz="2000" dirty="0"/>
              <a:t>Indikátory povinné k vykazování (výsledkové), které se </a:t>
            </a:r>
            <a:r>
              <a:rPr lang="cs-CZ" sz="2000" dirty="0" smtClean="0"/>
              <a:t>netýkají </a:t>
            </a:r>
            <a:r>
              <a:rPr lang="cs-CZ" sz="2000" dirty="0"/>
              <a:t>účastníků</a:t>
            </a:r>
          </a:p>
          <a:p>
            <a:pPr marL="0" indent="0">
              <a:buNone/>
            </a:pPr>
            <a:endParaRPr lang="cs-CZ" sz="2000" dirty="0"/>
          </a:p>
        </p:txBody>
      </p:sp>
      <p:graphicFrame>
        <p:nvGraphicFramePr>
          <p:cNvPr id="7" name="Tabulka 6"/>
          <p:cNvGraphicFramePr>
            <a:graphicFrameLocks noGrp="1"/>
          </p:cNvGraphicFramePr>
          <p:nvPr>
            <p:extLst>
              <p:ext uri="{D42A27DB-BD31-4B8C-83A1-F6EECF244321}">
                <p14:modId xmlns:p14="http://schemas.microsoft.com/office/powerpoint/2010/main" val="2127285136"/>
              </p:ext>
            </p:extLst>
          </p:nvPr>
        </p:nvGraphicFramePr>
        <p:xfrm>
          <a:off x="374754" y="2986266"/>
          <a:ext cx="11122704" cy="3369565"/>
        </p:xfrm>
        <a:graphic>
          <a:graphicData uri="http://schemas.openxmlformats.org/drawingml/2006/table">
            <a:tbl>
              <a:tblPr firstRow="1" bandRow="1">
                <a:tableStyleId>{5C22544A-7EE6-4342-B048-85BDC9FD1C3A}</a:tableStyleId>
              </a:tblPr>
              <a:tblGrid>
                <a:gridCol w="689548"/>
                <a:gridCol w="7270229"/>
                <a:gridCol w="1678898"/>
                <a:gridCol w="1484029"/>
              </a:tblGrid>
              <a:tr h="448538">
                <a:tc>
                  <a:txBody>
                    <a:bodyPr/>
                    <a:lstStyle/>
                    <a:p>
                      <a:pPr algn="ctr">
                        <a:lnSpc>
                          <a:spcPct val="115000"/>
                        </a:lnSpc>
                        <a:spcAft>
                          <a:spcPts val="600"/>
                        </a:spcAft>
                      </a:pPr>
                      <a:r>
                        <a:rPr lang="cs-CZ" sz="1600" dirty="0">
                          <a:effectLst/>
                        </a:rPr>
                        <a:t>Kód</a:t>
                      </a:r>
                      <a:endParaRPr lang="cs-CZ" sz="1600" dirty="0">
                        <a:effectLst/>
                        <a:latin typeface="Calibri"/>
                        <a:ea typeface="Calibri"/>
                        <a:cs typeface="Times New Roman"/>
                      </a:endParaRPr>
                    </a:p>
                  </a:txBody>
                  <a:tcPr marL="0" marR="0" marT="0" marB="0" anchor="ctr"/>
                </a:tc>
                <a:tc>
                  <a:txBody>
                    <a:bodyPr/>
                    <a:lstStyle/>
                    <a:p>
                      <a:pPr algn="ctr">
                        <a:lnSpc>
                          <a:spcPct val="115000"/>
                        </a:lnSpc>
                        <a:spcAft>
                          <a:spcPts val="600"/>
                        </a:spcAft>
                      </a:pPr>
                      <a:r>
                        <a:rPr lang="cs-CZ" sz="1600" dirty="0">
                          <a:effectLst/>
                        </a:rPr>
                        <a:t>Název indikátoru </a:t>
                      </a:r>
                      <a:endParaRPr lang="cs-CZ" sz="1600" dirty="0">
                        <a:effectLst/>
                        <a:latin typeface="Calibri"/>
                        <a:ea typeface="Calibri"/>
                        <a:cs typeface="Times New Roman"/>
                      </a:endParaRPr>
                    </a:p>
                  </a:txBody>
                  <a:tcPr marL="0" marR="0" marT="0" marB="0" anchor="ctr"/>
                </a:tc>
                <a:tc>
                  <a:txBody>
                    <a:bodyPr/>
                    <a:lstStyle/>
                    <a:p>
                      <a:pPr algn="ctr">
                        <a:lnSpc>
                          <a:spcPct val="115000"/>
                        </a:lnSpc>
                        <a:spcAft>
                          <a:spcPts val="600"/>
                        </a:spcAft>
                      </a:pPr>
                      <a:r>
                        <a:rPr lang="cs-CZ" sz="1600" dirty="0">
                          <a:effectLst/>
                        </a:rPr>
                        <a:t>Měrná jednotka </a:t>
                      </a:r>
                      <a:endParaRPr lang="cs-CZ" sz="1600" dirty="0">
                        <a:effectLst/>
                        <a:latin typeface="Calibri"/>
                        <a:ea typeface="Calibri"/>
                        <a:cs typeface="Times New Roman"/>
                      </a:endParaRPr>
                    </a:p>
                  </a:txBody>
                  <a:tcPr marL="0" marR="0" marT="0" marB="0" anchor="ctr"/>
                </a:tc>
                <a:tc>
                  <a:txBody>
                    <a:bodyPr/>
                    <a:lstStyle/>
                    <a:p>
                      <a:pPr algn="ctr">
                        <a:lnSpc>
                          <a:spcPct val="115000"/>
                        </a:lnSpc>
                        <a:spcAft>
                          <a:spcPts val="600"/>
                        </a:spcAft>
                      </a:pPr>
                      <a:r>
                        <a:rPr lang="cs-CZ" sz="1600" dirty="0">
                          <a:effectLst/>
                        </a:rPr>
                        <a:t>Typ indikátoru </a:t>
                      </a:r>
                      <a:endParaRPr lang="cs-CZ" sz="1600" dirty="0">
                        <a:effectLst/>
                        <a:latin typeface="Calibri"/>
                        <a:ea typeface="Calibri"/>
                        <a:cs typeface="Times New Roman"/>
                      </a:endParaRPr>
                    </a:p>
                  </a:txBody>
                  <a:tcPr marL="0" marR="0" marT="0" marB="0" anchor="ctr"/>
                </a:tc>
              </a:tr>
              <a:tr h="678337">
                <a:tc>
                  <a:txBody>
                    <a:bodyPr/>
                    <a:lstStyle/>
                    <a:p>
                      <a:pPr marL="36195" marR="36195" algn="ctr">
                        <a:lnSpc>
                          <a:spcPct val="115000"/>
                        </a:lnSpc>
                        <a:spcBef>
                          <a:spcPts val="300"/>
                        </a:spcBef>
                        <a:spcAft>
                          <a:spcPts val="300"/>
                        </a:spcAft>
                      </a:pPr>
                      <a:r>
                        <a:rPr lang="cs-CZ" sz="1600" dirty="0">
                          <a:effectLst/>
                        </a:rPr>
                        <a:t>80500</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a:t>
                      </a:r>
                      <a:r>
                        <a:rPr lang="cs-CZ" sz="1600" dirty="0" smtClean="0">
                          <a:effectLst/>
                        </a:rPr>
                        <a:t>napsaných </a:t>
                      </a:r>
                      <a:r>
                        <a:rPr lang="cs-CZ" sz="1600" dirty="0">
                          <a:effectLst/>
                        </a:rPr>
                        <a:t>a zveřejněných analytických a strategických dokumentů (vč. evaluačních)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Dokumenty</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a:effectLst/>
                        </a:rPr>
                        <a:t>Výstup</a:t>
                      </a:r>
                      <a:endParaRPr lang="cs-CZ" sz="120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50130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osob pracujících v rámci flexibilních forem práce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Osoby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Výsledek </a:t>
                      </a:r>
                      <a:endParaRPr lang="cs-CZ" sz="1200" dirty="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50110</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osob využívajících zařízení péče o děti předškolního věku</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50120</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osob využívajících zařízení péče o děti ve věku do 3 let</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Osoby</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Výsledek</a:t>
                      </a:r>
                      <a:endParaRPr lang="cs-CZ" sz="1200" dirty="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50105</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Počet </a:t>
                      </a:r>
                      <a:r>
                        <a:rPr lang="cs-CZ" sz="1600" dirty="0" smtClean="0">
                          <a:effectLst/>
                        </a:rPr>
                        <a:t>zaměstnavatelů</a:t>
                      </a:r>
                      <a:r>
                        <a:rPr lang="cs-CZ" sz="1600" dirty="0">
                          <a:effectLst/>
                        </a:rPr>
                        <a:t>, kteří podporují flexibilní formy práce</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Podniky</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Výstup</a:t>
                      </a:r>
                      <a:endParaRPr lang="cs-CZ" sz="1200" dirty="0">
                        <a:solidFill>
                          <a:srgbClr val="080808"/>
                        </a:solidFill>
                        <a:effectLst/>
                        <a:latin typeface="Calibri"/>
                        <a:ea typeface="Calibri"/>
                        <a:cs typeface="Times New Roman"/>
                      </a:endParaRPr>
                    </a:p>
                  </a:txBody>
                  <a:tcPr marL="0" marR="0" marT="0" marB="0" anchor="ctr"/>
                </a:tc>
              </a:tr>
              <a:tr h="448538">
                <a:tc>
                  <a:txBody>
                    <a:bodyPr/>
                    <a:lstStyle/>
                    <a:p>
                      <a:pPr marL="36195" marR="36195" algn="ctr">
                        <a:lnSpc>
                          <a:spcPct val="115000"/>
                        </a:lnSpc>
                        <a:spcBef>
                          <a:spcPts val="300"/>
                        </a:spcBef>
                        <a:spcAft>
                          <a:spcPts val="300"/>
                        </a:spcAft>
                      </a:pPr>
                      <a:r>
                        <a:rPr lang="cs-CZ" sz="1600" dirty="0">
                          <a:effectLst/>
                        </a:rPr>
                        <a:t>67401</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nSpc>
                          <a:spcPct val="115000"/>
                        </a:lnSpc>
                        <a:spcBef>
                          <a:spcPts val="300"/>
                        </a:spcBef>
                        <a:spcAft>
                          <a:spcPts val="300"/>
                        </a:spcAft>
                      </a:pPr>
                      <a:r>
                        <a:rPr lang="cs-CZ" sz="1600" dirty="0">
                          <a:effectLst/>
                        </a:rPr>
                        <a:t>Nové nebo inovované sociální služby týkající se bydlení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Služby </a:t>
                      </a:r>
                      <a:endParaRPr lang="cs-CZ" sz="1200" dirty="0">
                        <a:solidFill>
                          <a:srgbClr val="080808"/>
                        </a:solidFill>
                        <a:effectLst/>
                        <a:latin typeface="Calibri"/>
                        <a:ea typeface="Calibri"/>
                        <a:cs typeface="Times New Roman"/>
                      </a:endParaRPr>
                    </a:p>
                  </a:txBody>
                  <a:tcPr marL="0" marR="0" marT="0" marB="0" anchor="ctr"/>
                </a:tc>
                <a:tc>
                  <a:txBody>
                    <a:bodyPr/>
                    <a:lstStyle/>
                    <a:p>
                      <a:pPr marL="36195" marR="36195" algn="ctr">
                        <a:lnSpc>
                          <a:spcPct val="115000"/>
                        </a:lnSpc>
                        <a:spcBef>
                          <a:spcPts val="300"/>
                        </a:spcBef>
                        <a:spcAft>
                          <a:spcPts val="300"/>
                        </a:spcAft>
                      </a:pPr>
                      <a:r>
                        <a:rPr lang="cs-CZ" sz="1600" dirty="0">
                          <a:effectLst/>
                        </a:rPr>
                        <a:t>Výstup</a:t>
                      </a:r>
                      <a:endParaRPr lang="cs-CZ" sz="1200" dirty="0">
                        <a:solidFill>
                          <a:srgbClr val="080808"/>
                        </a:solidFill>
                        <a:effectLst/>
                        <a:latin typeface="Calibri"/>
                        <a:ea typeface="Calibri"/>
                        <a:cs typeface="Times New Roman"/>
                      </a:endParaRPr>
                    </a:p>
                  </a:txBody>
                  <a:tcPr marL="0" marR="0" marT="0" marB="0" anchor="ctr"/>
                </a:tc>
              </a:tr>
            </a:tbl>
          </a:graphicData>
        </a:graphic>
      </p:graphicFrame>
      <p:pic>
        <p:nvPicPr>
          <p:cNvPr id="8" name="Obrázek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1226098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3325" y="1084624"/>
            <a:ext cx="8870677" cy="777100"/>
          </a:xfrm>
        </p:spPr>
        <p:txBody>
          <a:bodyPr/>
          <a:lstStyle/>
          <a:p>
            <a:r>
              <a:rPr lang="cs-CZ" dirty="0" smtClean="0"/>
              <a:t>Horizontální principy</a:t>
            </a:r>
            <a:endParaRPr lang="cs-CZ" dirty="0"/>
          </a:p>
        </p:txBody>
      </p:sp>
      <p:sp>
        <p:nvSpPr>
          <p:cNvPr id="3" name="Zástupný symbol pro obsah 2"/>
          <p:cNvSpPr>
            <a:spLocks noGrp="1"/>
          </p:cNvSpPr>
          <p:nvPr>
            <p:ph idx="1"/>
          </p:nvPr>
        </p:nvSpPr>
        <p:spPr>
          <a:xfrm>
            <a:off x="403325" y="5951095"/>
            <a:ext cx="8596668" cy="847137"/>
          </a:xfrm>
        </p:spPr>
        <p:txBody>
          <a:bodyPr>
            <a:noAutofit/>
          </a:bodyPr>
          <a:lstStyle/>
          <a:p>
            <a:pPr>
              <a:spcBef>
                <a:spcPts val="0"/>
              </a:spcBef>
            </a:pPr>
            <a:r>
              <a:rPr lang="cs-CZ" sz="1400" dirty="0"/>
              <a:t>Nutno vyplnit všechny tři horizontální principy výběrem ze seznamu, případně popisem a zdůvodněním.</a:t>
            </a:r>
          </a:p>
          <a:p>
            <a:pPr>
              <a:spcBef>
                <a:spcPts val="0"/>
              </a:spcBef>
            </a:pPr>
            <a:r>
              <a:rPr lang="cs-CZ" sz="1400" dirty="0"/>
              <a:t>Nutno průběžně ukládat jednotlivé řádky</a:t>
            </a:r>
            <a:r>
              <a:rPr lang="cs-CZ" sz="1400" dirty="0" smtClean="0"/>
              <a:t>.</a:t>
            </a:r>
            <a:endParaRPr lang="cs-CZ" sz="1400" dirty="0"/>
          </a:p>
        </p:txBody>
      </p:sp>
      <p:pic>
        <p:nvPicPr>
          <p:cNvPr id="8" name="Obrázek 7"/>
          <p:cNvPicPr>
            <a:picLocks noChangeAspect="1"/>
          </p:cNvPicPr>
          <p:nvPr/>
        </p:nvPicPr>
        <p:blipFill>
          <a:blip r:embed="rId3"/>
          <a:stretch>
            <a:fillRect/>
          </a:stretch>
        </p:blipFill>
        <p:spPr>
          <a:xfrm>
            <a:off x="403325" y="1686929"/>
            <a:ext cx="8395901" cy="4157852"/>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98024305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9791"/>
            <a:ext cx="8596668" cy="694019"/>
          </a:xfrm>
        </p:spPr>
        <p:txBody>
          <a:bodyPr/>
          <a:lstStyle/>
          <a:p>
            <a:r>
              <a:rPr lang="cs-CZ" dirty="0" smtClean="0"/>
              <a:t>Klíčové aktivity</a:t>
            </a:r>
            <a:endParaRPr lang="cs-CZ" dirty="0"/>
          </a:p>
        </p:txBody>
      </p:sp>
      <p:pic>
        <p:nvPicPr>
          <p:cNvPr id="6" name="Picture 2" descr="C:\Users\michaela.sedlackova\Desktop\Klíčová aktivit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667" y="1697588"/>
            <a:ext cx="9574097" cy="5032995"/>
          </a:xfrm>
          <a:prstGeom prst="rect">
            <a:avLst/>
          </a:prstGeom>
          <a:noFill/>
          <a:extLst>
            <a:ext uri="{909E8E84-426E-40DD-AFC4-6F175D3DCCD1}">
              <a14:hiddenFill xmlns:a14="http://schemas.microsoft.com/office/drawing/2010/main">
                <a:solidFill>
                  <a:srgbClr val="FFFFFF"/>
                </a:solidFill>
              </a14:hiddenFill>
            </a:ext>
          </a:extLst>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8416310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43907"/>
            <a:ext cx="8596668" cy="685651"/>
          </a:xfrm>
        </p:spPr>
        <p:txBody>
          <a:bodyPr/>
          <a:lstStyle/>
          <a:p>
            <a:r>
              <a:rPr lang="cs-CZ" dirty="0" smtClean="0"/>
              <a:t>Cílová skupina</a:t>
            </a:r>
            <a:endParaRPr lang="cs-CZ" dirty="0"/>
          </a:p>
        </p:txBody>
      </p:sp>
      <p:pic>
        <p:nvPicPr>
          <p:cNvPr id="6" name="Picture 2" descr="C:\Users\michaela.sedlackova\Desktop\c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157" y="1829558"/>
            <a:ext cx="9067021" cy="4896544"/>
          </a:xfrm>
          <a:prstGeom prst="rect">
            <a:avLst/>
          </a:prstGeom>
          <a:noFill/>
          <a:extLst>
            <a:ext uri="{909E8E84-426E-40DD-AFC4-6F175D3DCCD1}">
              <a14:hiddenFill xmlns:a14="http://schemas.microsoft.com/office/drawing/2010/main">
                <a:solidFill>
                  <a:srgbClr val="FFFFFF"/>
                </a:solidFill>
              </a14:hiddenFill>
            </a:ext>
          </a:extLst>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31836010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320800"/>
          </a:xfrm>
        </p:spPr>
        <p:txBody>
          <a:bodyPr/>
          <a:lstStyle/>
          <a:p>
            <a:r>
              <a:rPr lang="cs-CZ" dirty="0" smtClean="0"/>
              <a:t>Umístění</a:t>
            </a:r>
            <a:endParaRPr lang="cs-CZ" dirty="0"/>
          </a:p>
        </p:txBody>
      </p:sp>
      <p:pic>
        <p:nvPicPr>
          <p:cNvPr id="6" name="Picture 2" descr="C:\Users\michaela.sedlackova\Desktop\Umístění.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813" y="1678035"/>
            <a:ext cx="8688189" cy="5184576"/>
          </a:xfrm>
          <a:prstGeom prst="rect">
            <a:avLst/>
          </a:prstGeom>
          <a:noFill/>
          <a:extLst>
            <a:ext uri="{909E8E84-426E-40DD-AFC4-6F175D3DCCD1}">
              <a14:hiddenFill xmlns:a14="http://schemas.microsoft.com/office/drawing/2010/main">
                <a:solidFill>
                  <a:srgbClr val="FFFFFF"/>
                </a:solidFill>
              </a14:hiddenFill>
            </a:ext>
          </a:extLst>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2258624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999292"/>
            <a:ext cx="8596668" cy="757232"/>
          </a:xfrm>
        </p:spPr>
        <p:txBody>
          <a:bodyPr/>
          <a:lstStyle/>
          <a:p>
            <a:r>
              <a:rPr lang="cs-CZ" dirty="0" smtClean="0"/>
              <a:t>Subjekty projektu</a:t>
            </a:r>
            <a:endParaRPr lang="cs-CZ" dirty="0"/>
          </a:p>
        </p:txBody>
      </p:sp>
      <p:sp>
        <p:nvSpPr>
          <p:cNvPr id="14" name="Zástupný symbol pro obsah 5"/>
          <p:cNvSpPr txBox="1">
            <a:spLocks/>
          </p:cNvSpPr>
          <p:nvPr/>
        </p:nvSpPr>
        <p:spPr>
          <a:xfrm>
            <a:off x="6265645" y="1622434"/>
            <a:ext cx="3526227" cy="4595470"/>
          </a:xfrm>
          <a:prstGeom prst="rect">
            <a:avLst/>
          </a:prstGeom>
        </p:spPr>
        <p:txBody>
          <a:bodyPr vert="horz" lIns="0" tIns="0" rIns="0" bIns="0" rtlCol="0">
            <a:noAutofit/>
          </a:bodyPr>
          <a:lstStyle>
            <a:lvl1pPr marL="432000" indent="-432000" algn="l" defTabSz="914400" rtl="0" eaLnBrk="1" latinLnBrk="0" hangingPunct="1">
              <a:lnSpc>
                <a:spcPts val="2880"/>
              </a:lnSpc>
              <a:spcBef>
                <a:spcPts val="600"/>
              </a:spcBef>
              <a:spcAft>
                <a:spcPts val="600"/>
              </a:spcAft>
              <a:buClr>
                <a:schemeClr val="accent2"/>
              </a:buClr>
              <a:buSzPct val="100000"/>
              <a:buFont typeface="Wingdings" panose="05000000000000000000" pitchFamily="2" charset="2"/>
              <a:buChar char=""/>
              <a:defRPr sz="2400" b="0" kern="1200">
                <a:solidFill>
                  <a:schemeClr val="tx1"/>
                </a:solidFill>
                <a:latin typeface="+mn-lt"/>
                <a:ea typeface="+mn-ea"/>
                <a:cs typeface="+mn-cs"/>
              </a:defRPr>
            </a:lvl1pPr>
            <a:lvl2pPr marL="666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2pPr>
            <a:lvl3pPr marL="918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3pPr>
            <a:lvl4pPr marL="1170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lang="cs-CZ" sz="2000" kern="1200" dirty="0" smtClean="0">
                <a:solidFill>
                  <a:schemeClr val="tx1"/>
                </a:solidFill>
                <a:latin typeface="+mn-lt"/>
                <a:ea typeface="+mn-ea"/>
                <a:cs typeface="+mn-cs"/>
              </a:defRPr>
            </a:lvl4pPr>
            <a:lvl5pPr marL="1422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Vybrat Typ subjektu.</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Nejdůležitější je typ </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endParaRPr kumimoji="0" lang="cs-CZ" sz="1400" b="0" i="0" u="none" strike="noStrike" kern="1200" cap="none" spc="0" normalizeH="0" baseline="0" noProof="0" dirty="0" smtClean="0">
              <a:ln>
                <a:noFill/>
              </a:ln>
              <a:solidFill>
                <a:srgbClr val="084A8B"/>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600"/>
              </a:spcAft>
              <a:buClr>
                <a:schemeClr val="accent1">
                  <a:lumMod val="75000"/>
                </a:schemeClr>
              </a:buClr>
              <a:buSzPct val="100000"/>
              <a:buNone/>
              <a:tabLst/>
              <a:defRPr/>
            </a:pPr>
            <a:endParaRPr kumimoji="0" lang="cs-CZ" sz="1400" b="0" i="0" u="none" strike="noStrike" kern="1200" cap="none" spc="0" normalizeH="0" baseline="0" noProof="0" dirty="0" smtClean="0">
              <a:ln>
                <a:noFill/>
              </a:ln>
              <a:solidFill>
                <a:srgbClr val="084A8B"/>
              </a:solidFill>
              <a:effectLst/>
              <a:uLnTx/>
              <a:uFillTx/>
              <a:latin typeface="Arial"/>
              <a:ea typeface="+mn-ea"/>
              <a:cs typeface="+mn-cs"/>
            </a:endParaRP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 zadání subjektu typu Žadatel/příjemce se zpřístupní záložka Rozpočet.</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Vyplnit IČ a Validovat. </a:t>
            </a:r>
          </a:p>
          <a:p>
            <a:pPr marL="666000" marR="0" lvl="1" indent="-252000" algn="l" defTabSz="914400" rtl="0" eaLnBrk="1" fontAlgn="auto" latinLnBrk="0" hangingPunct="1">
              <a:lnSpc>
                <a:spcPct val="100000"/>
              </a:lnSpc>
              <a:spcBef>
                <a:spcPts val="0"/>
              </a:spcBef>
              <a:spcAft>
                <a:spcPts val="600"/>
              </a:spcAft>
              <a:buClr>
                <a:schemeClr val="accent1">
                  <a:lumMod val="75000"/>
                </a:schemeClr>
              </a:buClr>
              <a:buSzPct val="8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 úspěšné validaci jsou data doplněna z ROS (registr osob). </a:t>
            </a:r>
          </a:p>
          <a:p>
            <a:pPr marL="666000" marR="0" lvl="1" indent="-252000" algn="l" defTabSz="914400" rtl="0" eaLnBrk="1" fontAlgn="auto" latinLnBrk="0" hangingPunct="1">
              <a:lnSpc>
                <a:spcPct val="100000"/>
              </a:lnSpc>
              <a:spcBef>
                <a:spcPts val="0"/>
              </a:spcBef>
              <a:spcAft>
                <a:spcPts val="600"/>
              </a:spcAft>
              <a:buClr>
                <a:schemeClr val="accent1">
                  <a:lumMod val="75000"/>
                </a:schemeClr>
              </a:buClr>
              <a:buSzPct val="8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Pokud nelze validovat, kontaktujte technickou podporu </a:t>
            </a:r>
            <a:r>
              <a:rPr kumimoji="0" lang="cs-CZ" sz="1400" b="0" i="0" u="none" strike="noStrike" kern="1200" cap="none" spc="0" normalizeH="0" baseline="0" noProof="0" dirty="0" smtClean="0">
                <a:ln>
                  <a:noFill/>
                </a:ln>
                <a:solidFill>
                  <a:srgbClr val="084A8B"/>
                </a:solidFill>
                <a:effectLst/>
                <a:uLnTx/>
                <a:uFillTx/>
                <a:latin typeface="Arial"/>
                <a:ea typeface="+mn-ea"/>
                <a:cs typeface="+mn-cs"/>
                <a:hlinkClick r:id="rId3"/>
              </a:rPr>
              <a:t>iskp@mpsv.cz</a:t>
            </a:r>
            <a:r>
              <a:rPr kumimoji="0" lang="cs-CZ" sz="1400" b="0" i="0" u="none" strike="noStrike" kern="1200" cap="none" spc="0" normalizeH="0" baseline="0" noProof="0" dirty="0" smtClean="0">
                <a:ln>
                  <a:noFill/>
                </a:ln>
                <a:solidFill>
                  <a:srgbClr val="084A8B"/>
                </a:solidFill>
                <a:effectLst/>
                <a:uLnTx/>
                <a:uFillTx/>
                <a:latin typeface="Arial"/>
                <a:ea typeface="+mn-ea"/>
                <a:cs typeface="+mn-cs"/>
              </a:rPr>
              <a:t>. </a:t>
            </a:r>
          </a:p>
          <a:p>
            <a:pPr marL="432000" marR="0" lvl="1"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Počet zaměstnanců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a Roční obrat – vazba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na hodnocení projektu – eliminační kritérium Ověření administrativní, finanční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a provozní kapacity žadatele.</a:t>
            </a:r>
            <a:endParaRPr kumimoji="0" lang="cs-CZ" sz="1600" b="0" i="0" u="none" strike="noStrike" kern="1200" cap="none" spc="0" normalizeH="0" baseline="0" noProof="0" dirty="0">
              <a:ln>
                <a:noFill/>
              </a:ln>
              <a:solidFill>
                <a:srgbClr val="084A8B"/>
              </a:solidFill>
              <a:effectLst/>
              <a:uLnTx/>
              <a:uFillTx/>
              <a:latin typeface="Arial"/>
              <a:ea typeface="+mn-ea"/>
              <a:cs typeface="+mn-cs"/>
            </a:endParaRPr>
          </a:p>
        </p:txBody>
      </p:sp>
      <p:pic>
        <p:nvPicPr>
          <p:cNvPr id="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9436" y="2220307"/>
            <a:ext cx="1224135" cy="456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Obrázek 22"/>
          <p:cNvPicPr>
            <a:picLocks noChangeAspect="1"/>
          </p:cNvPicPr>
          <p:nvPr/>
        </p:nvPicPr>
        <p:blipFill>
          <a:blip r:embed="rId5"/>
          <a:stretch>
            <a:fillRect/>
          </a:stretch>
        </p:blipFill>
        <p:spPr>
          <a:xfrm>
            <a:off x="0" y="1622434"/>
            <a:ext cx="5956056" cy="5235566"/>
          </a:xfrm>
          <a:prstGeom prst="rect">
            <a:avLst/>
          </a:prstGeom>
        </p:spPr>
      </p:pic>
      <p:pic>
        <p:nvPicPr>
          <p:cNvPr id="8" name="Obrázek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9028590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05491"/>
            <a:ext cx="8596668" cy="642556"/>
          </a:xfrm>
        </p:spPr>
        <p:txBody>
          <a:bodyPr/>
          <a:lstStyle/>
          <a:p>
            <a:r>
              <a:rPr lang="cs-CZ" dirty="0" smtClean="0"/>
              <a:t>Osoby subjektu</a:t>
            </a:r>
            <a:endParaRPr lang="cs-CZ" dirty="0"/>
          </a:p>
        </p:txBody>
      </p:sp>
      <p:sp>
        <p:nvSpPr>
          <p:cNvPr id="3" name="Zástupný symbol pro obsah 2"/>
          <p:cNvSpPr>
            <a:spLocks noGrp="1"/>
          </p:cNvSpPr>
          <p:nvPr>
            <p:ph idx="1"/>
          </p:nvPr>
        </p:nvSpPr>
        <p:spPr>
          <a:xfrm>
            <a:off x="428684" y="5939304"/>
            <a:ext cx="8596668" cy="1010093"/>
          </a:xfrm>
        </p:spPr>
        <p:txBody>
          <a:bodyPr>
            <a:normAutofit/>
          </a:bodyPr>
          <a:lstStyle/>
          <a:p>
            <a:pPr algn="just">
              <a:spcBef>
                <a:spcPts val="0"/>
              </a:spcBef>
            </a:pPr>
            <a:r>
              <a:rPr lang="cs-CZ" sz="1600" dirty="0"/>
              <a:t>Nutno vložit hlavní kontaktní osobu a minimálně jednoho statutárního zástupce (rozlišit zaškrtnutím </a:t>
            </a:r>
            <a:r>
              <a:rPr lang="cs-CZ" sz="1600" dirty="0" err="1"/>
              <a:t>checkboxu</a:t>
            </a:r>
            <a:r>
              <a:rPr lang="cs-CZ" sz="1600" dirty="0"/>
              <a:t>).</a:t>
            </a:r>
          </a:p>
          <a:p>
            <a:pPr algn="just">
              <a:spcBef>
                <a:spcPts val="0"/>
              </a:spcBef>
            </a:pPr>
            <a:r>
              <a:rPr lang="cs-CZ" sz="1600" dirty="0"/>
              <a:t>Každá další osoba je vložena pomocí Nový záznam.</a:t>
            </a:r>
          </a:p>
          <a:p>
            <a:pPr marL="0" indent="0">
              <a:buNone/>
            </a:pPr>
            <a:endParaRPr lang="cs-CZ" sz="2000" dirty="0"/>
          </a:p>
        </p:txBody>
      </p:sp>
      <p:sp>
        <p:nvSpPr>
          <p:cNvPr id="6" name="Obdélník 5"/>
          <p:cNvSpPr/>
          <p:nvPr/>
        </p:nvSpPr>
        <p:spPr>
          <a:xfrm>
            <a:off x="2657337" y="4384828"/>
            <a:ext cx="864096"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3669261" y="4384352"/>
            <a:ext cx="72008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095" y="1648047"/>
            <a:ext cx="8544070" cy="4231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Obdélník 8"/>
          <p:cNvSpPr/>
          <p:nvPr/>
        </p:nvSpPr>
        <p:spPr>
          <a:xfrm>
            <a:off x="419221" y="5513204"/>
            <a:ext cx="3384376" cy="31130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0" name="Obrázek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11" name="Obráze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78034968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27638"/>
            <a:ext cx="8596668" cy="1393398"/>
          </a:xfrm>
        </p:spPr>
        <p:txBody>
          <a:bodyPr>
            <a:normAutofit/>
          </a:bodyPr>
          <a:lstStyle/>
          <a:p>
            <a:r>
              <a:rPr lang="cs-CZ" dirty="0" smtClean="0"/>
              <a:t>Účty subjektu, účetní období, kategorie intervencí </a:t>
            </a:r>
            <a:endParaRPr lang="cs-CZ" dirty="0"/>
          </a:p>
        </p:txBody>
      </p:sp>
      <p:sp>
        <p:nvSpPr>
          <p:cNvPr id="3" name="Zástupný symbol pro obsah 2"/>
          <p:cNvSpPr>
            <a:spLocks noGrp="1"/>
          </p:cNvSpPr>
          <p:nvPr>
            <p:ph idx="1"/>
          </p:nvPr>
        </p:nvSpPr>
        <p:spPr>
          <a:xfrm>
            <a:off x="3444949" y="2530591"/>
            <a:ext cx="6124353" cy="4327409"/>
          </a:xfrm>
        </p:spPr>
        <p:txBody>
          <a:bodyPr>
            <a:normAutofit/>
          </a:bodyPr>
          <a:lstStyle/>
          <a:p>
            <a:pPr algn="just">
              <a:spcBef>
                <a:spcPts val="0"/>
              </a:spcBef>
            </a:pPr>
            <a:r>
              <a:rPr lang="cs-CZ" dirty="0"/>
              <a:t>Záložky Účty subjektu, Účetní období a Kategorie intervencí se v žádosti o finanční podporu nevyplňují, </a:t>
            </a:r>
            <a:r>
              <a:rPr lang="cs-CZ" b="1" dirty="0"/>
              <a:t>jsou </a:t>
            </a:r>
            <a:r>
              <a:rPr lang="cs-CZ" b="1" dirty="0" err="1"/>
              <a:t>NEeditovatelné</a:t>
            </a:r>
            <a:r>
              <a:rPr lang="cs-CZ" b="1" dirty="0"/>
              <a:t>!!!</a:t>
            </a:r>
          </a:p>
          <a:p>
            <a:pPr marL="0" indent="0" algn="just">
              <a:spcBef>
                <a:spcPts val="0"/>
              </a:spcBef>
              <a:buNone/>
            </a:pPr>
            <a:endParaRPr lang="cs-CZ" dirty="0"/>
          </a:p>
          <a:p>
            <a:pPr algn="just">
              <a:spcBef>
                <a:spcPts val="0"/>
              </a:spcBef>
            </a:pPr>
            <a:r>
              <a:rPr lang="cs-CZ" dirty="0"/>
              <a:t>Žadatel vyplňuje až před přípravou právního aktu na vyzvání poskytovatele podpory.</a:t>
            </a:r>
          </a:p>
          <a:p>
            <a:pPr algn="just">
              <a:spcBef>
                <a:spcPts val="0"/>
              </a:spcBef>
            </a:pPr>
            <a:endParaRPr lang="cs-CZ" dirty="0"/>
          </a:p>
          <a:p>
            <a:pPr algn="just">
              <a:spcBef>
                <a:spcPts val="0"/>
              </a:spcBef>
            </a:pPr>
            <a:r>
              <a:rPr lang="cs-CZ" b="1" dirty="0">
                <a:hlinkClick r:id="rId3"/>
              </a:rPr>
              <a:t>Pokyny k doplnění žádosti o podporu v IS KP14+ před vydáním právního aktu</a:t>
            </a:r>
            <a:r>
              <a:rPr lang="cs-CZ" b="1" dirty="0"/>
              <a:t> </a:t>
            </a:r>
            <a:r>
              <a:rPr lang="cs-CZ" dirty="0"/>
              <a:t>(v aktuálním vydání).</a:t>
            </a:r>
          </a:p>
          <a:p>
            <a:pPr marL="0" indent="0" algn="just">
              <a:spcBef>
                <a:spcPts val="0"/>
              </a:spcBef>
              <a:buNone/>
            </a:pPr>
            <a:endParaRPr lang="cs-CZ" dirty="0"/>
          </a:p>
          <a:p>
            <a:pPr lvl="1">
              <a:lnSpc>
                <a:spcPct val="100000"/>
              </a:lnSpc>
              <a:spcBef>
                <a:spcPts val="0"/>
              </a:spcBef>
              <a:spcAft>
                <a:spcPts val="600"/>
              </a:spcAft>
            </a:pPr>
            <a:r>
              <a:rPr lang="cs-CZ" sz="1400" dirty="0"/>
              <a:t>https://www.esfcr.cz/formulare-pro-uzavreni-pravniho-aktu-a-vzory-pravnich-aktu-o-poskytnuti-podpory-na-projekt-opz/-/</a:t>
            </a:r>
            <a:r>
              <a:rPr lang="cs-CZ" sz="1400" dirty="0" smtClean="0"/>
              <a:t>dokument/798824</a:t>
            </a:r>
            <a:endParaRPr lang="cs-CZ" sz="2000" dirty="0"/>
          </a:p>
        </p:txBody>
      </p:sp>
      <p:pic>
        <p:nvPicPr>
          <p:cNvPr id="11" name="Obrázek 10"/>
          <p:cNvPicPr>
            <a:picLocks noChangeAspect="1"/>
          </p:cNvPicPr>
          <p:nvPr/>
        </p:nvPicPr>
        <p:blipFill>
          <a:blip r:embed="rId4"/>
          <a:stretch>
            <a:fillRect/>
          </a:stretch>
        </p:blipFill>
        <p:spPr>
          <a:xfrm>
            <a:off x="677334" y="2341036"/>
            <a:ext cx="2193457" cy="4341920"/>
          </a:xfrm>
          <a:prstGeom prst="rect">
            <a:avLst/>
          </a:prstGeom>
        </p:spPr>
      </p:pic>
      <p:pic>
        <p:nvPicPr>
          <p:cNvPr id="7" name="Obrázek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96730837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785481"/>
          </a:xfrm>
        </p:spPr>
        <p:txBody>
          <a:bodyPr/>
          <a:lstStyle/>
          <a:p>
            <a:r>
              <a:rPr lang="cs-CZ" dirty="0"/>
              <a:t>Rozpočet jednotkový </a:t>
            </a:r>
          </a:p>
        </p:txBody>
      </p:sp>
      <p:sp>
        <p:nvSpPr>
          <p:cNvPr id="3" name="Zástupný symbol pro obsah 2"/>
          <p:cNvSpPr>
            <a:spLocks noGrp="1"/>
          </p:cNvSpPr>
          <p:nvPr>
            <p:ph idx="1"/>
          </p:nvPr>
        </p:nvSpPr>
        <p:spPr>
          <a:xfrm>
            <a:off x="5465135" y="2181736"/>
            <a:ext cx="5124893" cy="2719873"/>
          </a:xfrm>
        </p:spPr>
        <p:txBody>
          <a:bodyPr>
            <a:normAutofit lnSpcReduction="10000"/>
          </a:bodyPr>
          <a:lstStyle/>
          <a:p>
            <a:pPr>
              <a:lnSpc>
                <a:spcPct val="100000"/>
              </a:lnSpc>
              <a:spcBef>
                <a:spcPts val="0"/>
              </a:spcBef>
              <a:spcAft>
                <a:spcPts val="1200"/>
              </a:spcAft>
              <a:buFont typeface="Wingdings" panose="05000000000000000000" pitchFamily="2" charset="2"/>
              <a:buChar char=""/>
            </a:pPr>
            <a:r>
              <a:rPr lang="cs-CZ" sz="2000" dirty="0"/>
              <a:t>Přímá editace nákladů.</a:t>
            </a:r>
          </a:p>
          <a:p>
            <a:pPr>
              <a:lnSpc>
                <a:spcPct val="100000"/>
              </a:lnSpc>
              <a:spcBef>
                <a:spcPts val="0"/>
              </a:spcBef>
              <a:spcAft>
                <a:spcPts val="1200"/>
              </a:spcAft>
              <a:buFont typeface="Wingdings" panose="05000000000000000000" pitchFamily="2" charset="2"/>
              <a:buChar char=""/>
            </a:pPr>
            <a:r>
              <a:rPr lang="cs-CZ" sz="2000" b="1" dirty="0"/>
              <a:t>Editovat vše </a:t>
            </a:r>
            <a:r>
              <a:rPr lang="cs-CZ" sz="2000" dirty="0"/>
              <a:t>(tlačítko </a:t>
            </a:r>
            <a:br>
              <a:rPr lang="cs-CZ" sz="2000" dirty="0"/>
            </a:br>
            <a:r>
              <a:rPr lang="cs-CZ" sz="2000" dirty="0"/>
              <a:t>pod rozpočtem) – umožňuje přímé vpisování nákladů do  rozpočtu. </a:t>
            </a:r>
            <a:br>
              <a:rPr lang="cs-CZ" sz="2000" dirty="0"/>
            </a:br>
            <a:r>
              <a:rPr lang="cs-CZ" sz="2000" dirty="0"/>
              <a:t>Po vyplnění celého rozpočtu stačí zmáčknout </a:t>
            </a:r>
            <a:r>
              <a:rPr lang="cs-CZ" sz="2000" b="1" dirty="0"/>
              <a:t>Uložit vše</a:t>
            </a:r>
            <a:r>
              <a:rPr lang="cs-CZ" sz="2000" dirty="0"/>
              <a:t>.</a:t>
            </a:r>
            <a:r>
              <a:rPr lang="cs-CZ" sz="2000" b="1" dirty="0"/>
              <a:t> </a:t>
            </a:r>
          </a:p>
          <a:p>
            <a:pPr>
              <a:lnSpc>
                <a:spcPct val="100000"/>
              </a:lnSpc>
              <a:spcBef>
                <a:spcPts val="0"/>
              </a:spcBef>
              <a:spcAft>
                <a:spcPts val="1200"/>
              </a:spcAft>
              <a:buFont typeface="Wingdings" panose="05000000000000000000" pitchFamily="2" charset="2"/>
              <a:buChar char=""/>
            </a:pPr>
            <a:r>
              <a:rPr lang="cs-CZ" sz="2000" b="1" u="sng" dirty="0"/>
              <a:t>Možno exportovat </a:t>
            </a:r>
            <a:br>
              <a:rPr lang="cs-CZ" sz="2000" b="1" u="sng" dirty="0"/>
            </a:br>
            <a:r>
              <a:rPr lang="cs-CZ" sz="2000" b="1" u="sng" dirty="0"/>
              <a:t>do Excelu</a:t>
            </a:r>
            <a:r>
              <a:rPr lang="cs-CZ" sz="2000" b="1" u="sng" dirty="0" smtClean="0"/>
              <a:t>!!!</a:t>
            </a:r>
            <a:endParaRPr lang="cs-CZ" sz="2000" dirty="0"/>
          </a:p>
        </p:txBody>
      </p:sp>
      <p:pic>
        <p:nvPicPr>
          <p:cNvPr id="8" name="Obrázek 7"/>
          <p:cNvPicPr>
            <a:picLocks noChangeAspect="1"/>
          </p:cNvPicPr>
          <p:nvPr/>
        </p:nvPicPr>
        <p:blipFill>
          <a:blip r:embed="rId3"/>
          <a:stretch>
            <a:fillRect/>
          </a:stretch>
        </p:blipFill>
        <p:spPr>
          <a:xfrm>
            <a:off x="677334" y="1837587"/>
            <a:ext cx="4617680" cy="4726458"/>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65473310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660670"/>
          </a:xfrm>
        </p:spPr>
        <p:txBody>
          <a:bodyPr/>
          <a:lstStyle/>
          <a:p>
            <a:r>
              <a:rPr lang="cs-CZ" dirty="0"/>
              <a:t>Rozpočet jednotkový </a:t>
            </a:r>
          </a:p>
        </p:txBody>
      </p:sp>
      <p:sp>
        <p:nvSpPr>
          <p:cNvPr id="3" name="Zástupný symbol pro obsah 2"/>
          <p:cNvSpPr>
            <a:spLocks noGrp="1"/>
          </p:cNvSpPr>
          <p:nvPr>
            <p:ph idx="1"/>
          </p:nvPr>
        </p:nvSpPr>
        <p:spPr>
          <a:xfrm>
            <a:off x="720926" y="5237051"/>
            <a:ext cx="8596668" cy="1525256"/>
          </a:xfrm>
        </p:spPr>
        <p:txBody>
          <a:bodyPr>
            <a:normAutofit fontScale="92500" lnSpcReduction="10000"/>
          </a:bodyPr>
          <a:lstStyle/>
          <a:p>
            <a:pPr algn="just">
              <a:lnSpc>
                <a:spcPct val="100000"/>
              </a:lnSpc>
              <a:spcBef>
                <a:spcPts val="0"/>
              </a:spcBef>
            </a:pPr>
            <a:r>
              <a:rPr lang="cs-CZ" sz="2000" dirty="0"/>
              <a:t>Editace po jednotlivých řádcích.</a:t>
            </a:r>
          </a:p>
          <a:p>
            <a:pPr algn="just">
              <a:lnSpc>
                <a:spcPct val="100000"/>
              </a:lnSpc>
              <a:spcBef>
                <a:spcPts val="0"/>
              </a:spcBef>
            </a:pPr>
            <a:r>
              <a:rPr lang="cs-CZ" sz="2000" dirty="0"/>
              <a:t>Aktivní řádek možno editovat přímo </a:t>
            </a:r>
            <a:r>
              <a:rPr lang="cs-CZ" sz="2000" u="sng" dirty="0"/>
              <a:t>pod</a:t>
            </a:r>
            <a:r>
              <a:rPr lang="cs-CZ" sz="2000" dirty="0"/>
              <a:t> rozpočtem.</a:t>
            </a:r>
          </a:p>
          <a:p>
            <a:pPr algn="just">
              <a:lnSpc>
                <a:spcPct val="100000"/>
              </a:lnSpc>
              <a:spcBef>
                <a:spcPts val="0"/>
              </a:spcBef>
            </a:pPr>
            <a:r>
              <a:rPr lang="cs-CZ" sz="2000" dirty="0"/>
              <a:t>U položek označených zelenou fajfkou, je možno vytvářet podpoložky – přes tlačítko Nový záznam.</a:t>
            </a:r>
          </a:p>
          <a:p>
            <a:pPr algn="just">
              <a:lnSpc>
                <a:spcPct val="100000"/>
              </a:lnSpc>
              <a:spcBef>
                <a:spcPts val="0"/>
              </a:spcBef>
            </a:pPr>
            <a:r>
              <a:rPr lang="cs-CZ" sz="2000" dirty="0"/>
              <a:t>Každou vyplněnou/založenou položku je potřeba ULOŽIT</a:t>
            </a:r>
            <a:r>
              <a:rPr lang="cs-CZ" sz="2000" dirty="0" smtClean="0"/>
              <a:t>!!!</a:t>
            </a:r>
            <a:endParaRPr lang="cs-CZ" sz="2000" dirty="0"/>
          </a:p>
        </p:txBody>
      </p:sp>
      <p:pic>
        <p:nvPicPr>
          <p:cNvPr id="8" name="Obrázek 7"/>
          <p:cNvPicPr>
            <a:picLocks noChangeAspect="1"/>
          </p:cNvPicPr>
          <p:nvPr/>
        </p:nvPicPr>
        <p:blipFill>
          <a:blip r:embed="rId3"/>
          <a:stretch>
            <a:fillRect/>
          </a:stretch>
        </p:blipFill>
        <p:spPr>
          <a:xfrm>
            <a:off x="677334" y="1743740"/>
            <a:ext cx="7913294" cy="3493311"/>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40581056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564977"/>
          </a:xfrm>
        </p:spPr>
        <p:txBody>
          <a:bodyPr>
            <a:normAutofit fontScale="90000"/>
          </a:bodyPr>
          <a:lstStyle/>
          <a:p>
            <a:r>
              <a:rPr lang="cs-CZ" dirty="0"/>
              <a:t>Přehled zdrojů financování</a:t>
            </a:r>
          </a:p>
        </p:txBody>
      </p:sp>
      <p:pic>
        <p:nvPicPr>
          <p:cNvPr id="12" name="Obrázek 11"/>
          <p:cNvPicPr>
            <a:picLocks noChangeAspect="1"/>
          </p:cNvPicPr>
          <p:nvPr/>
        </p:nvPicPr>
        <p:blipFill>
          <a:blip r:embed="rId3"/>
          <a:stretch>
            <a:fillRect/>
          </a:stretch>
        </p:blipFill>
        <p:spPr>
          <a:xfrm>
            <a:off x="699869" y="1648047"/>
            <a:ext cx="9568793" cy="4922874"/>
          </a:xfrm>
          <a:prstGeom prst="rect">
            <a:avLst/>
          </a:prstGeom>
        </p:spPr>
      </p:pic>
      <p:sp>
        <p:nvSpPr>
          <p:cNvPr id="3" name="Zástupný symbol pro obsah 2"/>
          <p:cNvSpPr>
            <a:spLocks noGrp="1"/>
          </p:cNvSpPr>
          <p:nvPr>
            <p:ph idx="1"/>
          </p:nvPr>
        </p:nvSpPr>
        <p:spPr>
          <a:xfrm>
            <a:off x="699869" y="5613992"/>
            <a:ext cx="4341926" cy="1063255"/>
          </a:xfrm>
        </p:spPr>
        <p:txBody>
          <a:bodyPr>
            <a:normAutofit fontScale="92500" lnSpcReduction="20000"/>
          </a:bodyPr>
          <a:lstStyle/>
          <a:p>
            <a:pPr algn="just">
              <a:lnSpc>
                <a:spcPct val="100000"/>
              </a:lnSpc>
              <a:spcBef>
                <a:spcPts val="0"/>
              </a:spcBef>
              <a:buFont typeface="Wingdings" panose="05000000000000000000" pitchFamily="2" charset="2"/>
              <a:buChar char=""/>
            </a:pPr>
            <a:r>
              <a:rPr lang="cs-CZ" sz="2000" dirty="0"/>
              <a:t>Rozpad zdrojů financování pomocí tlačítka Rozpad financí.</a:t>
            </a:r>
          </a:p>
          <a:p>
            <a:pPr algn="just">
              <a:lnSpc>
                <a:spcPct val="100000"/>
              </a:lnSpc>
              <a:spcBef>
                <a:spcPts val="0"/>
              </a:spcBef>
              <a:buFont typeface="Wingdings" panose="05000000000000000000" pitchFamily="2" charset="2"/>
              <a:buChar char=""/>
            </a:pPr>
            <a:r>
              <a:rPr lang="cs-CZ" sz="2000" dirty="0"/>
              <a:t>Po každé změně rozpočtu nutno provést rozpad financí znovu</a:t>
            </a:r>
            <a:r>
              <a:rPr lang="cs-CZ" sz="2000" dirty="0" smtClean="0"/>
              <a:t>.</a:t>
            </a:r>
            <a:endParaRPr lang="cs-CZ" sz="2000" dirty="0"/>
          </a:p>
        </p:txBody>
      </p:sp>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1394872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878465"/>
          </a:xfrm>
        </p:spPr>
        <p:txBody>
          <a:bodyPr/>
          <a:lstStyle/>
          <a:p>
            <a:r>
              <a:rPr lang="cs-CZ" dirty="0" smtClean="0"/>
              <a:t>Finanční plán</a:t>
            </a:r>
            <a:endParaRPr lang="cs-CZ" dirty="0"/>
          </a:p>
        </p:txBody>
      </p:sp>
      <p:sp>
        <p:nvSpPr>
          <p:cNvPr id="3" name="Zástupný symbol pro obsah 2"/>
          <p:cNvSpPr>
            <a:spLocks noGrp="1"/>
          </p:cNvSpPr>
          <p:nvPr>
            <p:ph idx="1"/>
          </p:nvPr>
        </p:nvSpPr>
        <p:spPr>
          <a:xfrm>
            <a:off x="677334" y="5663381"/>
            <a:ext cx="8596668" cy="1017638"/>
          </a:xfrm>
        </p:spPr>
        <p:txBody>
          <a:bodyPr>
            <a:normAutofit fontScale="70000" lnSpcReduction="20000"/>
          </a:bodyPr>
          <a:lstStyle/>
          <a:p>
            <a:pPr algn="just">
              <a:lnSpc>
                <a:spcPct val="160000"/>
              </a:lnSpc>
              <a:spcBef>
                <a:spcPts val="0"/>
              </a:spcBef>
              <a:buFont typeface="Wingdings" panose="05000000000000000000" pitchFamily="2" charset="2"/>
              <a:buChar char=""/>
            </a:pPr>
            <a:r>
              <a:rPr lang="cs-CZ" sz="2000" dirty="0"/>
              <a:t>Finanční plán se generuje automaticky, ale žadatel ho může ručně upravit.</a:t>
            </a:r>
          </a:p>
          <a:p>
            <a:pPr algn="just">
              <a:lnSpc>
                <a:spcPct val="160000"/>
              </a:lnSpc>
              <a:spcBef>
                <a:spcPts val="0"/>
              </a:spcBef>
              <a:buFont typeface="Wingdings" panose="05000000000000000000" pitchFamily="2" charset="2"/>
              <a:buChar char=""/>
            </a:pPr>
            <a:r>
              <a:rPr lang="cs-CZ" sz="2000" dirty="0"/>
              <a:t>Automatické generování FP je převzato z nastavení Výzvy ŘO do výzev MAS.</a:t>
            </a:r>
          </a:p>
          <a:p>
            <a:pPr algn="just">
              <a:lnSpc>
                <a:spcPct val="160000"/>
              </a:lnSpc>
              <a:spcBef>
                <a:spcPts val="0"/>
              </a:spcBef>
              <a:buFont typeface="Wingdings" panose="05000000000000000000" pitchFamily="2" charset="2"/>
              <a:buChar char=""/>
            </a:pPr>
            <a:r>
              <a:rPr lang="cs-CZ" sz="2000" dirty="0"/>
              <a:t>Kontrola shody částek finančního plánu a rozpočtu.</a:t>
            </a:r>
          </a:p>
          <a:p>
            <a:endParaRPr lang="cs-CZ" sz="2000" dirty="0"/>
          </a:p>
        </p:txBody>
      </p:sp>
      <p:pic>
        <p:nvPicPr>
          <p:cNvPr id="8" name="Obrázek 7"/>
          <p:cNvPicPr>
            <a:picLocks noChangeAspect="1"/>
          </p:cNvPicPr>
          <p:nvPr/>
        </p:nvPicPr>
        <p:blipFill>
          <a:blip r:embed="rId3"/>
          <a:stretch>
            <a:fillRect/>
          </a:stretch>
        </p:blipFill>
        <p:spPr>
          <a:xfrm>
            <a:off x="677334" y="1690354"/>
            <a:ext cx="7909630" cy="3846072"/>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7423172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21226" y="1143437"/>
            <a:ext cx="9052776" cy="757459"/>
          </a:xfrm>
        </p:spPr>
        <p:txBody>
          <a:bodyPr/>
          <a:lstStyle/>
          <a:p>
            <a:r>
              <a:rPr lang="cs-CZ" dirty="0" smtClean="0"/>
              <a:t>Veřejné zakázky</a:t>
            </a:r>
            <a:endParaRPr lang="cs-CZ" dirty="0"/>
          </a:p>
        </p:txBody>
      </p:sp>
      <p:sp>
        <p:nvSpPr>
          <p:cNvPr id="3" name="Zástupný symbol pro obsah 2"/>
          <p:cNvSpPr>
            <a:spLocks noGrp="1"/>
          </p:cNvSpPr>
          <p:nvPr>
            <p:ph idx="1"/>
          </p:nvPr>
        </p:nvSpPr>
        <p:spPr>
          <a:xfrm>
            <a:off x="677334" y="3864077"/>
            <a:ext cx="8274937" cy="2993923"/>
          </a:xfrm>
        </p:spPr>
        <p:txBody>
          <a:bodyPr>
            <a:normAutofit fontScale="92500" lnSpcReduction="10000"/>
          </a:bodyPr>
          <a:lstStyle/>
          <a:p>
            <a:pPr>
              <a:lnSpc>
                <a:spcPct val="100000"/>
              </a:lnSpc>
              <a:spcBef>
                <a:spcPts val="0"/>
              </a:spcBef>
              <a:buFont typeface="Wingdings" panose="05000000000000000000" pitchFamily="2" charset="2"/>
              <a:buChar char=""/>
            </a:pPr>
            <a:r>
              <a:rPr lang="cs-CZ" sz="2000" dirty="0"/>
              <a:t>Záložka Projekt </a:t>
            </a:r>
            <a:br>
              <a:rPr lang="cs-CZ" sz="2000" dirty="0"/>
            </a:br>
            <a:r>
              <a:rPr lang="cs-CZ" sz="2000" dirty="0"/>
              <a:t>(sekce Identifikace projektu)</a:t>
            </a:r>
          </a:p>
          <a:p>
            <a:pPr algn="just">
              <a:lnSpc>
                <a:spcPct val="100000"/>
              </a:lnSpc>
              <a:spcBef>
                <a:spcPts val="0"/>
              </a:spcBef>
              <a:buFont typeface="Wingdings" panose="05000000000000000000" pitchFamily="2" charset="2"/>
              <a:buChar char=""/>
            </a:pPr>
            <a:r>
              <a:rPr lang="cs-CZ" sz="2000" dirty="0"/>
              <a:t>Záložka Veřejné zakázky </a:t>
            </a:r>
          </a:p>
          <a:p>
            <a:pPr>
              <a:lnSpc>
                <a:spcPct val="100000"/>
              </a:lnSpc>
              <a:spcBef>
                <a:spcPts val="0"/>
              </a:spcBef>
              <a:buFont typeface="Wingdings" panose="05000000000000000000" pitchFamily="2" charset="2"/>
              <a:buChar char=""/>
            </a:pPr>
            <a:r>
              <a:rPr lang="cs-CZ" sz="2000" b="1" dirty="0"/>
              <a:t>Zjednodušeně se jedná o zakázky </a:t>
            </a:r>
            <a:br>
              <a:rPr lang="cs-CZ" sz="2000" b="1" dirty="0"/>
            </a:br>
            <a:r>
              <a:rPr lang="cs-CZ" sz="2000" b="1" dirty="0"/>
              <a:t>s předpokládanou hodnotou dosahující či vyšší než 400.000 Kč bez DPH nebo s přepokládanou hodnotou dosahující či vyšší než 500.000 Kč </a:t>
            </a:r>
            <a:br>
              <a:rPr lang="cs-CZ" sz="2000" b="1" dirty="0"/>
            </a:br>
            <a:r>
              <a:rPr lang="cs-CZ" sz="2000" b="1" dirty="0"/>
              <a:t>bez DPH </a:t>
            </a:r>
            <a:r>
              <a:rPr lang="cs-CZ" sz="2000" dirty="0"/>
              <a:t>v případě, že zadavatel nepatří mezi veřejné </a:t>
            </a:r>
            <a:br>
              <a:rPr lang="cs-CZ" sz="2000" dirty="0"/>
            </a:br>
            <a:r>
              <a:rPr lang="cs-CZ" sz="2000" dirty="0"/>
              <a:t>či sektorové zadavatele podle § 2 odst. 2 a 6 zákona </a:t>
            </a:r>
            <a:br>
              <a:rPr lang="cs-CZ" sz="2000" dirty="0"/>
            </a:br>
            <a:r>
              <a:rPr lang="cs-CZ" sz="2000" dirty="0"/>
              <a:t>č. 137/2006 Sb., o veřejných zakázkách, a zároveň podpora poskytovaná na tuto zakázku není vyšší než 50 </a:t>
            </a:r>
            <a:r>
              <a:rPr lang="cs-CZ" sz="2000" dirty="0" smtClean="0"/>
              <a:t>%.</a:t>
            </a:r>
            <a:endParaRPr lang="cs-CZ" sz="2000" dirty="0"/>
          </a:p>
        </p:txBody>
      </p:sp>
      <p:pic>
        <p:nvPicPr>
          <p:cNvPr id="9" name="Obrázek 8"/>
          <p:cNvPicPr>
            <a:picLocks noChangeAspect="1"/>
          </p:cNvPicPr>
          <p:nvPr/>
        </p:nvPicPr>
        <p:blipFill>
          <a:blip r:embed="rId3"/>
          <a:stretch>
            <a:fillRect/>
          </a:stretch>
        </p:blipFill>
        <p:spPr>
          <a:xfrm>
            <a:off x="3805085" y="1411463"/>
            <a:ext cx="8386916" cy="5326905"/>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78325620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716233"/>
          </a:xfrm>
        </p:spPr>
        <p:txBody>
          <a:bodyPr/>
          <a:lstStyle/>
          <a:p>
            <a:r>
              <a:rPr lang="cs-CZ" dirty="0" smtClean="0"/>
              <a:t>Veřejné zakázky</a:t>
            </a:r>
            <a:endParaRPr lang="cs-CZ" dirty="0"/>
          </a:p>
        </p:txBody>
      </p:sp>
      <p:sp>
        <p:nvSpPr>
          <p:cNvPr id="3" name="Zástupný symbol pro obsah 2"/>
          <p:cNvSpPr>
            <a:spLocks noGrp="1"/>
          </p:cNvSpPr>
          <p:nvPr>
            <p:ph idx="1"/>
          </p:nvPr>
        </p:nvSpPr>
        <p:spPr>
          <a:xfrm>
            <a:off x="677332" y="6289932"/>
            <a:ext cx="8596668" cy="501446"/>
          </a:xfrm>
        </p:spPr>
        <p:txBody>
          <a:bodyPr>
            <a:normAutofit/>
          </a:bodyPr>
          <a:lstStyle/>
          <a:p>
            <a:r>
              <a:rPr lang="cs-CZ" sz="2000" b="1" dirty="0"/>
              <a:t>ÚČELOVÉ DĚLENÍ PŘEDMĚTU VZ JE NEPŘÍPUSTNÉ </a:t>
            </a:r>
            <a:r>
              <a:rPr lang="cs-CZ" sz="2000" b="1" dirty="0" smtClean="0"/>
              <a:t>!!!</a:t>
            </a:r>
            <a:endParaRPr lang="cs-CZ" sz="2000" dirty="0"/>
          </a:p>
        </p:txBody>
      </p:sp>
      <p:graphicFrame>
        <p:nvGraphicFramePr>
          <p:cNvPr id="6" name="Tabulka 5"/>
          <p:cNvGraphicFramePr>
            <a:graphicFrameLocks noGrp="1"/>
          </p:cNvGraphicFramePr>
          <p:nvPr>
            <p:extLst>
              <p:ext uri="{D42A27DB-BD31-4B8C-83A1-F6EECF244321}">
                <p14:modId xmlns:p14="http://schemas.microsoft.com/office/powerpoint/2010/main" val="2518989575"/>
              </p:ext>
            </p:extLst>
          </p:nvPr>
        </p:nvGraphicFramePr>
        <p:xfrm>
          <a:off x="677332" y="1799305"/>
          <a:ext cx="11165622" cy="4336023"/>
        </p:xfrm>
        <a:graphic>
          <a:graphicData uri="http://schemas.openxmlformats.org/drawingml/2006/table">
            <a:tbl>
              <a:tblPr firstRow="1" bandRow="1">
                <a:tableStyleId>{5C22544A-7EE6-4342-B048-85BDC9FD1C3A}</a:tableStyleId>
              </a:tblPr>
              <a:tblGrid>
                <a:gridCol w="3721874"/>
                <a:gridCol w="3721874"/>
                <a:gridCol w="3721874"/>
              </a:tblGrid>
              <a:tr h="901935">
                <a:tc>
                  <a:txBody>
                    <a:bodyPr/>
                    <a:lstStyle/>
                    <a:p>
                      <a:pPr algn="ctr"/>
                      <a:r>
                        <a:rPr lang="cs-CZ" dirty="0" smtClean="0"/>
                        <a:t>Méně než 400/500</a:t>
                      </a:r>
                      <a:r>
                        <a:rPr lang="cs-CZ" baseline="0" dirty="0" smtClean="0"/>
                        <a:t> tis. Kč bez DPH</a:t>
                      </a:r>
                      <a:endParaRPr lang="cs-CZ" dirty="0"/>
                    </a:p>
                  </a:txBody>
                  <a:tcPr anchor="ctr"/>
                </a:tc>
                <a:tc>
                  <a:txBody>
                    <a:bodyPr/>
                    <a:lstStyle/>
                    <a:p>
                      <a:pPr algn="ctr"/>
                      <a:r>
                        <a:rPr lang="cs-CZ" dirty="0" smtClean="0"/>
                        <a:t>Od 400/500 tis. Kč do 2mil./6mil. Kč bez DPH</a:t>
                      </a:r>
                      <a:endParaRPr lang="cs-CZ" dirty="0"/>
                    </a:p>
                  </a:txBody>
                  <a:tcPr anchor="ctr"/>
                </a:tc>
                <a:tc>
                  <a:txBody>
                    <a:bodyPr/>
                    <a:lstStyle/>
                    <a:p>
                      <a:pPr algn="ctr"/>
                      <a:r>
                        <a:rPr lang="cs-CZ" dirty="0" smtClean="0"/>
                        <a:t>Od 2 mil./6mil. Kč bez DPH</a:t>
                      </a:r>
                      <a:endParaRPr lang="cs-CZ" dirty="0"/>
                    </a:p>
                  </a:txBody>
                  <a:tcPr anchor="ctr"/>
                </a:tc>
              </a:tr>
              <a:tr h="7419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Neprovádí se výběrové řízení</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Výběr dodavatele je vázán na VŘ</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Výběr</a:t>
                      </a:r>
                      <a:r>
                        <a:rPr lang="cs-CZ" b="1" baseline="0" dirty="0" smtClean="0"/>
                        <a:t> dodavatele je vázán na VŘ</a:t>
                      </a:r>
                    </a:p>
                  </a:txBody>
                  <a:tcPr anchor="ctr"/>
                </a:tc>
              </a:tr>
              <a:tr h="2692182">
                <a:tc>
                  <a:txBody>
                    <a:bodyPr/>
                    <a:lstStyle/>
                    <a:p>
                      <a:pPr marL="285750" indent="-285750" algn="l">
                        <a:buFont typeface="Arial" panose="020B0604020202020204" pitchFamily="34" charset="0"/>
                        <a:buChar char="•"/>
                      </a:pPr>
                      <a:r>
                        <a:rPr lang="cs-CZ" sz="1800" b="0" dirty="0" smtClean="0"/>
                        <a:t>Rozhodnutí </a:t>
                      </a:r>
                      <a:br>
                        <a:rPr lang="cs-CZ" sz="1800" b="0" dirty="0" smtClean="0"/>
                      </a:br>
                      <a:r>
                        <a:rPr lang="cs-CZ" sz="1800" b="0" dirty="0" smtClean="0"/>
                        <a:t>o dodavateli vychází z dříve získaných</a:t>
                      </a:r>
                      <a:r>
                        <a:rPr lang="cs-CZ" sz="1800" b="0" baseline="0" dirty="0" smtClean="0"/>
                        <a:t> informací na trhu (resp. cenách) nebo průzkumu trhu</a:t>
                      </a:r>
                    </a:p>
                    <a:p>
                      <a:pPr marL="285750" indent="-285750" algn="l">
                        <a:buFont typeface="Arial" panose="020B0604020202020204" pitchFamily="34" charset="0"/>
                        <a:buChar char="•"/>
                      </a:pPr>
                      <a:r>
                        <a:rPr lang="cs-CZ" sz="1800" b="0" baseline="0" dirty="0" smtClean="0"/>
                        <a:t>Doložení účetního dokladu – zřejmý předmět zakázky, množství plnění </a:t>
                      </a:r>
                      <a:br>
                        <a:rPr lang="cs-CZ" sz="1800" b="0" baseline="0" dirty="0" smtClean="0"/>
                      </a:br>
                      <a:r>
                        <a:rPr lang="cs-CZ" sz="1800" b="0" baseline="0" dirty="0" smtClean="0"/>
                        <a:t>a cena</a:t>
                      </a:r>
                      <a:endParaRPr lang="cs-CZ" sz="1800" b="0" dirty="0" smtClean="0"/>
                    </a:p>
                  </a:txBody>
                  <a:tcPr anchor="ctr"/>
                </a:tc>
                <a:tc>
                  <a:txBody>
                    <a:bodyPr/>
                    <a:lstStyle/>
                    <a:p>
                      <a:pPr marL="285750" indent="-285750" algn="l">
                        <a:buFont typeface="Arial" panose="020B0604020202020204" pitchFamily="34" charset="0"/>
                        <a:buChar char="•"/>
                      </a:pPr>
                      <a:r>
                        <a:rPr lang="cs-CZ" sz="1800" b="0" dirty="0" smtClean="0"/>
                        <a:t>Povinnost zveřejnit výzvu na esfcr.cz </a:t>
                      </a:r>
                    </a:p>
                    <a:p>
                      <a:pPr marL="285750" indent="-285750" algn="l">
                        <a:buFont typeface="Arial" panose="020B0604020202020204" pitchFamily="34" charset="0"/>
                        <a:buChar char="•"/>
                      </a:pPr>
                      <a:r>
                        <a:rPr lang="cs-CZ" sz="1800" b="0" dirty="0" smtClean="0"/>
                        <a:t>Zápis o hodnocení nabídek</a:t>
                      </a:r>
                    </a:p>
                    <a:p>
                      <a:pPr marL="285750" indent="-285750" algn="l">
                        <a:buFont typeface="Arial" panose="020B0604020202020204" pitchFamily="34" charset="0"/>
                        <a:buChar char="•"/>
                      </a:pPr>
                      <a:r>
                        <a:rPr lang="cs-CZ" sz="1800" b="0" dirty="0" smtClean="0"/>
                        <a:t>Písemná smlouva </a:t>
                      </a:r>
                      <a:br>
                        <a:rPr lang="cs-CZ" sz="1800" b="0" dirty="0" smtClean="0"/>
                      </a:br>
                      <a:r>
                        <a:rPr lang="cs-CZ" sz="1800" b="0" dirty="0" smtClean="0"/>
                        <a:t>s dodavatelem (alespoň ve formě písemné potvrzené objednávky</a:t>
                      </a:r>
                      <a:r>
                        <a:rPr lang="cs-CZ" sz="1800" b="0" baseline="0" dirty="0" smtClean="0"/>
                        <a:t> dodavatelem)</a:t>
                      </a:r>
                      <a:endParaRPr lang="cs-CZ" sz="1800" b="0" dirty="0"/>
                    </a:p>
                  </a:txBody>
                  <a:tcPr anchor="ctr"/>
                </a:tc>
                <a:tc>
                  <a:txBody>
                    <a:bodyPr/>
                    <a:lstStyle/>
                    <a:p>
                      <a:pPr marL="0" indent="0" algn="l">
                        <a:buFont typeface="Arial" panose="020B0604020202020204" pitchFamily="34" charset="0"/>
                        <a:buNone/>
                      </a:pPr>
                      <a:r>
                        <a:rPr lang="cs-CZ" sz="1800" b="1" baseline="0" dirty="0" smtClean="0"/>
                        <a:t>Dle zákona č.137/2006 Sb., </a:t>
                      </a:r>
                      <a:br>
                        <a:rPr lang="cs-CZ" sz="1800" b="1" baseline="0" dirty="0" smtClean="0"/>
                      </a:br>
                      <a:r>
                        <a:rPr lang="cs-CZ" sz="1800" b="1" baseline="0" dirty="0" smtClean="0"/>
                        <a:t>o veřejných zakázkách</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Povinnost zveřejnění </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Zápis o posouzení a hodnocení nabídek</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Písemná smlouva </a:t>
                      </a:r>
                      <a:br>
                        <a:rPr lang="cs-CZ" sz="1800" b="0" kern="1200" dirty="0" smtClean="0">
                          <a:solidFill>
                            <a:schemeClr val="dk1"/>
                          </a:solidFill>
                          <a:latin typeface="+mn-lt"/>
                          <a:ea typeface="+mn-ea"/>
                          <a:cs typeface="+mn-cs"/>
                        </a:rPr>
                      </a:br>
                      <a:r>
                        <a:rPr lang="cs-CZ" sz="1800" b="0" kern="1200" dirty="0" smtClean="0">
                          <a:solidFill>
                            <a:schemeClr val="dk1"/>
                          </a:solidFill>
                          <a:latin typeface="+mn-lt"/>
                          <a:ea typeface="+mn-ea"/>
                          <a:cs typeface="+mn-cs"/>
                        </a:rPr>
                        <a:t>s dodavatelem (nepostačuje objednávka)</a:t>
                      </a:r>
                    </a:p>
                  </a:txBody>
                  <a:tcPr anchor="ctr"/>
                </a:tc>
              </a:tr>
            </a:tbl>
          </a:graphicData>
        </a:graphic>
      </p:graphicFrame>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82995414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3" y="1103334"/>
            <a:ext cx="8596668" cy="713214"/>
          </a:xfrm>
        </p:spPr>
        <p:txBody>
          <a:bodyPr/>
          <a:lstStyle/>
          <a:p>
            <a:r>
              <a:rPr lang="cs-CZ" dirty="0" smtClean="0"/>
              <a:t>Čestné prohlášení</a:t>
            </a:r>
            <a:endParaRPr lang="cs-CZ" dirty="0"/>
          </a:p>
        </p:txBody>
      </p:sp>
      <p:sp>
        <p:nvSpPr>
          <p:cNvPr id="3" name="Zástupný symbol pro obsah 2"/>
          <p:cNvSpPr>
            <a:spLocks noGrp="1"/>
          </p:cNvSpPr>
          <p:nvPr>
            <p:ph idx="1"/>
          </p:nvPr>
        </p:nvSpPr>
        <p:spPr>
          <a:xfrm>
            <a:off x="677333" y="5584123"/>
            <a:ext cx="11254111" cy="1096897"/>
          </a:xfrm>
        </p:spPr>
        <p:txBody>
          <a:bodyPr>
            <a:normAutofit/>
          </a:bodyPr>
          <a:lstStyle/>
          <a:p>
            <a:pPr algn="just">
              <a:lnSpc>
                <a:spcPct val="100000"/>
              </a:lnSpc>
              <a:spcBef>
                <a:spcPts val="0"/>
              </a:spcBef>
              <a:buFont typeface="Wingdings" panose="05000000000000000000" pitchFamily="2" charset="2"/>
              <a:buChar char=""/>
            </a:pPr>
            <a:r>
              <a:rPr lang="cs-CZ" sz="2000" dirty="0"/>
              <a:t>Zaškrtnout </a:t>
            </a:r>
            <a:r>
              <a:rPr lang="cs-CZ" sz="2000" dirty="0" err="1"/>
              <a:t>checkbox</a:t>
            </a:r>
            <a:r>
              <a:rPr lang="cs-CZ" sz="2000" dirty="0"/>
              <a:t> u požadovaných čestných prohlášení a každý řádek uložit.</a:t>
            </a:r>
          </a:p>
          <a:p>
            <a:pPr algn="just">
              <a:lnSpc>
                <a:spcPct val="100000"/>
              </a:lnSpc>
              <a:spcBef>
                <a:spcPts val="0"/>
              </a:spcBef>
              <a:buFont typeface="Wingdings" panose="05000000000000000000" pitchFamily="2" charset="2"/>
              <a:buChar char=""/>
            </a:pPr>
            <a:r>
              <a:rPr lang="cs-CZ" sz="2000" dirty="0"/>
              <a:t>Editace se omezuje na vyznačení souhlasu s textem prohlášení, textové </a:t>
            </a:r>
            <a:r>
              <a:rPr lang="cs-CZ" sz="2000" dirty="0" smtClean="0"/>
              <a:t>pole s </a:t>
            </a:r>
            <a:r>
              <a:rPr lang="cs-CZ" sz="2000" dirty="0"/>
              <a:t>obsahem prohlášení nelze editovat.</a:t>
            </a:r>
          </a:p>
          <a:p>
            <a:pPr marL="0" indent="0">
              <a:buNone/>
            </a:pPr>
            <a:endParaRPr lang="cs-CZ" sz="2000" dirty="0"/>
          </a:p>
        </p:txBody>
      </p:sp>
      <p:pic>
        <p:nvPicPr>
          <p:cNvPr id="7" name="Obrázek 6"/>
          <p:cNvPicPr>
            <a:picLocks noChangeAspect="1"/>
          </p:cNvPicPr>
          <p:nvPr/>
        </p:nvPicPr>
        <p:blipFill>
          <a:blip r:embed="rId3"/>
          <a:stretch>
            <a:fillRect/>
          </a:stretch>
        </p:blipFill>
        <p:spPr>
          <a:xfrm>
            <a:off x="677332" y="1672332"/>
            <a:ext cx="6652616" cy="3979188"/>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08060792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1"/>
            <a:ext cx="8596668" cy="671988"/>
          </a:xfrm>
        </p:spPr>
        <p:txBody>
          <a:bodyPr/>
          <a:lstStyle/>
          <a:p>
            <a:r>
              <a:rPr lang="cs-CZ" dirty="0" smtClean="0"/>
              <a:t>Dokumenty</a:t>
            </a:r>
            <a:endParaRPr lang="cs-CZ" dirty="0"/>
          </a:p>
        </p:txBody>
      </p:sp>
      <p:sp>
        <p:nvSpPr>
          <p:cNvPr id="3" name="Zástupný symbol pro obsah 2"/>
          <p:cNvSpPr>
            <a:spLocks noGrp="1"/>
          </p:cNvSpPr>
          <p:nvPr>
            <p:ph idx="1"/>
          </p:nvPr>
        </p:nvSpPr>
        <p:spPr>
          <a:xfrm>
            <a:off x="8286411" y="2163071"/>
            <a:ext cx="3763021" cy="3082414"/>
          </a:xfrm>
        </p:spPr>
        <p:txBody>
          <a:bodyPr>
            <a:normAutofit fontScale="92500"/>
          </a:bodyPr>
          <a:lstStyle/>
          <a:p>
            <a:pPr algn="just">
              <a:spcBef>
                <a:spcPts val="0"/>
              </a:spcBef>
              <a:buFont typeface="Wingdings" panose="05000000000000000000" pitchFamily="2" charset="2"/>
              <a:buChar char=""/>
            </a:pPr>
            <a:r>
              <a:rPr lang="cs-CZ" sz="2000" dirty="0"/>
              <a:t>Požadované dokumenty jsou uvedeny v textu výzvy MAS/ŘO.</a:t>
            </a:r>
          </a:p>
          <a:p>
            <a:pPr algn="just">
              <a:spcBef>
                <a:spcPts val="0"/>
              </a:spcBef>
              <a:buFont typeface="Wingdings" panose="05000000000000000000" pitchFamily="2" charset="2"/>
              <a:buChar char=""/>
            </a:pPr>
            <a:r>
              <a:rPr lang="cs-CZ" sz="2000" dirty="0"/>
              <a:t>Předdefinovaný </a:t>
            </a:r>
            <a:r>
              <a:rPr lang="cs-CZ" sz="2000" u="sng" dirty="0"/>
              <a:t>vzor/formulář</a:t>
            </a:r>
            <a:r>
              <a:rPr lang="cs-CZ" sz="2000" dirty="0"/>
              <a:t> přílohy stáhnete přes tlačítko Stáhnout soubor dokumentu.</a:t>
            </a:r>
          </a:p>
          <a:p>
            <a:pPr algn="just">
              <a:spcBef>
                <a:spcPts val="0"/>
              </a:spcBef>
              <a:buFont typeface="Wingdings" panose="05000000000000000000" pitchFamily="2" charset="2"/>
              <a:buChar char=""/>
            </a:pPr>
            <a:r>
              <a:rPr lang="cs-CZ" sz="2000" dirty="0"/>
              <a:t>Tlačítkem Připojit fyzický soubor připojíte a záznam uložte.</a:t>
            </a:r>
          </a:p>
        </p:txBody>
      </p:sp>
      <p:pic>
        <p:nvPicPr>
          <p:cNvPr id="10" name="Obrázek 9"/>
          <p:cNvPicPr>
            <a:picLocks noChangeAspect="1"/>
          </p:cNvPicPr>
          <p:nvPr/>
        </p:nvPicPr>
        <p:blipFill>
          <a:blip r:embed="rId3"/>
          <a:stretch>
            <a:fillRect/>
          </a:stretch>
        </p:blipFill>
        <p:spPr>
          <a:xfrm>
            <a:off x="328262" y="1755059"/>
            <a:ext cx="7958149" cy="4513007"/>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7107603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1"/>
            <a:ext cx="8596668" cy="730982"/>
          </a:xfrm>
        </p:spPr>
        <p:txBody>
          <a:bodyPr/>
          <a:lstStyle/>
          <a:p>
            <a:r>
              <a:rPr lang="cs-CZ" dirty="0" smtClean="0"/>
              <a:t>Operace se žádostí</a:t>
            </a:r>
            <a:endParaRPr lang="cs-CZ" dirty="0"/>
          </a:p>
        </p:txBody>
      </p:sp>
      <p:sp>
        <p:nvSpPr>
          <p:cNvPr id="3" name="Zástupný symbol pro obsah 2"/>
          <p:cNvSpPr>
            <a:spLocks noGrp="1"/>
          </p:cNvSpPr>
          <p:nvPr>
            <p:ph idx="1"/>
          </p:nvPr>
        </p:nvSpPr>
        <p:spPr>
          <a:xfrm>
            <a:off x="677334" y="1983071"/>
            <a:ext cx="8596668" cy="3008670"/>
          </a:xfrm>
        </p:spPr>
        <p:txBody>
          <a:bodyPr>
            <a:normAutofit/>
          </a:bodyPr>
          <a:lstStyle/>
          <a:p>
            <a:r>
              <a:rPr lang="cs-CZ" dirty="0"/>
              <a:t>Horní příkazový řádek obsahuje:</a:t>
            </a:r>
          </a:p>
          <a:p>
            <a:pPr lvl="1"/>
            <a:r>
              <a:rPr lang="cs-CZ" dirty="0">
                <a:solidFill>
                  <a:schemeClr val="accent6"/>
                </a:solidFill>
              </a:rPr>
              <a:t>Přístup k projektu</a:t>
            </a:r>
          </a:p>
          <a:p>
            <a:pPr lvl="1"/>
            <a:r>
              <a:rPr lang="cs-CZ" dirty="0"/>
              <a:t>Plné moci</a:t>
            </a:r>
          </a:p>
          <a:p>
            <a:pPr lvl="1"/>
            <a:r>
              <a:rPr lang="cs-CZ" dirty="0"/>
              <a:t>Kopírovat</a:t>
            </a:r>
          </a:p>
          <a:p>
            <a:pPr lvl="1"/>
            <a:r>
              <a:rPr lang="cs-CZ" dirty="0"/>
              <a:t>Vymazat žádost</a:t>
            </a:r>
          </a:p>
          <a:p>
            <a:pPr lvl="1"/>
            <a:r>
              <a:rPr lang="cs-CZ" dirty="0">
                <a:solidFill>
                  <a:schemeClr val="accent6"/>
                </a:solidFill>
              </a:rPr>
              <a:t>Kontrola</a:t>
            </a:r>
          </a:p>
          <a:p>
            <a:pPr lvl="1"/>
            <a:r>
              <a:rPr lang="cs-CZ" dirty="0">
                <a:solidFill>
                  <a:schemeClr val="accent6"/>
                </a:solidFill>
              </a:rPr>
              <a:t>Finalizace</a:t>
            </a:r>
          </a:p>
          <a:p>
            <a:pPr lvl="1"/>
            <a:r>
              <a:rPr lang="cs-CZ" dirty="0"/>
              <a:t>Tisk</a:t>
            </a:r>
          </a:p>
          <a:p>
            <a:pPr marL="0" indent="0">
              <a:buNone/>
            </a:pPr>
            <a:endParaRPr lang="cs-CZ" sz="2000"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3418" y="5309420"/>
            <a:ext cx="9466078" cy="1098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14553829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56513"/>
            <a:ext cx="8596668" cy="1320800"/>
          </a:xfrm>
        </p:spPr>
        <p:txBody>
          <a:bodyPr/>
          <a:lstStyle/>
          <a:p>
            <a:r>
              <a:rPr lang="cs-CZ" dirty="0" smtClean="0"/>
              <a:t>Přístup k projektu</a:t>
            </a:r>
            <a:endParaRPr lang="cs-CZ" dirty="0"/>
          </a:p>
        </p:txBody>
      </p:sp>
      <p:sp>
        <p:nvSpPr>
          <p:cNvPr id="3" name="Zástupný symbol pro obsah 2"/>
          <p:cNvSpPr>
            <a:spLocks noGrp="1"/>
          </p:cNvSpPr>
          <p:nvPr>
            <p:ph idx="1"/>
          </p:nvPr>
        </p:nvSpPr>
        <p:spPr>
          <a:xfrm>
            <a:off x="677334" y="1932039"/>
            <a:ext cx="10310214" cy="4925961"/>
          </a:xfrm>
        </p:spPr>
        <p:txBody>
          <a:bodyPr>
            <a:normAutofit lnSpcReduction="10000"/>
          </a:bodyPr>
          <a:lstStyle/>
          <a:p>
            <a:pPr algn="just"/>
            <a:r>
              <a:rPr lang="cs-CZ" dirty="0"/>
              <a:t>Uživatel, který žádost založil se automaticky stává </a:t>
            </a:r>
            <a:r>
              <a:rPr lang="cs-CZ" u="sng" dirty="0"/>
              <a:t>Správcem přístupů</a:t>
            </a:r>
            <a:r>
              <a:rPr lang="cs-CZ" u="sng" dirty="0" smtClean="0"/>
              <a:t>.</a:t>
            </a:r>
          </a:p>
          <a:p>
            <a:pPr algn="just"/>
            <a:endParaRPr lang="cs-CZ" u="sng" dirty="0"/>
          </a:p>
          <a:p>
            <a:pPr marL="0" indent="0" algn="just">
              <a:buNone/>
            </a:pPr>
            <a:endParaRPr lang="cs-CZ" u="sng" dirty="0"/>
          </a:p>
          <a:p>
            <a:pPr marL="0" indent="0" algn="just">
              <a:buNone/>
            </a:pPr>
            <a:endParaRPr lang="cs-CZ" u="sng" dirty="0"/>
          </a:p>
          <a:p>
            <a:pPr marL="0" indent="0" algn="just">
              <a:buNone/>
            </a:pPr>
            <a:endParaRPr lang="cs-CZ" u="sng" dirty="0"/>
          </a:p>
          <a:p>
            <a:pPr algn="just">
              <a:spcBef>
                <a:spcPts val="0"/>
              </a:spcBef>
            </a:pPr>
            <a:endParaRPr lang="cs-CZ" dirty="0"/>
          </a:p>
          <a:p>
            <a:pPr algn="just">
              <a:spcBef>
                <a:spcPts val="0"/>
              </a:spcBef>
            </a:pPr>
            <a:r>
              <a:rPr lang="cs-CZ" dirty="0"/>
              <a:t>Možno zpřístupnit žádost dalším uživatelům, včetně pracovníků technické podpory </a:t>
            </a:r>
            <a:r>
              <a:rPr lang="cs-CZ" dirty="0">
                <a:hlinkClick r:id="rId3"/>
              </a:rPr>
              <a:t>iskp@mpsv.cz</a:t>
            </a:r>
            <a:r>
              <a:rPr lang="cs-CZ" dirty="0"/>
              <a:t>. </a:t>
            </a:r>
          </a:p>
          <a:p>
            <a:pPr algn="just"/>
            <a:r>
              <a:rPr lang="cs-CZ" u="sng" dirty="0"/>
              <a:t>Nastavit práva uživatelů:</a:t>
            </a:r>
          </a:p>
          <a:p>
            <a:pPr lvl="1" algn="just"/>
            <a:r>
              <a:rPr lang="cs-CZ" sz="1800" dirty="0"/>
              <a:t>Čtenář</a:t>
            </a:r>
          </a:p>
          <a:p>
            <a:pPr lvl="1" algn="just"/>
            <a:r>
              <a:rPr lang="cs-CZ" sz="1800" dirty="0"/>
              <a:t>Editor</a:t>
            </a:r>
          </a:p>
          <a:p>
            <a:pPr lvl="1" algn="just"/>
            <a:r>
              <a:rPr lang="cs-CZ" sz="1800" dirty="0"/>
              <a:t>Signatář</a:t>
            </a:r>
          </a:p>
          <a:p>
            <a:pPr lvl="1" algn="just"/>
            <a:r>
              <a:rPr lang="cs-CZ" sz="1800" dirty="0"/>
              <a:t>Správce přístupů</a:t>
            </a:r>
          </a:p>
          <a:p>
            <a:pPr lvl="1" algn="just"/>
            <a:r>
              <a:rPr lang="cs-CZ" sz="1800" dirty="0"/>
              <a:t>Zástupce správce </a:t>
            </a:r>
            <a:r>
              <a:rPr lang="cs-CZ" sz="1800" dirty="0" smtClean="0"/>
              <a:t>přístupů</a:t>
            </a:r>
            <a:endParaRPr lang="cs-CZ" sz="1800" dirty="0"/>
          </a:p>
        </p:txBody>
      </p:sp>
      <p:pic>
        <p:nvPicPr>
          <p:cNvPr id="8" name="Obrázek 7"/>
          <p:cNvPicPr>
            <a:picLocks noChangeAspect="1"/>
          </p:cNvPicPr>
          <p:nvPr/>
        </p:nvPicPr>
        <p:blipFill>
          <a:blip r:embed="rId4"/>
          <a:stretch>
            <a:fillRect/>
          </a:stretch>
        </p:blipFill>
        <p:spPr>
          <a:xfrm>
            <a:off x="1049503" y="2469587"/>
            <a:ext cx="7852329" cy="1298561"/>
          </a:xfrm>
          <a:prstGeom prst="rect">
            <a:avLst/>
          </a:prstGeom>
        </p:spPr>
      </p:pic>
      <p:pic>
        <p:nvPicPr>
          <p:cNvPr id="7" name="Obrázek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72506510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1"/>
            <a:ext cx="8596668" cy="727962"/>
          </a:xfrm>
        </p:spPr>
        <p:txBody>
          <a:bodyPr/>
          <a:lstStyle/>
          <a:p>
            <a:r>
              <a:rPr lang="cs-CZ" dirty="0"/>
              <a:t>Přístup k projektu</a:t>
            </a:r>
          </a:p>
        </p:txBody>
      </p:sp>
      <p:sp>
        <p:nvSpPr>
          <p:cNvPr id="3" name="Zástupný symbol pro obsah 2"/>
          <p:cNvSpPr>
            <a:spLocks noGrp="1"/>
          </p:cNvSpPr>
          <p:nvPr>
            <p:ph idx="1"/>
          </p:nvPr>
        </p:nvSpPr>
        <p:spPr>
          <a:xfrm>
            <a:off x="677334" y="1991034"/>
            <a:ext cx="8596668" cy="855406"/>
          </a:xfrm>
        </p:spPr>
        <p:txBody>
          <a:bodyPr>
            <a:normAutofit/>
          </a:bodyPr>
          <a:lstStyle/>
          <a:p>
            <a:pPr algn="just">
              <a:spcBef>
                <a:spcPts val="0"/>
              </a:spcBef>
              <a:buFont typeface="Wingdings" panose="05000000000000000000" pitchFamily="2" charset="2"/>
              <a:buChar char=""/>
            </a:pPr>
            <a:r>
              <a:rPr lang="cs-CZ" sz="2000" dirty="0"/>
              <a:t>Přidělení přístupu novému uživateli pomocí tlačítka Nový záznam.</a:t>
            </a:r>
          </a:p>
          <a:p>
            <a:pPr algn="just">
              <a:spcBef>
                <a:spcPts val="0"/>
              </a:spcBef>
              <a:buFont typeface="Wingdings" panose="05000000000000000000" pitchFamily="2" charset="2"/>
              <a:buChar char=""/>
            </a:pPr>
            <a:r>
              <a:rPr lang="cs-CZ" sz="2000" dirty="0"/>
              <a:t>Změna práv stávajících uživatelů – Změnit nastavení přístupů.</a:t>
            </a:r>
          </a:p>
          <a:p>
            <a:pPr marL="0" indent="0">
              <a:buNone/>
            </a:pPr>
            <a:endParaRPr lang="cs-CZ" sz="2000" dirty="0"/>
          </a:p>
        </p:txBody>
      </p:sp>
      <p:pic>
        <p:nvPicPr>
          <p:cNvPr id="12" name="Obrázek 11"/>
          <p:cNvPicPr>
            <a:picLocks noChangeAspect="1"/>
          </p:cNvPicPr>
          <p:nvPr/>
        </p:nvPicPr>
        <p:blipFill>
          <a:blip r:embed="rId3"/>
          <a:stretch>
            <a:fillRect/>
          </a:stretch>
        </p:blipFill>
        <p:spPr>
          <a:xfrm>
            <a:off x="677334" y="2993924"/>
            <a:ext cx="10524444" cy="3288889"/>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27378434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937459"/>
          </a:xfrm>
        </p:spPr>
        <p:txBody>
          <a:bodyPr/>
          <a:lstStyle/>
          <a:p>
            <a:r>
              <a:rPr lang="cs-CZ" dirty="0"/>
              <a:t>Přístup k projektu</a:t>
            </a:r>
          </a:p>
        </p:txBody>
      </p:sp>
      <p:sp>
        <p:nvSpPr>
          <p:cNvPr id="3" name="Zástupný symbol pro obsah 2"/>
          <p:cNvSpPr>
            <a:spLocks noGrp="1"/>
          </p:cNvSpPr>
          <p:nvPr>
            <p:ph idx="1"/>
          </p:nvPr>
        </p:nvSpPr>
        <p:spPr>
          <a:xfrm>
            <a:off x="677334" y="1799303"/>
            <a:ext cx="8596668" cy="5058697"/>
          </a:xfrm>
        </p:spPr>
        <p:txBody>
          <a:bodyPr>
            <a:normAutofit/>
          </a:bodyPr>
          <a:lstStyle/>
          <a:p>
            <a:r>
              <a:rPr lang="cs-CZ" sz="2000" dirty="0"/>
              <a:t>Pokud má aplikace ISKP14+ umožnit signatáři podepsat žádost, musí mu být přidělena </a:t>
            </a:r>
            <a:r>
              <a:rPr lang="cs-CZ" sz="2000" b="1" dirty="0"/>
              <a:t>Úloha</a:t>
            </a:r>
            <a:r>
              <a:rPr lang="cs-CZ" sz="2000" dirty="0"/>
              <a:t> k podpisu. </a:t>
            </a:r>
          </a:p>
          <a:p>
            <a:pPr marL="0" indent="0">
              <a:buNone/>
            </a:pPr>
            <a:endParaRPr lang="cs-CZ" sz="2000" dirty="0"/>
          </a:p>
        </p:txBody>
      </p:sp>
      <p:pic>
        <p:nvPicPr>
          <p:cNvPr id="11" name="Obrázek 10"/>
          <p:cNvPicPr>
            <a:picLocks noChangeAspect="1"/>
          </p:cNvPicPr>
          <p:nvPr/>
        </p:nvPicPr>
        <p:blipFill>
          <a:blip r:embed="rId2"/>
          <a:stretch>
            <a:fillRect/>
          </a:stretch>
        </p:blipFill>
        <p:spPr>
          <a:xfrm>
            <a:off x="513291" y="2419727"/>
            <a:ext cx="8760711" cy="4438273"/>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83907422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819473"/>
          </a:xfrm>
        </p:spPr>
        <p:txBody>
          <a:bodyPr>
            <a:normAutofit/>
          </a:bodyPr>
          <a:lstStyle/>
          <a:p>
            <a:r>
              <a:rPr lang="cs-CZ" dirty="0" smtClean="0"/>
              <a:t>Plné moci</a:t>
            </a:r>
            <a:endParaRPr lang="cs-CZ" dirty="0"/>
          </a:p>
        </p:txBody>
      </p:sp>
      <p:pic>
        <p:nvPicPr>
          <p:cNvPr id="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77334" y="1793998"/>
            <a:ext cx="7548641" cy="5064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49324150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609975"/>
          </a:xfrm>
        </p:spPr>
        <p:txBody>
          <a:bodyPr>
            <a:normAutofit fontScale="90000"/>
          </a:bodyPr>
          <a:lstStyle/>
          <a:p>
            <a:r>
              <a:rPr lang="cs-CZ" dirty="0" smtClean="0"/>
              <a:t>Kontrola</a:t>
            </a:r>
            <a:endParaRPr lang="cs-CZ" dirty="0"/>
          </a:p>
        </p:txBody>
      </p:sp>
      <p:sp>
        <p:nvSpPr>
          <p:cNvPr id="3" name="Zástupný symbol pro obsah 2"/>
          <p:cNvSpPr>
            <a:spLocks noGrp="1"/>
          </p:cNvSpPr>
          <p:nvPr>
            <p:ph idx="1"/>
          </p:nvPr>
        </p:nvSpPr>
        <p:spPr>
          <a:xfrm>
            <a:off x="677334" y="2053045"/>
            <a:ext cx="8596668" cy="4804955"/>
          </a:xfrm>
        </p:spPr>
        <p:txBody>
          <a:bodyPr>
            <a:normAutofit/>
          </a:bodyPr>
          <a:lstStyle/>
          <a:p>
            <a:pPr algn="just">
              <a:lnSpc>
                <a:spcPct val="100000"/>
              </a:lnSpc>
            </a:pPr>
            <a:r>
              <a:rPr lang="cs-CZ" sz="2000" dirty="0"/>
              <a:t>Provádíme zpravidla po vyplnění všech záložek (celé žádosti). </a:t>
            </a:r>
          </a:p>
          <a:p>
            <a:pPr algn="just">
              <a:lnSpc>
                <a:spcPct val="100000"/>
              </a:lnSpc>
            </a:pPr>
            <a:r>
              <a:rPr lang="cs-CZ" sz="2000" dirty="0"/>
              <a:t>Můžeme využít i průběžně jako nápovědu jak správně dané pole vyplnit.</a:t>
            </a:r>
          </a:p>
          <a:p>
            <a:pPr algn="just">
              <a:lnSpc>
                <a:spcPct val="100000"/>
              </a:lnSpc>
            </a:pPr>
            <a:r>
              <a:rPr lang="cs-CZ" sz="2000" dirty="0"/>
              <a:t>Všechny červené chybové hlášky nutno odstranit.</a:t>
            </a:r>
          </a:p>
          <a:p>
            <a:endParaRPr lang="cs-CZ" sz="2000" dirty="0"/>
          </a:p>
          <a:p>
            <a:endParaRPr lang="cs-CZ" sz="2000" dirty="0"/>
          </a:p>
          <a:p>
            <a:endParaRPr lang="cs-CZ" sz="2000" dirty="0"/>
          </a:p>
          <a:p>
            <a:endParaRPr lang="cs-CZ" sz="2000" dirty="0"/>
          </a:p>
          <a:p>
            <a:endParaRPr lang="cs-CZ" sz="2000" dirty="0" smtClean="0"/>
          </a:p>
          <a:p>
            <a:r>
              <a:rPr lang="cs-CZ" sz="2000" dirty="0" smtClean="0"/>
              <a:t>Kontrola </a:t>
            </a:r>
            <a:r>
              <a:rPr lang="cs-CZ" sz="2000" dirty="0"/>
              <a:t>proběhla v pořádku = možnost finalizovat!</a:t>
            </a:r>
          </a:p>
          <a:p>
            <a:endParaRPr lang="cs-CZ" sz="2000"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5494" y="3695351"/>
            <a:ext cx="6009486" cy="186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17857537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605481"/>
          </a:xfrm>
        </p:spPr>
        <p:txBody>
          <a:bodyPr/>
          <a:lstStyle/>
          <a:p>
            <a:r>
              <a:rPr lang="cs-CZ" dirty="0" smtClean="0"/>
              <a:t>Finalizace</a:t>
            </a:r>
            <a:endParaRPr lang="cs-CZ" dirty="0"/>
          </a:p>
        </p:txBody>
      </p:sp>
      <p:sp>
        <p:nvSpPr>
          <p:cNvPr id="3" name="Zástupný symbol pro obsah 2"/>
          <p:cNvSpPr>
            <a:spLocks noGrp="1"/>
          </p:cNvSpPr>
          <p:nvPr>
            <p:ph idx="1"/>
          </p:nvPr>
        </p:nvSpPr>
        <p:spPr>
          <a:xfrm>
            <a:off x="677334" y="2163071"/>
            <a:ext cx="8596668" cy="4694930"/>
          </a:xfrm>
        </p:spPr>
        <p:txBody>
          <a:bodyPr>
            <a:normAutofit/>
          </a:bodyPr>
          <a:lstStyle/>
          <a:p>
            <a:r>
              <a:rPr lang="cs-CZ" dirty="0"/>
              <a:t>Nutno v nastavení přístupů (záložka Přístup k žádosti) uvést/zatrhnout Signatáře.</a:t>
            </a:r>
          </a:p>
          <a:p>
            <a:r>
              <a:rPr lang="cs-CZ" dirty="0"/>
              <a:t>I po finalizaci žádosti o podporu možno provést změny.</a:t>
            </a:r>
          </a:p>
          <a:p>
            <a:r>
              <a:rPr lang="cs-CZ" dirty="0"/>
              <a:t>V PŘÍKAZOVÉM ŘÁDKU se objeví tlačítko STORNO FINALIZACE.</a:t>
            </a:r>
          </a:p>
          <a:p>
            <a:r>
              <a:rPr lang="cs-CZ" dirty="0"/>
              <a:t>Poté opět nutno finalizovat.</a:t>
            </a:r>
          </a:p>
          <a:p>
            <a:r>
              <a:rPr lang="cs-CZ" dirty="0"/>
              <a:t>POZOR!!!</a:t>
            </a:r>
          </a:p>
          <a:p>
            <a:pPr marL="414000" lvl="1" indent="0" algn="just">
              <a:buNone/>
            </a:pPr>
            <a:r>
              <a:rPr lang="cs-CZ" sz="1800" dirty="0"/>
              <a:t>U </a:t>
            </a:r>
            <a:r>
              <a:rPr lang="cs-CZ" sz="1800" dirty="0" err="1"/>
              <a:t>finalizované</a:t>
            </a:r>
            <a:r>
              <a:rPr lang="cs-CZ" sz="1800" dirty="0"/>
              <a:t> žádosti nelze provádět změny v přístupech k projektu. Pokud je nutné změnu provést, musíte zmáčknout Storno finalizace </a:t>
            </a:r>
            <a:br>
              <a:rPr lang="cs-CZ" sz="1800" dirty="0"/>
            </a:br>
            <a:r>
              <a:rPr lang="cs-CZ" sz="1800" dirty="0"/>
              <a:t>na horní liště .</a:t>
            </a:r>
          </a:p>
          <a:p>
            <a:endParaRPr lang="cs-CZ" sz="2000"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5654999"/>
            <a:ext cx="2959141" cy="52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96841914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683717"/>
          </a:xfrm>
        </p:spPr>
        <p:txBody>
          <a:bodyPr/>
          <a:lstStyle/>
          <a:p>
            <a:r>
              <a:rPr lang="cs-CZ" dirty="0" smtClean="0"/>
              <a:t>Podpis a podání žádosti</a:t>
            </a:r>
            <a:endParaRPr lang="cs-CZ" dirty="0"/>
          </a:p>
        </p:txBody>
      </p:sp>
      <p:sp>
        <p:nvSpPr>
          <p:cNvPr id="3" name="Zástupný symbol pro obsah 2"/>
          <p:cNvSpPr>
            <a:spLocks noGrp="1"/>
          </p:cNvSpPr>
          <p:nvPr>
            <p:ph idx="1"/>
          </p:nvPr>
        </p:nvSpPr>
        <p:spPr>
          <a:xfrm>
            <a:off x="677334" y="4748981"/>
            <a:ext cx="7154060" cy="2109018"/>
          </a:xfrm>
        </p:spPr>
        <p:txBody>
          <a:bodyPr>
            <a:normAutofit/>
          </a:bodyPr>
          <a:lstStyle/>
          <a:p>
            <a:r>
              <a:rPr lang="cs-CZ" sz="1600" b="1" u="sng" dirty="0"/>
              <a:t>PODÁNÍ ŽÁDOSTI</a:t>
            </a:r>
          </a:p>
          <a:p>
            <a:pPr lvl="1" algn="just">
              <a:lnSpc>
                <a:spcPct val="100000"/>
              </a:lnSpc>
            </a:pPr>
            <a:r>
              <a:rPr lang="cs-CZ" dirty="0"/>
              <a:t>Určeno na první záložce Identifikace operace (pole Typ podání) při vyplňování žádosti.</a:t>
            </a:r>
          </a:p>
          <a:p>
            <a:pPr lvl="1" algn="just">
              <a:lnSpc>
                <a:spcPct val="100000"/>
              </a:lnSpc>
            </a:pPr>
            <a:r>
              <a:rPr lang="cs-CZ" dirty="0"/>
              <a:t>Automaticky (nastaveno defaultně) x Ručně. </a:t>
            </a:r>
          </a:p>
          <a:p>
            <a:pPr lvl="1" algn="just">
              <a:lnSpc>
                <a:spcPct val="100000"/>
              </a:lnSpc>
            </a:pPr>
            <a:r>
              <a:rPr lang="cs-CZ" dirty="0"/>
              <a:t>Žádost podána současně s podpisem x Žádost ručně podána</a:t>
            </a:r>
            <a:r>
              <a:rPr lang="cs-CZ" dirty="0" smtClean="0"/>
              <a:t>.</a:t>
            </a:r>
            <a:r>
              <a:rPr lang="cs-CZ" dirty="0"/>
              <a:t>		</a:t>
            </a:r>
          </a:p>
          <a:p>
            <a:endParaRPr lang="cs-CZ" sz="2000" dirty="0"/>
          </a:p>
        </p:txBody>
      </p:sp>
      <p:sp>
        <p:nvSpPr>
          <p:cNvPr id="6" name="Zástupný symbol pro obsah 2"/>
          <p:cNvSpPr txBox="1">
            <a:spLocks/>
          </p:cNvSpPr>
          <p:nvPr/>
        </p:nvSpPr>
        <p:spPr>
          <a:xfrm>
            <a:off x="539552" y="2163069"/>
            <a:ext cx="7144358" cy="236468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cs-CZ" sz="1600" b="1" u="sng" dirty="0" smtClean="0"/>
              <a:t>PODPIS ŽÁDOSTI</a:t>
            </a:r>
          </a:p>
          <a:p>
            <a:pPr lvl="1"/>
            <a:r>
              <a:rPr lang="cs-CZ" dirty="0" smtClean="0"/>
              <a:t>Poslední záložka v levém menu.</a:t>
            </a:r>
          </a:p>
          <a:p>
            <a:pPr lvl="1"/>
            <a:r>
              <a:rPr lang="cs-CZ" b="1" u="sng" dirty="0" smtClean="0"/>
              <a:t>Zaktivní se až po úspěšné finalizaci.</a:t>
            </a:r>
          </a:p>
          <a:p>
            <a:pPr lvl="1"/>
            <a:r>
              <a:rPr lang="cs-CZ" dirty="0" smtClean="0"/>
              <a:t>Podepisuje jeden či více signatářů (dle volby na záložce Identifikace operace </a:t>
            </a:r>
            <a:r>
              <a:rPr lang="cs-CZ" dirty="0" smtClean="0">
                <a:sym typeface="Wingdings" pitchFamily="2" charset="2"/>
              </a:rPr>
              <a:t> pole Způsob jednání</a:t>
            </a:r>
            <a:r>
              <a:rPr lang="cs-CZ" dirty="0" smtClean="0"/>
              <a:t>).</a:t>
            </a:r>
          </a:p>
          <a:p>
            <a:pPr lvl="1"/>
            <a:r>
              <a:rPr lang="cs-CZ" dirty="0" smtClean="0"/>
              <a:t>Nutný elektronický podpis (osobní kvalifikovaný certifikát).</a:t>
            </a:r>
          </a:p>
          <a:p>
            <a:endParaRPr lang="cs-CZ" sz="1600" dirty="0"/>
          </a:p>
        </p:txBody>
      </p:sp>
      <p:pic>
        <p:nvPicPr>
          <p:cNvPr id="8" name="Obrázek 7"/>
          <p:cNvPicPr>
            <a:picLocks noChangeAspect="1"/>
          </p:cNvPicPr>
          <p:nvPr/>
        </p:nvPicPr>
        <p:blipFill>
          <a:blip r:embed="rId3"/>
          <a:stretch>
            <a:fillRect/>
          </a:stretch>
        </p:blipFill>
        <p:spPr>
          <a:xfrm>
            <a:off x="8320916" y="1604928"/>
            <a:ext cx="2865368" cy="5084505"/>
          </a:xfrm>
          <a:prstGeom prst="rect">
            <a:avLst/>
          </a:prstGeom>
        </p:spPr>
      </p:pic>
      <p:pic>
        <p:nvPicPr>
          <p:cNvPr id="9" name="Obráze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10" name="Obráze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8113792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40666"/>
            <a:ext cx="8596668" cy="865115"/>
          </a:xfrm>
        </p:spPr>
        <p:txBody>
          <a:bodyPr/>
          <a:lstStyle/>
          <a:p>
            <a:r>
              <a:rPr lang="cs-CZ" dirty="0" smtClean="0"/>
              <a:t>Podpis žádosti</a:t>
            </a:r>
            <a:endParaRPr lang="cs-CZ" dirty="0"/>
          </a:p>
        </p:txBody>
      </p:sp>
      <p:sp>
        <p:nvSpPr>
          <p:cNvPr id="3" name="Zástupný symbol pro obsah 2"/>
          <p:cNvSpPr>
            <a:spLocks noGrp="1"/>
          </p:cNvSpPr>
          <p:nvPr>
            <p:ph idx="1"/>
          </p:nvPr>
        </p:nvSpPr>
        <p:spPr>
          <a:xfrm>
            <a:off x="677334" y="4794622"/>
            <a:ext cx="8596668" cy="2063378"/>
          </a:xfrm>
        </p:spPr>
        <p:txBody>
          <a:bodyPr>
            <a:normAutofit/>
          </a:bodyPr>
          <a:lstStyle/>
          <a:p>
            <a:pPr algn="just"/>
            <a:r>
              <a:rPr lang="cs-CZ" sz="2000" dirty="0"/>
              <a:t>Na záložce Podpis žádosti klikněte na ikonu pečeti.</a:t>
            </a:r>
          </a:p>
          <a:p>
            <a:pPr algn="just"/>
            <a:r>
              <a:rPr lang="cs-CZ" sz="2000" dirty="0"/>
              <a:t>Po úspěšném podepsání tiskové verze žádosti se černá ikona pečeti změní na zelenou. </a:t>
            </a:r>
          </a:p>
          <a:p>
            <a:endParaRPr lang="cs-CZ" sz="2000" dirty="0"/>
          </a:p>
        </p:txBody>
      </p:sp>
      <p:pic>
        <p:nvPicPr>
          <p:cNvPr id="8" name="Obrázek 7"/>
          <p:cNvPicPr>
            <a:picLocks noChangeAspect="1"/>
          </p:cNvPicPr>
          <p:nvPr/>
        </p:nvPicPr>
        <p:blipFill>
          <a:blip r:embed="rId2"/>
          <a:stretch>
            <a:fillRect/>
          </a:stretch>
        </p:blipFill>
        <p:spPr>
          <a:xfrm>
            <a:off x="693940" y="1883377"/>
            <a:ext cx="7930341" cy="2853649"/>
          </a:xfrm>
          <a:prstGeom prst="rect">
            <a:avLst/>
          </a:prstGeom>
        </p:spPr>
      </p:pic>
      <p:pic>
        <p:nvPicPr>
          <p:cNvPr id="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0963" t="9343" r="32212" b="20604"/>
          <a:stretch/>
        </p:blipFill>
        <p:spPr bwMode="auto">
          <a:xfrm>
            <a:off x="3303637" y="5594929"/>
            <a:ext cx="604685" cy="75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Obrázek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11" name="Obráze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94269257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907963"/>
          </a:xfrm>
        </p:spPr>
        <p:txBody>
          <a:bodyPr/>
          <a:lstStyle/>
          <a:p>
            <a:r>
              <a:rPr lang="cs-CZ" dirty="0" smtClean="0"/>
              <a:t>Podpis žádosti</a:t>
            </a:r>
            <a:endParaRPr lang="cs-CZ" dirty="0"/>
          </a:p>
        </p:txBody>
      </p:sp>
      <p:sp>
        <p:nvSpPr>
          <p:cNvPr id="3" name="Zástupný symbol pro obsah 2"/>
          <p:cNvSpPr>
            <a:spLocks noGrp="1"/>
          </p:cNvSpPr>
          <p:nvPr>
            <p:ph idx="1"/>
          </p:nvPr>
        </p:nvSpPr>
        <p:spPr>
          <a:xfrm>
            <a:off x="677334" y="5161935"/>
            <a:ext cx="9012356" cy="1696065"/>
          </a:xfrm>
        </p:spPr>
        <p:txBody>
          <a:bodyPr>
            <a:normAutofit fontScale="92500" lnSpcReduction="20000"/>
          </a:bodyPr>
          <a:lstStyle/>
          <a:p>
            <a:pPr algn="just">
              <a:lnSpc>
                <a:spcPct val="100000"/>
              </a:lnSpc>
            </a:pPr>
            <a:r>
              <a:rPr lang="cs-CZ" sz="2000" dirty="0"/>
              <a:t>Označíte </a:t>
            </a:r>
            <a:r>
              <a:rPr lang="cs-CZ" sz="2000" dirty="0" err="1"/>
              <a:t>checkbox</a:t>
            </a:r>
            <a:r>
              <a:rPr lang="cs-CZ" sz="2000" dirty="0"/>
              <a:t> Soubory.</a:t>
            </a:r>
          </a:p>
          <a:p>
            <a:pPr algn="just">
              <a:lnSpc>
                <a:spcPct val="100000"/>
              </a:lnSpc>
            </a:pPr>
            <a:r>
              <a:rPr lang="cs-CZ" sz="2000" dirty="0"/>
              <a:t>Přes tlačítko Vybrat vložíte soubor s elektronickým podpisem výběrem </a:t>
            </a:r>
            <a:br>
              <a:rPr lang="cs-CZ" sz="2000" dirty="0"/>
            </a:br>
            <a:r>
              <a:rPr lang="cs-CZ" sz="2000" dirty="0"/>
              <a:t>z adresářů vašeho počítače.</a:t>
            </a:r>
          </a:p>
          <a:p>
            <a:pPr algn="just">
              <a:lnSpc>
                <a:spcPct val="100000"/>
              </a:lnSpc>
            </a:pPr>
            <a:r>
              <a:rPr lang="cs-CZ" sz="2000" dirty="0"/>
              <a:t>Vložíte Heslo. </a:t>
            </a:r>
          </a:p>
          <a:p>
            <a:pPr algn="just">
              <a:lnSpc>
                <a:spcPct val="100000"/>
              </a:lnSpc>
            </a:pPr>
            <a:r>
              <a:rPr lang="cs-CZ" sz="2000" dirty="0"/>
              <a:t>Stisknete tlačítko Dokončit</a:t>
            </a:r>
            <a:r>
              <a:rPr lang="cs-CZ" sz="2000" dirty="0" smtClean="0"/>
              <a:t>.</a:t>
            </a:r>
            <a:endParaRPr lang="cs-CZ" sz="2000" dirty="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4" y="1799201"/>
            <a:ext cx="6541344" cy="3241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Obrázek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9" name="Obráze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9122929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701485"/>
          </a:xfrm>
        </p:spPr>
        <p:txBody>
          <a:bodyPr/>
          <a:lstStyle/>
          <a:p>
            <a:r>
              <a:rPr lang="cs-CZ" dirty="0" smtClean="0"/>
              <a:t>Stav žádosti</a:t>
            </a:r>
            <a:endParaRPr lang="cs-CZ" dirty="0"/>
          </a:p>
        </p:txBody>
      </p:sp>
      <p:sp>
        <p:nvSpPr>
          <p:cNvPr id="3" name="Zástupný symbol pro obsah 2"/>
          <p:cNvSpPr>
            <a:spLocks noGrp="1"/>
          </p:cNvSpPr>
          <p:nvPr>
            <p:ph idx="1"/>
          </p:nvPr>
        </p:nvSpPr>
        <p:spPr>
          <a:xfrm>
            <a:off x="677334" y="5309419"/>
            <a:ext cx="8596668" cy="1548581"/>
          </a:xfrm>
        </p:spPr>
        <p:txBody>
          <a:bodyPr>
            <a:normAutofit fontScale="92500" lnSpcReduction="20000"/>
          </a:bodyPr>
          <a:lstStyle/>
          <a:p>
            <a:pPr algn="just">
              <a:lnSpc>
                <a:spcPct val="100000"/>
              </a:lnSpc>
            </a:pPr>
            <a:r>
              <a:rPr lang="cs-CZ" sz="2000" dirty="0"/>
              <a:t>Datum a čas jednotlivých operací se žádostí od jejího založení </a:t>
            </a:r>
            <a:br>
              <a:rPr lang="cs-CZ" sz="2000" dirty="0"/>
            </a:br>
            <a:r>
              <a:rPr lang="cs-CZ" sz="2000" dirty="0"/>
              <a:t>až po podání.</a:t>
            </a:r>
          </a:p>
          <a:p>
            <a:pPr algn="just">
              <a:lnSpc>
                <a:spcPct val="100000"/>
              </a:lnSpc>
            </a:pPr>
            <a:r>
              <a:rPr lang="cs-CZ" sz="2000" dirty="0"/>
              <a:t>Možno sledovat stav podané žádosti během její administrace v systému ŘO OPZ (CSSF14+).</a:t>
            </a:r>
          </a:p>
          <a:p>
            <a:pPr algn="just">
              <a:lnSpc>
                <a:spcPct val="100000"/>
              </a:lnSpc>
            </a:pPr>
            <a:r>
              <a:rPr lang="cs-CZ" sz="2000" dirty="0"/>
              <a:t>Pokud je žádost správně podána, je doplněno </a:t>
            </a:r>
            <a:r>
              <a:rPr lang="cs-CZ" sz="2000" b="1" dirty="0"/>
              <a:t>registrační číslo projektu.</a:t>
            </a:r>
          </a:p>
          <a:p>
            <a:endParaRPr lang="cs-CZ" sz="2000" dirty="0"/>
          </a:p>
        </p:txBody>
      </p:sp>
      <p:pic>
        <p:nvPicPr>
          <p:cNvPr id="10" name="Obrázek 9"/>
          <p:cNvPicPr>
            <a:picLocks noChangeAspect="1"/>
          </p:cNvPicPr>
          <p:nvPr/>
        </p:nvPicPr>
        <p:blipFill>
          <a:blip r:embed="rId2"/>
          <a:stretch>
            <a:fillRect/>
          </a:stretch>
        </p:blipFill>
        <p:spPr>
          <a:xfrm>
            <a:off x="677333" y="1681316"/>
            <a:ext cx="8158475" cy="3476934"/>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34261973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13333"/>
            <a:ext cx="8596668" cy="846667"/>
          </a:xfrm>
        </p:spPr>
        <p:txBody>
          <a:bodyPr/>
          <a:lstStyle/>
          <a:p>
            <a:r>
              <a:rPr lang="cs-CZ" dirty="0" smtClean="0"/>
              <a:t>Zpráva o realizaci</a:t>
            </a:r>
            <a:endParaRPr lang="cs-CZ" dirty="0"/>
          </a:p>
        </p:txBody>
      </p:sp>
      <p:sp>
        <p:nvSpPr>
          <p:cNvPr id="3" name="Zástupný symbol pro obsah 2"/>
          <p:cNvSpPr>
            <a:spLocks noGrp="1"/>
          </p:cNvSpPr>
          <p:nvPr>
            <p:ph idx="1"/>
          </p:nvPr>
        </p:nvSpPr>
        <p:spPr>
          <a:xfrm>
            <a:off x="677334" y="2540000"/>
            <a:ext cx="8596668" cy="3501362"/>
          </a:xfrm>
        </p:spPr>
        <p:txBody>
          <a:bodyPr>
            <a:normAutofit/>
          </a:bodyPr>
          <a:lstStyle/>
          <a:p>
            <a:pPr algn="just">
              <a:lnSpc>
                <a:spcPct val="150000"/>
              </a:lnSpc>
            </a:pPr>
            <a:r>
              <a:rPr lang="cs-CZ" dirty="0"/>
              <a:t>Předkládá se prostřednictvím IS KP14+ do 30 dnů po </a:t>
            </a:r>
            <a:r>
              <a:rPr lang="cs-CZ" dirty="0" smtClean="0"/>
              <a:t>ukončení každého monitorovacího </a:t>
            </a:r>
            <a:r>
              <a:rPr lang="cs-CZ" dirty="0"/>
              <a:t>období </a:t>
            </a:r>
          </a:p>
          <a:p>
            <a:pPr algn="just">
              <a:lnSpc>
                <a:spcPct val="150000"/>
              </a:lnSpc>
            </a:pPr>
            <a:r>
              <a:rPr lang="cs-CZ" dirty="0"/>
              <a:t>Monitorovací období trvá zpravidla </a:t>
            </a:r>
            <a:r>
              <a:rPr lang="cs-CZ" dirty="0" smtClean="0"/>
              <a:t>6 </a:t>
            </a:r>
            <a:r>
              <a:rPr lang="cs-CZ" dirty="0"/>
              <a:t>měsíců </a:t>
            </a:r>
          </a:p>
          <a:p>
            <a:pPr algn="just">
              <a:lnSpc>
                <a:spcPct val="150000"/>
              </a:lnSpc>
            </a:pPr>
            <a:r>
              <a:rPr lang="cs-CZ" dirty="0"/>
              <a:t>ŘO OPZ provádí kontrolu Zprávy o realizaci do 40 pracovních </a:t>
            </a:r>
            <a:r>
              <a:rPr lang="cs-CZ" dirty="0" smtClean="0"/>
              <a:t>dní </a:t>
            </a:r>
            <a:r>
              <a:rPr lang="cs-CZ" dirty="0"/>
              <a:t>ode dne jejího předložení </a:t>
            </a:r>
          </a:p>
          <a:p>
            <a:pPr marL="0" indent="0">
              <a:buNone/>
            </a:pP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05391336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08419"/>
            <a:ext cx="8596668" cy="847330"/>
          </a:xfrm>
        </p:spPr>
        <p:txBody>
          <a:bodyPr/>
          <a:lstStyle/>
          <a:p>
            <a:r>
              <a:rPr lang="cs-CZ" dirty="0" smtClean="0"/>
              <a:t>Důležité odkazy</a:t>
            </a:r>
            <a:endParaRPr lang="cs-CZ" dirty="0"/>
          </a:p>
        </p:txBody>
      </p:sp>
      <p:sp>
        <p:nvSpPr>
          <p:cNvPr id="3" name="Zástupný symbol pro obsah 2"/>
          <p:cNvSpPr>
            <a:spLocks noGrp="1"/>
          </p:cNvSpPr>
          <p:nvPr>
            <p:ph idx="1"/>
          </p:nvPr>
        </p:nvSpPr>
        <p:spPr>
          <a:xfrm>
            <a:off x="677333" y="1983071"/>
            <a:ext cx="9323009" cy="4490300"/>
          </a:xfrm>
        </p:spPr>
        <p:txBody>
          <a:bodyPr>
            <a:normAutofit/>
          </a:bodyPr>
          <a:lstStyle/>
          <a:p>
            <a:pPr>
              <a:lnSpc>
                <a:spcPct val="150000"/>
              </a:lnSpc>
              <a:spcAft>
                <a:spcPts val="1000"/>
              </a:spcAft>
            </a:pPr>
            <a:r>
              <a:rPr lang="cs-CZ" b="1" dirty="0" smtClean="0"/>
              <a:t>Obecná </a:t>
            </a:r>
            <a:r>
              <a:rPr lang="cs-CZ" b="1" dirty="0"/>
              <a:t>část pravidel pro žadatele a příjemce v rámci </a:t>
            </a:r>
            <a:r>
              <a:rPr lang="cs-CZ" b="1" dirty="0" smtClean="0"/>
              <a:t>OPZ</a:t>
            </a:r>
            <a:r>
              <a:rPr lang="cs-CZ" dirty="0" smtClean="0"/>
              <a:t>: </a:t>
            </a:r>
            <a:r>
              <a:rPr lang="cs-CZ" dirty="0" smtClean="0">
                <a:hlinkClick r:id="rId2"/>
              </a:rPr>
              <a:t>www.esfcr.cz/file/9002/</a:t>
            </a:r>
            <a:endParaRPr lang="cs-CZ" dirty="0" smtClean="0"/>
          </a:p>
          <a:p>
            <a:pPr>
              <a:lnSpc>
                <a:spcPct val="150000"/>
              </a:lnSpc>
              <a:spcAft>
                <a:spcPts val="1000"/>
              </a:spcAft>
            </a:pPr>
            <a:r>
              <a:rPr lang="cs-CZ" b="1" dirty="0" smtClean="0"/>
              <a:t>Specifická </a:t>
            </a:r>
            <a:r>
              <a:rPr lang="cs-CZ" b="1" dirty="0"/>
              <a:t>část pravidel pro žadatele a příjemce v rámci </a:t>
            </a:r>
            <a:r>
              <a:rPr lang="cs-CZ" b="1" dirty="0" smtClean="0"/>
              <a:t>OPZ</a:t>
            </a:r>
            <a:r>
              <a:rPr lang="cs-CZ" dirty="0" smtClean="0"/>
              <a:t>: </a:t>
            </a:r>
            <a:r>
              <a:rPr lang="cs-CZ" dirty="0" smtClean="0">
                <a:hlinkClick r:id="rId3"/>
              </a:rPr>
              <a:t>www.esfcr.cz/file/9003/</a:t>
            </a:r>
            <a:endParaRPr lang="cs-CZ" dirty="0" smtClean="0"/>
          </a:p>
          <a:p>
            <a:pPr>
              <a:lnSpc>
                <a:spcPct val="150000"/>
              </a:lnSpc>
              <a:spcAft>
                <a:spcPts val="1000"/>
              </a:spcAft>
            </a:pPr>
            <a:r>
              <a:rPr lang="cs-CZ" b="1" dirty="0" smtClean="0"/>
              <a:t>Výzva </a:t>
            </a:r>
            <a:r>
              <a:rPr lang="cs-CZ" b="1" dirty="0"/>
              <a:t>MAS č. 1 včetně </a:t>
            </a:r>
            <a:r>
              <a:rPr lang="cs-CZ" b="1" dirty="0" smtClean="0"/>
              <a:t>příloh</a:t>
            </a:r>
            <a:r>
              <a:rPr lang="cs-CZ" dirty="0"/>
              <a:t>: </a:t>
            </a:r>
            <a:r>
              <a:rPr lang="cs-CZ" dirty="0" smtClean="0">
                <a:hlinkClick r:id="rId4"/>
              </a:rPr>
              <a:t>masstrednihana.cz/mas/</a:t>
            </a:r>
            <a:r>
              <a:rPr lang="cs-CZ" dirty="0" err="1" smtClean="0">
                <a:hlinkClick r:id="rId4"/>
              </a:rPr>
              <a:t>vyzvy</a:t>
            </a:r>
            <a:r>
              <a:rPr lang="cs-CZ" dirty="0" smtClean="0">
                <a:hlinkClick r:id="rId4"/>
              </a:rPr>
              <a:t>-mas</a:t>
            </a:r>
            <a:endParaRPr lang="cs-CZ" dirty="0" smtClean="0"/>
          </a:p>
          <a:p>
            <a:pPr>
              <a:lnSpc>
                <a:spcPct val="150000"/>
              </a:lnSpc>
              <a:spcAft>
                <a:spcPts val="1000"/>
              </a:spcAft>
            </a:pPr>
            <a:r>
              <a:rPr lang="cs-CZ" b="1" dirty="0" smtClean="0"/>
              <a:t>Dokumenty </a:t>
            </a:r>
            <a:r>
              <a:rPr lang="cs-CZ" b="1" dirty="0"/>
              <a:t>MPSV vydané pro potřeby </a:t>
            </a:r>
            <a:r>
              <a:rPr lang="cs-CZ" b="1" dirty="0" smtClean="0"/>
              <a:t>OPZ: </a:t>
            </a:r>
            <a:r>
              <a:rPr lang="cs-CZ" dirty="0" smtClean="0">
                <a:hlinkClick r:id="rId5"/>
              </a:rPr>
              <a:t>www.esfcr.cz/dokumenty-opz</a:t>
            </a:r>
            <a:endParaRPr lang="cs-CZ" dirty="0" smtClean="0"/>
          </a:p>
          <a:p>
            <a:pPr>
              <a:lnSpc>
                <a:spcPct val="150000"/>
              </a:lnSpc>
              <a:spcAft>
                <a:spcPts val="1000"/>
              </a:spcAft>
            </a:pPr>
            <a:r>
              <a:rPr lang="cs-CZ" b="1" dirty="0" smtClean="0"/>
              <a:t>Příručka </a:t>
            </a:r>
            <a:r>
              <a:rPr lang="cs-CZ" b="1" dirty="0"/>
              <a:t>pro </a:t>
            </a:r>
            <a:r>
              <a:rPr lang="cs-CZ" b="1" dirty="0" smtClean="0"/>
              <a:t>hodnotitele</a:t>
            </a:r>
            <a:r>
              <a:rPr lang="cs-CZ" dirty="0" smtClean="0"/>
              <a:t>: </a:t>
            </a:r>
            <a:r>
              <a:rPr lang="cs-CZ" dirty="0" smtClean="0">
                <a:hlinkClick r:id="rId6"/>
              </a:rPr>
              <a:t>www.esfcr.cz/prirucka-pro-hodnotitele-opz</a:t>
            </a:r>
            <a:endParaRPr lang="cs-CZ" dirty="0" smtClean="0"/>
          </a:p>
          <a:p>
            <a:pPr>
              <a:lnSpc>
                <a:spcPct val="150000"/>
              </a:lnSpc>
              <a:spcAft>
                <a:spcPts val="1000"/>
              </a:spcAft>
            </a:pPr>
            <a:endParaRPr lang="cs-CZ" dirty="0"/>
          </a:p>
        </p:txBody>
      </p:sp>
      <p:pic>
        <p:nvPicPr>
          <p:cNvPr id="6" name="Obrázek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42031440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477" y="3004457"/>
            <a:ext cx="8596668" cy="1320800"/>
          </a:xfrm>
        </p:spPr>
        <p:txBody>
          <a:bodyPr/>
          <a:lstStyle/>
          <a:p>
            <a:pPr algn="ctr"/>
            <a:r>
              <a:rPr lang="cs-CZ" dirty="0" smtClean="0"/>
              <a:t>DĚKUJEME ZA POZORNOST!</a:t>
            </a: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328759677"/>
      </p:ext>
    </p:extLst>
  </p:cSld>
  <p:clrMapOvr>
    <a:masterClrMapping/>
  </p:clrMapOvr>
</p:sld>
</file>

<file path=ppt/theme/theme1.xml><?xml version="1.0" encoding="utf-8"?>
<a:theme xmlns:a="http://schemas.openxmlformats.org/drawingml/2006/main" name="Faseta">
  <a:themeElements>
    <a:clrScheme name="Fas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12251</TotalTime>
  <Words>9318</Words>
  <Application>Microsoft Office PowerPoint</Application>
  <PresentationFormat>Širokoúhlá obrazovka</PresentationFormat>
  <Paragraphs>1017</Paragraphs>
  <Slides>92</Slides>
  <Notes>34</Notes>
  <HiddenSlides>0</HiddenSlides>
  <MMClips>0</MMClips>
  <ScaleCrop>false</ScaleCrop>
  <HeadingPairs>
    <vt:vector size="6" baseType="variant">
      <vt:variant>
        <vt:lpstr>Použitá písma</vt:lpstr>
      </vt:variant>
      <vt:variant>
        <vt:i4>7</vt:i4>
      </vt:variant>
      <vt:variant>
        <vt:lpstr>Motiv</vt:lpstr>
      </vt:variant>
      <vt:variant>
        <vt:i4>1</vt:i4>
      </vt:variant>
      <vt:variant>
        <vt:lpstr>Nadpisy snímků</vt:lpstr>
      </vt:variant>
      <vt:variant>
        <vt:i4>92</vt:i4>
      </vt:variant>
    </vt:vector>
  </HeadingPairs>
  <TitlesOfParts>
    <vt:vector size="100" baseType="lpstr">
      <vt:lpstr>Arial</vt:lpstr>
      <vt:lpstr>Calibri</vt:lpstr>
      <vt:lpstr>Courier New</vt:lpstr>
      <vt:lpstr>Times New Roman</vt:lpstr>
      <vt:lpstr>Trebuchet MS</vt:lpstr>
      <vt:lpstr>Wingdings</vt:lpstr>
      <vt:lpstr>Wingdings 3</vt:lpstr>
      <vt:lpstr>Faseta</vt:lpstr>
      <vt:lpstr> OPZ VÝZVA MAS Č.1</vt:lpstr>
      <vt:lpstr>PROGRAM SEMINÁŘE</vt:lpstr>
      <vt:lpstr>Představení výzvy</vt:lpstr>
      <vt:lpstr>Představení výzvy – cíl výzvy</vt:lpstr>
      <vt:lpstr>Představení výzvy – termíny a alokace </vt:lpstr>
      <vt:lpstr>Představení výzvy – oprávnění žadatelé a cílové skupiny</vt:lpstr>
      <vt:lpstr>Představení výzvy – křížové financování a nepřímé náklady</vt:lpstr>
      <vt:lpstr>Typy podpory - veřejná</vt:lpstr>
      <vt:lpstr>Typy podpory – de minimus</vt:lpstr>
      <vt:lpstr>Příklad veřejné podpory</vt:lpstr>
      <vt:lpstr>Podporované aktivity</vt:lpstr>
      <vt:lpstr>1. Příměstské tábory</vt:lpstr>
      <vt:lpstr>2. Zařízení péče o děti v době mimo školní vyučování (ranní či odpolední pobyt) </vt:lpstr>
      <vt:lpstr>2. Zařízení péče o děti v době mimo školní vyučování (ranní či odpolední pobyt)</vt:lpstr>
      <vt:lpstr>3. Dětské skupiny</vt:lpstr>
      <vt:lpstr>4. Společná doprava dětí do/z příměstského tábora nebo dětské skupiny</vt:lpstr>
      <vt:lpstr>4. Společná doprava dětí do/z příměstského tábora nebo dětské skupiny</vt:lpstr>
      <vt:lpstr>5. Vzdělávání pečujících osob </vt:lpstr>
      <vt:lpstr>Podporované aktivity</vt:lpstr>
      <vt:lpstr>Podporované aktivity</vt:lpstr>
      <vt:lpstr>Podmínky vymezující cílovou skupinu rodičů využívajících služeb péče o děti</vt:lpstr>
      <vt:lpstr>Podmínky vymezující cílovou skupinu rodičů využívajících služeb péče o děti</vt:lpstr>
      <vt:lpstr>INDIKÁTORY</vt:lpstr>
      <vt:lpstr>ZPŮSOBILÉ A NEZPŮSOBILÉ VÝDAJE</vt:lpstr>
      <vt:lpstr>REÁLNÉ VYKAZOVÁNÍ VÝDAJŮ</vt:lpstr>
      <vt:lpstr>DOKLADOVÁNÍ VÝDAJŮ</vt:lpstr>
      <vt:lpstr>PŘÍMÉ NÁKLADY:</vt:lpstr>
      <vt:lpstr>Osobní náklady</vt:lpstr>
      <vt:lpstr>Osobní náklady</vt:lpstr>
      <vt:lpstr>Osobní náklady</vt:lpstr>
      <vt:lpstr>CESTOVNÉ</vt:lpstr>
      <vt:lpstr>CESTOVNÉ</vt:lpstr>
      <vt:lpstr>Nákup zařízení a vybavení a spotřebního materiálu</vt:lpstr>
      <vt:lpstr>Nákup zařízení a vybavení a spotřebního materiálu</vt:lpstr>
      <vt:lpstr>Nájem či leasing zařízení a vybavení, budov </vt:lpstr>
      <vt:lpstr>Drobné stavební úpravy</vt:lpstr>
      <vt:lpstr>Přímá podpora cílové skupiny</vt:lpstr>
      <vt:lpstr>Daň z přidané hodnoty </vt:lpstr>
      <vt:lpstr>NEPŘÍMÉ NÁKLADY</vt:lpstr>
      <vt:lpstr>NEPŘÍMÉ NÁKLADY</vt:lpstr>
      <vt:lpstr>NEPŘÍMÉ NÁKLADY</vt:lpstr>
      <vt:lpstr>NEPŘÍMÉ NÁKLADY</vt:lpstr>
      <vt:lpstr>Nezpůsobilé výdaje</vt:lpstr>
      <vt:lpstr>Hodnocení a výběr projektů</vt:lpstr>
      <vt:lpstr>Publicita</vt:lpstr>
      <vt:lpstr>Podání projektové žádosti v OPZ</vt:lpstr>
      <vt:lpstr>Podání projektové žádosti v OPZ</vt:lpstr>
      <vt:lpstr>IS KP 14+</vt:lpstr>
      <vt:lpstr>Zřízení elektronického podpisu a datové schránky</vt:lpstr>
      <vt:lpstr>Titulní obrazovka ISKP14+</vt:lpstr>
      <vt:lpstr>Základní menu</vt:lpstr>
      <vt:lpstr>Vytvoření nové žádosti</vt:lpstr>
      <vt:lpstr>Vytvoření nové žádosti</vt:lpstr>
      <vt:lpstr>Pravidla pro vyplňování žádosti</vt:lpstr>
      <vt:lpstr>Příklady vyplňovaných záložek – IDENTIFIKACE OPERACE</vt:lpstr>
      <vt:lpstr>Projekt</vt:lpstr>
      <vt:lpstr>Specifické cíle</vt:lpstr>
      <vt:lpstr>Popis projektu</vt:lpstr>
      <vt:lpstr>Indikátory</vt:lpstr>
      <vt:lpstr>Indikátory</vt:lpstr>
      <vt:lpstr>Indikátory povinné k naplnění</vt:lpstr>
      <vt:lpstr>Indikátory povinné k vykazování</vt:lpstr>
      <vt:lpstr>Indikátory povinné k vykazování</vt:lpstr>
      <vt:lpstr>Horizontální principy</vt:lpstr>
      <vt:lpstr>Klíčové aktivity</vt:lpstr>
      <vt:lpstr>Cílová skupina</vt:lpstr>
      <vt:lpstr>Umístění</vt:lpstr>
      <vt:lpstr>Subjekty projektu</vt:lpstr>
      <vt:lpstr>Osoby subjektu</vt:lpstr>
      <vt:lpstr>Účty subjektu, účetní období, kategorie intervencí </vt:lpstr>
      <vt:lpstr>Rozpočet jednotkový </vt:lpstr>
      <vt:lpstr>Rozpočet jednotkový </vt:lpstr>
      <vt:lpstr>Přehled zdrojů financování</vt:lpstr>
      <vt:lpstr>Finanční plán</vt:lpstr>
      <vt:lpstr>Veřejné zakázky</vt:lpstr>
      <vt:lpstr>Veřejné zakázky</vt:lpstr>
      <vt:lpstr>Čestné prohlášení</vt:lpstr>
      <vt:lpstr>Dokumenty</vt:lpstr>
      <vt:lpstr>Operace se žádostí</vt:lpstr>
      <vt:lpstr>Přístup k projektu</vt:lpstr>
      <vt:lpstr>Přístup k projektu</vt:lpstr>
      <vt:lpstr>Přístup k projektu</vt:lpstr>
      <vt:lpstr>Plné moci</vt:lpstr>
      <vt:lpstr>Kontrola</vt:lpstr>
      <vt:lpstr>Finalizace</vt:lpstr>
      <vt:lpstr>Podpis a podání žádosti</vt:lpstr>
      <vt:lpstr>Podpis žádosti</vt:lpstr>
      <vt:lpstr>Podpis žádosti</vt:lpstr>
      <vt:lpstr>Stav žádosti</vt:lpstr>
      <vt:lpstr>Zpráva o realizaci</vt:lpstr>
      <vt:lpstr>Důležité odkazy</vt:lpstr>
      <vt:lpstr>DĚKUJEME ZA POZORNOST!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Uživatel systému Windows</dc:creator>
  <cp:lastModifiedBy>Uživatel systému Windows</cp:lastModifiedBy>
  <cp:revision>140</cp:revision>
  <cp:lastPrinted>2017-11-14T08:38:16Z</cp:lastPrinted>
  <dcterms:created xsi:type="dcterms:W3CDTF">2017-10-03T13:16:00Z</dcterms:created>
  <dcterms:modified xsi:type="dcterms:W3CDTF">2017-12-05T08:43:59Z</dcterms:modified>
</cp:coreProperties>
</file>