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bookmarkIdSeed="2">
  <p:sldMasterIdLst>
    <p:sldMasterId id="2147483668" r:id="rId1"/>
  </p:sldMasterIdLst>
  <p:notesMasterIdLst>
    <p:notesMasterId r:id="rId30"/>
  </p:notesMasterIdLst>
  <p:handoutMasterIdLst>
    <p:handoutMasterId r:id="rId31"/>
  </p:handoutMasterIdLst>
  <p:sldIdLst>
    <p:sldId id="256" r:id="rId2"/>
    <p:sldId id="257" r:id="rId3"/>
    <p:sldId id="258" r:id="rId4"/>
    <p:sldId id="259" r:id="rId5"/>
    <p:sldId id="260" r:id="rId6"/>
    <p:sldId id="262" r:id="rId7"/>
    <p:sldId id="280" r:id="rId8"/>
    <p:sldId id="281" r:id="rId9"/>
    <p:sldId id="261" r:id="rId10"/>
    <p:sldId id="263" r:id="rId11"/>
    <p:sldId id="264" r:id="rId12"/>
    <p:sldId id="265" r:id="rId13"/>
    <p:sldId id="266" r:id="rId14"/>
    <p:sldId id="267" r:id="rId15"/>
    <p:sldId id="268" r:id="rId16"/>
    <p:sldId id="269" r:id="rId17"/>
    <p:sldId id="270" r:id="rId18"/>
    <p:sldId id="271" r:id="rId19"/>
    <p:sldId id="282" r:id="rId20"/>
    <p:sldId id="283" r:id="rId21"/>
    <p:sldId id="272" r:id="rId22"/>
    <p:sldId id="273" r:id="rId23"/>
    <p:sldId id="275" r:id="rId24"/>
    <p:sldId id="277" r:id="rId25"/>
    <p:sldId id="278" r:id="rId26"/>
    <p:sldId id="276" r:id="rId27"/>
    <p:sldId id="274" r:id="rId28"/>
    <p:sldId id="279" r:id="rId29"/>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ABE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Střední styl 2 – zvýraznění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Střední styl 3 – zvýraznění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6E25E649-3F16-4E02-A733-19D2CDBF48F0}" styleName="Střední styl 3 – zvýraznění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16D9F66E-5EB9-4882-86FB-DCBF35E3C3E4}" styleName="Střední styl 4 – zvýraznění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98" autoAdjust="0"/>
    <p:restoredTop sz="94660"/>
  </p:normalViewPr>
  <p:slideViewPr>
    <p:cSldViewPr snapToGrid="0">
      <p:cViewPr varScale="1">
        <p:scale>
          <a:sx n="113" d="100"/>
          <a:sy n="113" d="100"/>
        </p:scale>
        <p:origin x="37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35"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16C489C4-49A9-4F4D-AEED-A5C71A453E73}" type="datetimeFigureOut">
              <a:rPr lang="cs-CZ" smtClean="0"/>
              <a:t>23.09.2019</a:t>
            </a:fld>
            <a:endParaRPr lang="cs-CZ"/>
          </a:p>
        </p:txBody>
      </p:sp>
      <p:sp>
        <p:nvSpPr>
          <p:cNvPr id="4" name="Zástupný symbol pro zápatí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5" name="Zástupný symbol pro číslo snímku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011EDDD7-C382-4957-A319-DE371C70E2EF}" type="slidenum">
              <a:rPr lang="cs-CZ" smtClean="0"/>
              <a:t>‹#›</a:t>
            </a:fld>
            <a:endParaRPr lang="cs-CZ"/>
          </a:p>
        </p:txBody>
      </p:sp>
    </p:spTree>
    <p:extLst>
      <p:ext uri="{BB962C8B-B14F-4D97-AF65-F5344CB8AC3E}">
        <p14:creationId xmlns:p14="http://schemas.microsoft.com/office/powerpoint/2010/main" val="159154366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50443" y="0"/>
            <a:ext cx="2945659" cy="498135"/>
          </a:xfrm>
          <a:prstGeom prst="rect">
            <a:avLst/>
          </a:prstGeom>
        </p:spPr>
        <p:txBody>
          <a:bodyPr vert="horz" lIns="91440" tIns="45720" rIns="91440" bIns="45720" rtlCol="0"/>
          <a:lstStyle>
            <a:lvl1pPr algn="r">
              <a:defRPr sz="1200"/>
            </a:lvl1pPr>
          </a:lstStyle>
          <a:p>
            <a:fld id="{1404F206-D853-4A9F-A25D-542B37A6E194}" type="datetimeFigureOut">
              <a:rPr lang="cs-CZ" smtClean="0"/>
              <a:t>23.09.2019</a:t>
            </a:fld>
            <a:endParaRPr lang="cs-CZ"/>
          </a:p>
        </p:txBody>
      </p:sp>
      <p:sp>
        <p:nvSpPr>
          <p:cNvPr id="4" name="Zástupný symbol pro obrázek snímku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79768" y="4777958"/>
            <a:ext cx="5438140" cy="3909239"/>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9430091"/>
            <a:ext cx="2945659" cy="498134"/>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50443" y="9430091"/>
            <a:ext cx="2945659" cy="498134"/>
          </a:xfrm>
          <a:prstGeom prst="rect">
            <a:avLst/>
          </a:prstGeom>
        </p:spPr>
        <p:txBody>
          <a:bodyPr vert="horz" lIns="91440" tIns="45720" rIns="91440" bIns="45720" rtlCol="0" anchor="b"/>
          <a:lstStyle>
            <a:lvl1pPr algn="r">
              <a:defRPr sz="1200"/>
            </a:lvl1pPr>
          </a:lstStyle>
          <a:p>
            <a:fld id="{E1B8C8BD-6A51-4401-A992-BBE20738BA8F}" type="slidenum">
              <a:rPr lang="cs-CZ" smtClean="0"/>
              <a:t>‹#›</a:t>
            </a:fld>
            <a:endParaRPr lang="cs-CZ"/>
          </a:p>
        </p:txBody>
      </p:sp>
    </p:spTree>
    <p:extLst>
      <p:ext uri="{BB962C8B-B14F-4D97-AF65-F5344CB8AC3E}">
        <p14:creationId xmlns:p14="http://schemas.microsoft.com/office/powerpoint/2010/main" val="336422765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a:t>
            </a:fld>
            <a:endParaRPr lang="cs-CZ"/>
          </a:p>
        </p:txBody>
      </p:sp>
    </p:spTree>
    <p:extLst>
      <p:ext uri="{BB962C8B-B14F-4D97-AF65-F5344CB8AC3E}">
        <p14:creationId xmlns:p14="http://schemas.microsoft.com/office/powerpoint/2010/main" val="25621763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a:t>
            </a:fld>
            <a:endParaRPr lang="cs-CZ"/>
          </a:p>
        </p:txBody>
      </p:sp>
    </p:spTree>
    <p:extLst>
      <p:ext uri="{BB962C8B-B14F-4D97-AF65-F5344CB8AC3E}">
        <p14:creationId xmlns:p14="http://schemas.microsoft.com/office/powerpoint/2010/main" val="39229418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3</a:t>
            </a:fld>
            <a:endParaRPr lang="cs-CZ"/>
          </a:p>
        </p:txBody>
      </p:sp>
    </p:spTree>
    <p:extLst>
      <p:ext uri="{BB962C8B-B14F-4D97-AF65-F5344CB8AC3E}">
        <p14:creationId xmlns:p14="http://schemas.microsoft.com/office/powerpoint/2010/main" val="2988127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4</a:t>
            </a:fld>
            <a:endParaRPr lang="cs-CZ"/>
          </a:p>
        </p:txBody>
      </p:sp>
    </p:spTree>
    <p:extLst>
      <p:ext uri="{BB962C8B-B14F-4D97-AF65-F5344CB8AC3E}">
        <p14:creationId xmlns:p14="http://schemas.microsoft.com/office/powerpoint/2010/main" val="35239376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5</a:t>
            </a:fld>
            <a:endParaRPr lang="cs-CZ"/>
          </a:p>
        </p:txBody>
      </p:sp>
    </p:spTree>
    <p:extLst>
      <p:ext uri="{BB962C8B-B14F-4D97-AF65-F5344CB8AC3E}">
        <p14:creationId xmlns:p14="http://schemas.microsoft.com/office/powerpoint/2010/main" val="242000971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6</a:t>
            </a:fld>
            <a:endParaRPr lang="cs-CZ"/>
          </a:p>
        </p:txBody>
      </p:sp>
    </p:spTree>
    <p:extLst>
      <p:ext uri="{BB962C8B-B14F-4D97-AF65-F5344CB8AC3E}">
        <p14:creationId xmlns:p14="http://schemas.microsoft.com/office/powerpoint/2010/main" val="24659119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7</a:t>
            </a:fld>
            <a:endParaRPr lang="cs-CZ"/>
          </a:p>
        </p:txBody>
      </p:sp>
    </p:spTree>
    <p:extLst>
      <p:ext uri="{BB962C8B-B14F-4D97-AF65-F5344CB8AC3E}">
        <p14:creationId xmlns:p14="http://schemas.microsoft.com/office/powerpoint/2010/main" val="999246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8</a:t>
            </a:fld>
            <a:endParaRPr lang="cs-CZ"/>
          </a:p>
        </p:txBody>
      </p:sp>
    </p:spTree>
    <p:extLst>
      <p:ext uri="{BB962C8B-B14F-4D97-AF65-F5344CB8AC3E}">
        <p14:creationId xmlns:p14="http://schemas.microsoft.com/office/powerpoint/2010/main" val="100366337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9</a:t>
            </a:fld>
            <a:endParaRPr lang="cs-CZ"/>
          </a:p>
        </p:txBody>
      </p:sp>
    </p:spTree>
    <p:extLst>
      <p:ext uri="{BB962C8B-B14F-4D97-AF65-F5344CB8AC3E}">
        <p14:creationId xmlns:p14="http://schemas.microsoft.com/office/powerpoint/2010/main" val="36555029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10</a:t>
            </a:fld>
            <a:endParaRPr lang="cs-CZ"/>
          </a:p>
        </p:txBody>
      </p:sp>
    </p:spTree>
    <p:extLst>
      <p:ext uri="{BB962C8B-B14F-4D97-AF65-F5344CB8AC3E}">
        <p14:creationId xmlns:p14="http://schemas.microsoft.com/office/powerpoint/2010/main" val="149838335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11</a:t>
            </a:fld>
            <a:endParaRPr lang="cs-CZ"/>
          </a:p>
        </p:txBody>
      </p:sp>
    </p:spTree>
    <p:extLst>
      <p:ext uri="{BB962C8B-B14F-4D97-AF65-F5344CB8AC3E}">
        <p14:creationId xmlns:p14="http://schemas.microsoft.com/office/powerpoint/2010/main" val="423750865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12</a:t>
            </a:fld>
            <a:endParaRPr lang="cs-CZ"/>
          </a:p>
        </p:txBody>
      </p:sp>
    </p:spTree>
    <p:extLst>
      <p:ext uri="{BB962C8B-B14F-4D97-AF65-F5344CB8AC3E}">
        <p14:creationId xmlns:p14="http://schemas.microsoft.com/office/powerpoint/2010/main" val="9062141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13</a:t>
            </a:fld>
            <a:endParaRPr lang="cs-CZ"/>
          </a:p>
        </p:txBody>
      </p:sp>
    </p:spTree>
    <p:extLst>
      <p:ext uri="{BB962C8B-B14F-4D97-AF65-F5344CB8AC3E}">
        <p14:creationId xmlns:p14="http://schemas.microsoft.com/office/powerpoint/2010/main" val="210396173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14</a:t>
            </a:fld>
            <a:endParaRPr lang="cs-CZ"/>
          </a:p>
        </p:txBody>
      </p:sp>
    </p:spTree>
    <p:extLst>
      <p:ext uri="{BB962C8B-B14F-4D97-AF65-F5344CB8AC3E}">
        <p14:creationId xmlns:p14="http://schemas.microsoft.com/office/powerpoint/2010/main" val="17432028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15</a:t>
            </a:fld>
            <a:endParaRPr lang="cs-CZ"/>
          </a:p>
        </p:txBody>
      </p:sp>
    </p:spTree>
    <p:extLst>
      <p:ext uri="{BB962C8B-B14F-4D97-AF65-F5344CB8AC3E}">
        <p14:creationId xmlns:p14="http://schemas.microsoft.com/office/powerpoint/2010/main" val="41996383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16</a:t>
            </a:fld>
            <a:endParaRPr lang="cs-CZ"/>
          </a:p>
        </p:txBody>
      </p:sp>
    </p:spTree>
    <p:extLst>
      <p:ext uri="{BB962C8B-B14F-4D97-AF65-F5344CB8AC3E}">
        <p14:creationId xmlns:p14="http://schemas.microsoft.com/office/powerpoint/2010/main" val="294826792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17</a:t>
            </a:fld>
            <a:endParaRPr lang="cs-CZ"/>
          </a:p>
        </p:txBody>
      </p:sp>
    </p:spTree>
    <p:extLst>
      <p:ext uri="{BB962C8B-B14F-4D97-AF65-F5344CB8AC3E}">
        <p14:creationId xmlns:p14="http://schemas.microsoft.com/office/powerpoint/2010/main" val="264759153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18</a:t>
            </a:fld>
            <a:endParaRPr lang="cs-CZ"/>
          </a:p>
        </p:txBody>
      </p:sp>
    </p:spTree>
    <p:extLst>
      <p:ext uri="{BB962C8B-B14F-4D97-AF65-F5344CB8AC3E}">
        <p14:creationId xmlns:p14="http://schemas.microsoft.com/office/powerpoint/2010/main" val="253651427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19</a:t>
            </a:fld>
            <a:endParaRPr lang="cs-CZ"/>
          </a:p>
        </p:txBody>
      </p:sp>
    </p:spTree>
    <p:extLst>
      <p:ext uri="{BB962C8B-B14F-4D97-AF65-F5344CB8AC3E}">
        <p14:creationId xmlns:p14="http://schemas.microsoft.com/office/powerpoint/2010/main" val="37657784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20</a:t>
            </a:fld>
            <a:endParaRPr lang="cs-CZ"/>
          </a:p>
        </p:txBody>
      </p:sp>
    </p:spTree>
    <p:extLst>
      <p:ext uri="{BB962C8B-B14F-4D97-AF65-F5344CB8AC3E}">
        <p14:creationId xmlns:p14="http://schemas.microsoft.com/office/powerpoint/2010/main" val="170982240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21</a:t>
            </a:fld>
            <a:endParaRPr lang="cs-CZ"/>
          </a:p>
        </p:txBody>
      </p:sp>
    </p:spTree>
    <p:extLst>
      <p:ext uri="{BB962C8B-B14F-4D97-AF65-F5344CB8AC3E}">
        <p14:creationId xmlns:p14="http://schemas.microsoft.com/office/powerpoint/2010/main" val="117309043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22</a:t>
            </a:fld>
            <a:endParaRPr lang="cs-CZ"/>
          </a:p>
        </p:txBody>
      </p:sp>
    </p:spTree>
    <p:extLst>
      <p:ext uri="{BB962C8B-B14F-4D97-AF65-F5344CB8AC3E}">
        <p14:creationId xmlns:p14="http://schemas.microsoft.com/office/powerpoint/2010/main" val="6548450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23</a:t>
            </a:fld>
            <a:endParaRPr lang="cs-CZ"/>
          </a:p>
        </p:txBody>
      </p:sp>
    </p:spTree>
    <p:extLst>
      <p:ext uri="{BB962C8B-B14F-4D97-AF65-F5344CB8AC3E}">
        <p14:creationId xmlns:p14="http://schemas.microsoft.com/office/powerpoint/2010/main" val="21353541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24</a:t>
            </a:fld>
            <a:endParaRPr lang="cs-CZ"/>
          </a:p>
        </p:txBody>
      </p:sp>
    </p:spTree>
    <p:extLst>
      <p:ext uri="{BB962C8B-B14F-4D97-AF65-F5344CB8AC3E}">
        <p14:creationId xmlns:p14="http://schemas.microsoft.com/office/powerpoint/2010/main" val="24696099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25</a:t>
            </a:fld>
            <a:endParaRPr lang="cs-CZ"/>
          </a:p>
        </p:txBody>
      </p:sp>
    </p:spTree>
    <p:extLst>
      <p:ext uri="{BB962C8B-B14F-4D97-AF65-F5344CB8AC3E}">
        <p14:creationId xmlns:p14="http://schemas.microsoft.com/office/powerpoint/2010/main" val="232085043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26</a:t>
            </a:fld>
            <a:endParaRPr lang="cs-CZ"/>
          </a:p>
        </p:txBody>
      </p:sp>
    </p:spTree>
    <p:extLst>
      <p:ext uri="{BB962C8B-B14F-4D97-AF65-F5344CB8AC3E}">
        <p14:creationId xmlns:p14="http://schemas.microsoft.com/office/powerpoint/2010/main" val="75339402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27</a:t>
            </a:fld>
            <a:endParaRPr lang="cs-CZ"/>
          </a:p>
        </p:txBody>
      </p:sp>
    </p:spTree>
    <p:extLst>
      <p:ext uri="{BB962C8B-B14F-4D97-AF65-F5344CB8AC3E}">
        <p14:creationId xmlns:p14="http://schemas.microsoft.com/office/powerpoint/2010/main" val="232443978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a:p>
        </p:txBody>
      </p:sp>
      <p:sp>
        <p:nvSpPr>
          <p:cNvPr id="4" name="Zástupný symbol pro číslo snímku 3"/>
          <p:cNvSpPr>
            <a:spLocks noGrp="1"/>
          </p:cNvSpPr>
          <p:nvPr>
            <p:ph type="sldNum" sz="quarter" idx="10"/>
          </p:nvPr>
        </p:nvSpPr>
        <p:spPr/>
        <p:txBody>
          <a:bodyPr/>
          <a:lstStyle/>
          <a:p>
            <a:fld id="{E1B8C8BD-6A51-4401-A992-BBE20738BA8F}" type="slidenum">
              <a:rPr lang="cs-CZ" smtClean="0"/>
              <a:t>28</a:t>
            </a:fld>
            <a:endParaRPr lang="cs-CZ"/>
          </a:p>
        </p:txBody>
      </p:sp>
    </p:spTree>
    <p:extLst>
      <p:ext uri="{BB962C8B-B14F-4D97-AF65-F5344CB8AC3E}">
        <p14:creationId xmlns:p14="http://schemas.microsoft.com/office/powerpoint/2010/main" val="7190299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Úvodní snímek">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rgbClr val="FFFF00">
                <a:alpha val="0"/>
              </a:srgb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rgbClr val="FFFF00">
                <a:alpha val="20000"/>
              </a:srgb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rgbClr val="52F42C">
                <a:alpha val="72000"/>
              </a:srgbClr>
            </a:solidFill>
            <a:ln>
              <a:solidFill>
                <a:srgbClr val="92D050"/>
              </a:solid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FFFF00">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6">
                <a:lumMod val="50000"/>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rgbClr val="52F42C">
                <a:alpha val="80000"/>
              </a:srgbClr>
            </a:solidFill>
            <a:ln>
              <a:solidFill>
                <a:srgbClr val="92D050"/>
              </a:solid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lumMod val="50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cs-CZ" smtClean="0"/>
              <a:t>Kliknutím lze upravit styl.</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35471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cs-CZ" smtClean="0"/>
              <a:t>Kliknutím lze upravit styl.</a:t>
            </a:r>
            <a:endParaRPr lang="en-US" dirty="0"/>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2781397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646381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smtClean="0"/>
              <a:t>9/23/2019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smtClean="0"/>
              <a:t>‹#›</a:t>
            </a:fld>
            <a:endParaRPr lang="en-US" dirty="0"/>
          </a:p>
        </p:txBody>
      </p:sp>
    </p:spTree>
    <p:extLst>
      <p:ext uri="{BB962C8B-B14F-4D97-AF65-F5344CB8AC3E}">
        <p14:creationId xmlns:p14="http://schemas.microsoft.com/office/powerpoint/2010/main" val="8954621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4716174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cs-CZ" smtClean="0"/>
              <a:t>Kliknutím lze upravit styl.</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2662293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7961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cs-CZ" smtClean="0"/>
              <a:t>Kliknutím lze upravit styl.</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42A54C80-263E-416B-A8E0-580EDEADCBDC}" type="datetimeFigureOut">
              <a:rPr lang="en-US" smtClean="0"/>
              <a:t>9/23/2019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smtClean="0"/>
              <a:t>‹#›</a:t>
            </a:fld>
            <a:endParaRPr lang="en-US" dirty="0"/>
          </a:p>
        </p:txBody>
      </p:sp>
    </p:spTree>
    <p:extLst>
      <p:ext uri="{BB962C8B-B14F-4D97-AF65-F5344CB8AC3E}">
        <p14:creationId xmlns:p14="http://schemas.microsoft.com/office/powerpoint/2010/main" val="57044769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cs-CZ" smtClean="0"/>
              <a:t>Kliknutím lze upravit styl.</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cs-CZ" smtClean="0"/>
              <a:t>Kliknutím na ikonu přidáte obrázek.</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512343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Název a popisek">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6758651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ce s popiskem">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1075462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Jmenovka">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cs-CZ" smtClean="0"/>
              <a:t>Kliknutím lze upravit styl.</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7860613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Jmenovka s citací">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4001212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Pravda nebo nepravda">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cs-CZ" smtClean="0"/>
              <a:t>Kliknutím lze upravit styl.</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cs-CZ" smtClean="0"/>
              <a:t>Kliknutím lze upravit styly předlohy textu.</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415824462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dirty="0"/>
          </a:p>
        </p:txBody>
      </p:sp>
      <p:sp>
        <p:nvSpPr>
          <p:cNvPr id="3" name="Vertical Text Placeholder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smtClean="0"/>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smtClean="0"/>
              <a:t>‹#›</a:t>
            </a:fld>
            <a:endParaRPr lang="en-US" dirty="0"/>
          </a:p>
        </p:txBody>
      </p:sp>
    </p:spTree>
    <p:extLst>
      <p:ext uri="{BB962C8B-B14F-4D97-AF65-F5344CB8AC3E}">
        <p14:creationId xmlns:p14="http://schemas.microsoft.com/office/powerpoint/2010/main" val="33392033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cs-CZ" smtClean="0"/>
              <a:t>Kliknutím lze upravit styl.</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38235689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rgbClr val="52F42C">
                <a:alpha val="72000"/>
              </a:srgb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rgbClr val="FFFF00">
                <a:alpha val="70000"/>
              </a:srgb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50000"/>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rgbClr val="52F42C">
                <a:alpha val="80000"/>
              </a:srgb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2">
                <a:lumMod val="50000"/>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cs-CZ" smtClean="0"/>
              <a:t>Kliknutím lze upravit styl.</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smtClean="0"/>
              <a:pPr/>
              <a:t>9/23/2019</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11766858"/>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publicita.dotaceeu.cz/" TargetMode="External"/><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hyperlink" Target="https://www.esfcr.cz/formulare-a-pokyny-potrebne-v-ramci-pripravy-zadosti-o-podporu-opz" TargetMode="External"/><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s://www.esfcr.cz/file/9143/" TargetMode="External"/><Relationship Id="rId3" Type="http://schemas.openxmlformats.org/officeDocument/2006/relationships/hyperlink" Target="http://www.esfcr.cz/file/9002/" TargetMode="External"/><Relationship Id="rId7" Type="http://schemas.openxmlformats.org/officeDocument/2006/relationships/hyperlink" Target="http://www.esfcr.cz/prirucka-pro-hodnotitele-opz" TargetMode="External"/><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hyperlink" Target="http://www.esfcr.cz/dokumenty-opz" TargetMode="External"/><Relationship Id="rId5" Type="http://schemas.openxmlformats.org/officeDocument/2006/relationships/hyperlink" Target="http://masstrednihana.cz/opz-opatreni-2-zamestnanost-iii/" TargetMode="External"/><Relationship Id="rId4" Type="http://schemas.openxmlformats.org/officeDocument/2006/relationships/hyperlink" Target="http://www.esfcr.cz/file/9003/"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8.xml"/><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304876" y="1953847"/>
            <a:ext cx="9905924" cy="1584370"/>
          </a:xfrm>
        </p:spPr>
        <p:txBody>
          <a:bodyPr/>
          <a:lstStyle/>
          <a:p>
            <a:pPr algn="ctr"/>
            <a:r>
              <a:rPr lang="cs-CZ" dirty="0" smtClean="0"/>
              <a:t/>
            </a:r>
            <a:br>
              <a:rPr lang="cs-CZ" dirty="0" smtClean="0"/>
            </a:br>
            <a:r>
              <a:rPr lang="cs-CZ" dirty="0"/>
              <a:t/>
            </a:r>
            <a:br>
              <a:rPr lang="cs-CZ" dirty="0"/>
            </a:br>
            <a:r>
              <a:rPr lang="cs-CZ" dirty="0" smtClean="0"/>
              <a:t/>
            </a:r>
            <a:br>
              <a:rPr lang="cs-CZ" dirty="0" smtClean="0"/>
            </a:br>
            <a:r>
              <a:rPr lang="cs-CZ" dirty="0" smtClean="0">
                <a:solidFill>
                  <a:srgbClr val="0070C0"/>
                </a:solidFill>
              </a:rPr>
              <a:t>Seminář pro žadatele </a:t>
            </a:r>
            <a:r>
              <a:rPr lang="cs-CZ" dirty="0" smtClean="0"/>
              <a:t/>
            </a:r>
            <a:br>
              <a:rPr lang="cs-CZ" dirty="0" smtClean="0"/>
            </a:br>
            <a:r>
              <a:rPr lang="cs-CZ" sz="2800" dirty="0" smtClean="0">
                <a:solidFill>
                  <a:schemeClr val="tx1">
                    <a:lumMod val="65000"/>
                    <a:lumOff val="35000"/>
                  </a:schemeClr>
                </a:solidFill>
              </a:rPr>
              <a:t>Výzva č. </a:t>
            </a:r>
            <a:r>
              <a:rPr lang="cs-CZ" sz="2800" dirty="0" smtClean="0">
                <a:solidFill>
                  <a:schemeClr val="tx1">
                    <a:lumMod val="65000"/>
                    <a:lumOff val="35000"/>
                  </a:schemeClr>
                </a:solidFill>
              </a:rPr>
              <a:t>9 </a:t>
            </a:r>
            <a:r>
              <a:rPr lang="cs-CZ" sz="2800" dirty="0" smtClean="0">
                <a:solidFill>
                  <a:schemeClr val="tx1">
                    <a:lumMod val="65000"/>
                    <a:lumOff val="35000"/>
                  </a:schemeClr>
                </a:solidFill>
              </a:rPr>
              <a:t>z OPZ: </a:t>
            </a:r>
            <a:r>
              <a:rPr lang="cs-CZ" sz="2800" b="1" dirty="0">
                <a:solidFill>
                  <a:schemeClr val="tx1">
                    <a:lumMod val="65000"/>
                    <a:lumOff val="35000"/>
                  </a:schemeClr>
                </a:solidFill>
              </a:rPr>
              <a:t>Výzva Střední Haná, o.p.s. – Zaměstnanost </a:t>
            </a:r>
            <a:r>
              <a:rPr lang="cs-CZ" sz="2800" b="1" dirty="0" smtClean="0">
                <a:solidFill>
                  <a:schemeClr val="tx1">
                    <a:lumMod val="65000"/>
                    <a:lumOff val="35000"/>
                  </a:schemeClr>
                </a:solidFill>
              </a:rPr>
              <a:t>III</a:t>
            </a:r>
            <a:endParaRPr lang="cs-CZ" sz="2800" dirty="0">
              <a:solidFill>
                <a:schemeClr val="tx1">
                  <a:lumMod val="65000"/>
                  <a:lumOff val="35000"/>
                </a:schemeClr>
              </a:solidFill>
            </a:endParaRPr>
          </a:p>
        </p:txBody>
      </p:sp>
      <p:sp>
        <p:nvSpPr>
          <p:cNvPr id="3" name="Podnadpis 2"/>
          <p:cNvSpPr>
            <a:spLocks noGrp="1"/>
          </p:cNvSpPr>
          <p:nvPr>
            <p:ph type="subTitle" idx="1"/>
          </p:nvPr>
        </p:nvSpPr>
        <p:spPr>
          <a:xfrm>
            <a:off x="1185651" y="3608232"/>
            <a:ext cx="7766936" cy="1096899"/>
          </a:xfrm>
        </p:spPr>
        <p:txBody>
          <a:bodyPr>
            <a:normAutofit/>
          </a:bodyPr>
          <a:lstStyle/>
          <a:p>
            <a:pPr algn="ctr"/>
            <a:r>
              <a:rPr lang="cs-CZ" dirty="0" smtClean="0"/>
              <a:t>Číslo výzvy MAS: </a:t>
            </a:r>
            <a:r>
              <a:rPr lang="cs-CZ" dirty="0" smtClean="0"/>
              <a:t>B55</a:t>
            </a:r>
            <a:r>
              <a:rPr lang="cs-CZ" dirty="0" smtClean="0"/>
              <a:t>/03_16_047/CLLD_16_01_074</a:t>
            </a:r>
            <a:endParaRPr lang="cs-CZ" dirty="0" smtClean="0"/>
          </a:p>
          <a:p>
            <a:pPr algn="ctr"/>
            <a:r>
              <a:rPr lang="cs-CZ" dirty="0" smtClean="0"/>
              <a:t>26. </a:t>
            </a:r>
            <a:r>
              <a:rPr lang="cs-CZ" dirty="0"/>
              <a:t>9</a:t>
            </a:r>
            <a:r>
              <a:rPr lang="cs-CZ" dirty="0" smtClean="0"/>
              <a:t>. </a:t>
            </a:r>
            <a:r>
              <a:rPr lang="cs-CZ" dirty="0" smtClean="0"/>
              <a:t>2019, </a:t>
            </a:r>
            <a:r>
              <a:rPr lang="cs-CZ" dirty="0" smtClean="0"/>
              <a:t>16:00</a:t>
            </a:r>
            <a:r>
              <a:rPr lang="cs-CZ" dirty="0" smtClean="0"/>
              <a:t>, Kojetín</a:t>
            </a:r>
            <a:endParaRPr lang="cs-CZ" dirty="0"/>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9315" y="0"/>
            <a:ext cx="5190744" cy="1075944"/>
          </a:xfrm>
          <a:prstGeom prst="rect">
            <a:avLst/>
          </a:prstGeom>
        </p:spPr>
      </p:pic>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54" y="5513019"/>
            <a:ext cx="8372815" cy="1380372"/>
          </a:xfrm>
          <a:prstGeom prst="rect">
            <a:avLst/>
          </a:prstGeom>
        </p:spPr>
      </p:pic>
    </p:spTree>
    <p:extLst>
      <p:ext uri="{BB962C8B-B14F-4D97-AF65-F5344CB8AC3E}">
        <p14:creationId xmlns:p14="http://schemas.microsoft.com/office/powerpoint/2010/main" val="251758819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874643"/>
          </a:xfrm>
        </p:spPr>
        <p:txBody>
          <a:bodyPr/>
          <a:lstStyle/>
          <a:p>
            <a:r>
              <a:rPr lang="cs-CZ" dirty="0" smtClean="0">
                <a:solidFill>
                  <a:srgbClr val="0070C0"/>
                </a:solidFill>
              </a:rPr>
              <a:t>Program</a:t>
            </a:r>
            <a:r>
              <a:rPr lang="cs-CZ" dirty="0" smtClean="0"/>
              <a:t> </a:t>
            </a:r>
            <a:r>
              <a:rPr lang="cs-CZ" dirty="0" smtClean="0">
                <a:solidFill>
                  <a:srgbClr val="0070C0"/>
                </a:solidFill>
              </a:rPr>
              <a:t>semináře</a:t>
            </a:r>
            <a:endParaRPr lang="cs-CZ" dirty="0">
              <a:solidFill>
                <a:srgbClr val="0070C0"/>
              </a:solidFill>
            </a:endParaRPr>
          </a:p>
        </p:txBody>
      </p:sp>
      <p:sp>
        <p:nvSpPr>
          <p:cNvPr id="3" name="Zástupný symbol pro obsah 2"/>
          <p:cNvSpPr>
            <a:spLocks noGrp="1"/>
          </p:cNvSpPr>
          <p:nvPr>
            <p:ph idx="1"/>
          </p:nvPr>
        </p:nvSpPr>
        <p:spPr>
          <a:xfrm>
            <a:off x="677334" y="1596888"/>
            <a:ext cx="8596668" cy="3969026"/>
          </a:xfrm>
        </p:spPr>
        <p:txBody>
          <a:bodyPr>
            <a:normAutofit/>
          </a:bodyPr>
          <a:lstStyle/>
          <a:p>
            <a:pPr>
              <a:buClr>
                <a:srgbClr val="0070C0"/>
              </a:buClr>
            </a:pPr>
            <a:r>
              <a:rPr lang="cs-CZ" dirty="0"/>
              <a:t>Představení výzvy</a:t>
            </a:r>
          </a:p>
          <a:p>
            <a:pPr>
              <a:buClr>
                <a:srgbClr val="0070C0"/>
              </a:buClr>
            </a:pPr>
            <a:r>
              <a:rPr lang="cs-CZ" dirty="0"/>
              <a:t>Podporované aktivity</a:t>
            </a:r>
          </a:p>
          <a:p>
            <a:pPr>
              <a:buClr>
                <a:srgbClr val="0070C0"/>
              </a:buClr>
            </a:pPr>
            <a:r>
              <a:rPr lang="cs-CZ" dirty="0"/>
              <a:t>Indikátory</a:t>
            </a:r>
          </a:p>
          <a:p>
            <a:pPr>
              <a:buClr>
                <a:srgbClr val="0070C0"/>
              </a:buClr>
            </a:pPr>
            <a:r>
              <a:rPr lang="cs-CZ" dirty="0"/>
              <a:t>Způsobilost výdajů</a:t>
            </a:r>
          </a:p>
          <a:p>
            <a:pPr>
              <a:buClr>
                <a:srgbClr val="0070C0"/>
              </a:buClr>
            </a:pPr>
            <a:r>
              <a:rPr lang="cs-CZ" dirty="0"/>
              <a:t>Hodnocení a výběr projektů</a:t>
            </a:r>
          </a:p>
          <a:p>
            <a:pPr>
              <a:buClr>
                <a:srgbClr val="0070C0"/>
              </a:buClr>
            </a:pPr>
            <a:r>
              <a:rPr lang="cs-CZ" dirty="0"/>
              <a:t>Publicita</a:t>
            </a:r>
          </a:p>
          <a:p>
            <a:pPr>
              <a:buClr>
                <a:srgbClr val="0070C0"/>
              </a:buClr>
            </a:pPr>
            <a:r>
              <a:rPr lang="cs-CZ" dirty="0"/>
              <a:t>IS KP14+</a:t>
            </a:r>
          </a:p>
          <a:p>
            <a:pPr>
              <a:buClr>
                <a:srgbClr val="0070C0"/>
              </a:buClr>
            </a:pPr>
            <a:r>
              <a:rPr lang="cs-CZ" dirty="0"/>
              <a:t>Zpráva o realizaci</a:t>
            </a:r>
          </a:p>
          <a:p>
            <a:pPr>
              <a:buClr>
                <a:srgbClr val="0070C0"/>
              </a:buClr>
            </a:pPr>
            <a:r>
              <a:rPr lang="cs-CZ" dirty="0"/>
              <a:t>Důležité </a:t>
            </a:r>
            <a:r>
              <a:rPr lang="cs-CZ" dirty="0" smtClean="0"/>
              <a:t>odkazy</a:t>
            </a:r>
          </a:p>
        </p:txBody>
      </p:sp>
    </p:spTree>
    <p:extLst>
      <p:ext uri="{BB962C8B-B14F-4D97-AF65-F5344CB8AC3E}">
        <p14:creationId xmlns:p14="http://schemas.microsoft.com/office/powerpoint/2010/main" val="235723887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808383"/>
          </a:xfrm>
        </p:spPr>
        <p:txBody>
          <a:bodyPr/>
          <a:lstStyle/>
          <a:p>
            <a:pPr algn="ctr"/>
            <a:r>
              <a:rPr lang="cs-CZ" dirty="0" smtClean="0">
                <a:solidFill>
                  <a:srgbClr val="0070C0"/>
                </a:solidFill>
              </a:rPr>
              <a:t>Představení</a:t>
            </a:r>
            <a:r>
              <a:rPr lang="cs-CZ" dirty="0" smtClean="0"/>
              <a:t> </a:t>
            </a:r>
            <a:r>
              <a:rPr lang="cs-CZ" dirty="0" smtClean="0">
                <a:solidFill>
                  <a:srgbClr val="0070C0"/>
                </a:solidFill>
              </a:rPr>
              <a:t>výzvy</a:t>
            </a:r>
            <a:endParaRPr lang="cs-CZ" dirty="0">
              <a:solidFill>
                <a:srgbClr val="0070C0"/>
              </a:solidFill>
            </a:endParaRPr>
          </a:p>
        </p:txBody>
      </p:sp>
      <p:sp>
        <p:nvSpPr>
          <p:cNvPr id="3" name="Zástupný symbol pro obsah 2"/>
          <p:cNvSpPr>
            <a:spLocks noGrp="1"/>
          </p:cNvSpPr>
          <p:nvPr>
            <p:ph idx="1"/>
          </p:nvPr>
        </p:nvSpPr>
        <p:spPr>
          <a:xfrm>
            <a:off x="677334" y="1510748"/>
            <a:ext cx="8596668" cy="4704522"/>
          </a:xfrm>
        </p:spPr>
        <p:txBody>
          <a:bodyPr>
            <a:normAutofit fontScale="92500"/>
          </a:bodyPr>
          <a:lstStyle/>
          <a:p>
            <a:pPr algn="just">
              <a:lnSpc>
                <a:spcPts val="3000"/>
              </a:lnSpc>
              <a:buClr>
                <a:srgbClr val="0070C0"/>
              </a:buClr>
            </a:pPr>
            <a:r>
              <a:rPr lang="cs-CZ" b="1" dirty="0"/>
              <a:t>Číslo výzvy</a:t>
            </a:r>
            <a:r>
              <a:rPr lang="cs-CZ" dirty="0" smtClean="0"/>
              <a:t>: </a:t>
            </a:r>
            <a:r>
              <a:rPr lang="cs-CZ" b="1" dirty="0" smtClean="0"/>
              <a:t>B55</a:t>
            </a:r>
            <a:r>
              <a:rPr lang="cs-CZ" b="1" dirty="0" smtClean="0"/>
              <a:t>/03_16_047/CLLD_16_01_074</a:t>
            </a:r>
            <a:endParaRPr lang="cs-CZ" b="1" dirty="0"/>
          </a:p>
          <a:p>
            <a:pPr algn="just">
              <a:lnSpc>
                <a:spcPts val="3000"/>
              </a:lnSpc>
              <a:buClr>
                <a:srgbClr val="0070C0"/>
              </a:buClr>
            </a:pPr>
            <a:r>
              <a:rPr lang="cs-CZ" b="1" dirty="0"/>
              <a:t>Prioritní osa 2</a:t>
            </a:r>
            <a:r>
              <a:rPr lang="cs-CZ" dirty="0"/>
              <a:t>: Sociální začleňování a boj s chudobou</a:t>
            </a:r>
          </a:p>
          <a:p>
            <a:pPr algn="just">
              <a:lnSpc>
                <a:spcPts val="3000"/>
              </a:lnSpc>
              <a:buClr>
                <a:srgbClr val="0070C0"/>
              </a:buClr>
            </a:pPr>
            <a:r>
              <a:rPr lang="cs-CZ" b="1" dirty="0"/>
              <a:t>Investiční priorita 2.3 </a:t>
            </a:r>
            <a:r>
              <a:rPr lang="cs-CZ" dirty="0"/>
              <a:t>Strategie komunitně vedeného místního rozvoje</a:t>
            </a:r>
          </a:p>
          <a:p>
            <a:pPr algn="just">
              <a:lnSpc>
                <a:spcPts val="3000"/>
              </a:lnSpc>
              <a:buClr>
                <a:srgbClr val="0070C0"/>
              </a:buClr>
            </a:pPr>
            <a:r>
              <a:rPr lang="cs-CZ" b="1" dirty="0"/>
              <a:t>Specifický cíl 2.3.1 </a:t>
            </a:r>
            <a:r>
              <a:rPr lang="cs-CZ" dirty="0"/>
              <a:t>Zvýšit zapojení lokálních aktérů do vyřešení problémů nezaměstnanosti a sociálního začleňování ve venkovských oblastech</a:t>
            </a:r>
          </a:p>
          <a:p>
            <a:pPr algn="just">
              <a:lnSpc>
                <a:spcPts val="3000"/>
              </a:lnSpc>
              <a:buClr>
                <a:srgbClr val="0070C0"/>
              </a:buClr>
            </a:pPr>
            <a:r>
              <a:rPr lang="cs-CZ" b="1" dirty="0"/>
              <a:t>Vyhlášení výzvy a zahájení příjmu žádostí</a:t>
            </a:r>
            <a:r>
              <a:rPr lang="cs-CZ" dirty="0"/>
              <a:t>: </a:t>
            </a:r>
            <a:r>
              <a:rPr lang="cs-CZ" sz="2000" dirty="0" smtClean="0"/>
              <a:t>24</a:t>
            </a:r>
            <a:r>
              <a:rPr lang="cs-CZ" sz="2000" dirty="0" smtClean="0"/>
              <a:t>. </a:t>
            </a:r>
            <a:r>
              <a:rPr lang="cs-CZ" sz="2000" dirty="0"/>
              <a:t>9</a:t>
            </a:r>
            <a:r>
              <a:rPr lang="cs-CZ" sz="2000" dirty="0" smtClean="0"/>
              <a:t>. </a:t>
            </a:r>
            <a:r>
              <a:rPr lang="cs-CZ" sz="2000" dirty="0" smtClean="0"/>
              <a:t>2019, </a:t>
            </a:r>
            <a:r>
              <a:rPr lang="cs-CZ" sz="2000" dirty="0"/>
              <a:t>8</a:t>
            </a:r>
            <a:r>
              <a:rPr lang="cs-CZ" sz="2000" dirty="0" smtClean="0"/>
              <a:t>:00 </a:t>
            </a:r>
            <a:endParaRPr lang="cs-CZ" sz="2000" dirty="0"/>
          </a:p>
          <a:p>
            <a:pPr algn="just">
              <a:lnSpc>
                <a:spcPts val="3000"/>
              </a:lnSpc>
              <a:buClr>
                <a:srgbClr val="0070C0"/>
              </a:buClr>
            </a:pPr>
            <a:r>
              <a:rPr lang="cs-CZ" b="1" dirty="0"/>
              <a:t>Ukončení příjmu žádostí o podporu</a:t>
            </a:r>
            <a:r>
              <a:rPr lang="cs-CZ" dirty="0"/>
              <a:t>: </a:t>
            </a:r>
            <a:r>
              <a:rPr lang="cs-CZ" sz="2000" b="1" dirty="0" smtClean="0"/>
              <a:t>29. </a:t>
            </a:r>
            <a:r>
              <a:rPr lang="cs-CZ" sz="2000" b="1" dirty="0" smtClean="0"/>
              <a:t>11</a:t>
            </a:r>
            <a:r>
              <a:rPr lang="cs-CZ" sz="2000" b="1" dirty="0" smtClean="0"/>
              <a:t>. </a:t>
            </a:r>
            <a:r>
              <a:rPr lang="cs-CZ" sz="2000" b="1" dirty="0" smtClean="0"/>
              <a:t>2019, 12:00</a:t>
            </a:r>
          </a:p>
          <a:p>
            <a:pPr algn="just">
              <a:lnSpc>
                <a:spcPts val="3000"/>
              </a:lnSpc>
              <a:buClr>
                <a:srgbClr val="0070C0"/>
              </a:buClr>
            </a:pPr>
            <a:r>
              <a:rPr lang="cs-CZ" sz="2000" b="1" dirty="0" smtClean="0"/>
              <a:t>Maximální délka projektu: </a:t>
            </a:r>
            <a:r>
              <a:rPr lang="cs-CZ" sz="2000" dirty="0" smtClean="0"/>
              <a:t>36 měsíců</a:t>
            </a:r>
          </a:p>
          <a:p>
            <a:pPr algn="just">
              <a:lnSpc>
                <a:spcPts val="3000"/>
              </a:lnSpc>
              <a:buClr>
                <a:srgbClr val="0070C0"/>
              </a:buClr>
            </a:pPr>
            <a:r>
              <a:rPr lang="cs-CZ" sz="2000" b="1" dirty="0" smtClean="0"/>
              <a:t>Nejzazší datum pro ukončení fyzické realizace projektu: </a:t>
            </a:r>
            <a:r>
              <a:rPr lang="cs-CZ" sz="2000" dirty="0" smtClean="0"/>
              <a:t>31. 12. 2022</a:t>
            </a:r>
            <a:endParaRPr lang="cs-CZ" sz="2000" dirty="0"/>
          </a:p>
        </p:txBody>
      </p:sp>
    </p:spTree>
    <p:extLst>
      <p:ext uri="{BB962C8B-B14F-4D97-AF65-F5344CB8AC3E}">
        <p14:creationId xmlns:p14="http://schemas.microsoft.com/office/powerpoint/2010/main" val="416998458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11426"/>
            <a:ext cx="8596668" cy="1320800"/>
          </a:xfrm>
        </p:spPr>
        <p:txBody>
          <a:bodyPr/>
          <a:lstStyle/>
          <a:p>
            <a:pPr algn="ctr"/>
            <a:r>
              <a:rPr lang="cs-CZ" dirty="0" smtClean="0">
                <a:solidFill>
                  <a:srgbClr val="0070C0"/>
                </a:solidFill>
              </a:rPr>
              <a:t>Představení výzvy – cíl výzvy</a:t>
            </a:r>
            <a:endParaRPr lang="cs-CZ" dirty="0">
              <a:solidFill>
                <a:srgbClr val="0070C0"/>
              </a:solidFill>
            </a:endParaRPr>
          </a:p>
        </p:txBody>
      </p:sp>
      <p:sp>
        <p:nvSpPr>
          <p:cNvPr id="3" name="Zástupný symbol pro obsah 2"/>
          <p:cNvSpPr>
            <a:spLocks noGrp="1"/>
          </p:cNvSpPr>
          <p:nvPr>
            <p:ph idx="1"/>
          </p:nvPr>
        </p:nvSpPr>
        <p:spPr>
          <a:xfrm>
            <a:off x="677334" y="1239563"/>
            <a:ext cx="9063014" cy="5260628"/>
          </a:xfrm>
        </p:spPr>
        <p:txBody>
          <a:bodyPr>
            <a:normAutofit/>
          </a:bodyPr>
          <a:lstStyle/>
          <a:p>
            <a:pPr algn="just">
              <a:buClr>
                <a:srgbClr val="0070C0"/>
              </a:buClr>
            </a:pPr>
            <a:r>
              <a:rPr lang="cs-CZ" dirty="0" smtClean="0"/>
              <a:t>V</a:t>
            </a:r>
            <a:r>
              <a:rPr lang="cs-CZ" dirty="0"/>
              <a:t> rámci této výzvy budou realizovány aktivity, které přispějí k zlepšení spolupráce všech místních aktérů při řešení problémů lokální nezaměstnanosti ve venkovských oblastech, zajišťování potřeb lokálních zaměstnavatelů, </a:t>
            </a:r>
            <a:r>
              <a:rPr lang="cs-CZ" b="1" dirty="0"/>
              <a:t>podporu vytváření nových pracovnících míst a vzdělávání venkovského obyvatelstva.</a:t>
            </a:r>
          </a:p>
          <a:p>
            <a:pPr algn="just">
              <a:buClr>
                <a:srgbClr val="0070C0"/>
              </a:buClr>
            </a:pPr>
            <a:r>
              <a:rPr lang="cs-CZ" dirty="0"/>
              <a:t>Budou podporovány pouze aktivity, které mají přímý dopad na cílové skupiny, tj. </a:t>
            </a:r>
            <a:r>
              <a:rPr lang="cs-CZ" b="1" dirty="0"/>
              <a:t>aktivity zaměřené na přímou práci s cílovými skupinami</a:t>
            </a:r>
            <a:r>
              <a:rPr lang="cs-CZ" dirty="0"/>
              <a:t>. </a:t>
            </a:r>
          </a:p>
          <a:p>
            <a:pPr algn="just">
              <a:buClr>
                <a:srgbClr val="0070C0"/>
              </a:buClr>
            </a:pPr>
            <a:r>
              <a:rPr lang="cs-CZ" dirty="0"/>
              <a:t>Jednotlivé </a:t>
            </a:r>
            <a:r>
              <a:rPr lang="cs-CZ" b="1" dirty="0"/>
              <a:t>aktivity lze </a:t>
            </a:r>
            <a:r>
              <a:rPr lang="cs-CZ" dirty="0"/>
              <a:t>při realizaci projektů mezi sebou navzájem </a:t>
            </a:r>
            <a:r>
              <a:rPr lang="cs-CZ" b="1" dirty="0"/>
              <a:t>kombinovat. </a:t>
            </a:r>
            <a:r>
              <a:rPr lang="cs-CZ" dirty="0"/>
              <a:t>Z popisu projektu však musí být jasně zřejmé, které činnosti spadají do dané aktivity a stejně tak musí být </a:t>
            </a:r>
            <a:r>
              <a:rPr lang="cs-CZ" b="1" dirty="0"/>
              <a:t>náklady na jednotlivé typy aktivit odděleny v rozpočtu projektu</a:t>
            </a:r>
            <a:r>
              <a:rPr lang="cs-CZ" dirty="0" smtClean="0"/>
              <a:t>.</a:t>
            </a:r>
          </a:p>
          <a:p>
            <a:pPr algn="just">
              <a:buClr>
                <a:srgbClr val="0070C0"/>
              </a:buClr>
            </a:pPr>
            <a:r>
              <a:rPr lang="cs-CZ" dirty="0" smtClean="0"/>
              <a:t>V každém projektu by měla být zařazena </a:t>
            </a:r>
            <a:r>
              <a:rPr lang="cs-CZ" b="1" dirty="0" smtClean="0"/>
              <a:t>aktivita spojená s tvorbou  nových udržitelných pracovních míst</a:t>
            </a:r>
            <a:r>
              <a:rPr lang="cs-CZ" dirty="0" smtClean="0"/>
              <a:t>, </a:t>
            </a:r>
            <a:r>
              <a:rPr lang="cs-CZ" b="1" dirty="0" smtClean="0"/>
              <a:t>umístěním na volná pracovní místa či zprostředkováním zaměstnání</a:t>
            </a:r>
            <a:r>
              <a:rPr lang="cs-CZ" dirty="0" smtClean="0"/>
              <a:t>, čímž je v maximální míře zajištěno zvýšení pracovního uplatnění cílové skupiny. Zároveň je nutné dbát na zajištění komplexního charakteru předkládaného projektu, který musí tvořit provázaný celek na sebe navazujících aktivit, jež usnadní přístup cílové skupiny na trh práce.</a:t>
            </a:r>
            <a:endParaRPr lang="cs-CZ" dirty="0"/>
          </a:p>
          <a:p>
            <a:pPr marL="0" indent="0">
              <a:buNone/>
            </a:pPr>
            <a:endParaRPr lang="cs-CZ" dirty="0"/>
          </a:p>
        </p:txBody>
      </p:sp>
    </p:spTree>
    <p:extLst>
      <p:ext uri="{BB962C8B-B14F-4D97-AF65-F5344CB8AC3E}">
        <p14:creationId xmlns:p14="http://schemas.microsoft.com/office/powerpoint/2010/main" val="308729015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solidFill>
                  <a:srgbClr val="0070C0"/>
                </a:solidFill>
              </a:rPr>
              <a:t>Představení výzvy – alokace</a:t>
            </a:r>
            <a:endParaRPr lang="cs-CZ" dirty="0">
              <a:solidFill>
                <a:srgbClr val="0070C0"/>
              </a:solidFill>
            </a:endParaRPr>
          </a:p>
        </p:txBody>
      </p:sp>
      <p:sp>
        <p:nvSpPr>
          <p:cNvPr id="3" name="Zástupný symbol pro obsah 2"/>
          <p:cNvSpPr>
            <a:spLocks noGrp="1"/>
          </p:cNvSpPr>
          <p:nvPr>
            <p:ph idx="1"/>
          </p:nvPr>
        </p:nvSpPr>
        <p:spPr>
          <a:xfrm>
            <a:off x="776725" y="1570868"/>
            <a:ext cx="8596668" cy="3880773"/>
          </a:xfrm>
        </p:spPr>
        <p:txBody>
          <a:bodyPr/>
          <a:lstStyle/>
          <a:p>
            <a:pPr algn="just">
              <a:lnSpc>
                <a:spcPts val="3000"/>
              </a:lnSpc>
              <a:buClr>
                <a:srgbClr val="0070C0"/>
              </a:buClr>
            </a:pPr>
            <a:r>
              <a:rPr lang="cs-CZ" dirty="0"/>
              <a:t>Finanční alokace výzvy: </a:t>
            </a:r>
            <a:r>
              <a:rPr lang="cs-CZ" sz="2000" b="1" dirty="0" smtClean="0"/>
              <a:t>1</a:t>
            </a:r>
            <a:r>
              <a:rPr lang="cs-CZ" sz="2000" b="1" dirty="0" smtClean="0"/>
              <a:t>.000.925 </a:t>
            </a:r>
            <a:r>
              <a:rPr lang="cs-CZ" sz="2000" b="1" dirty="0"/>
              <a:t>Kč</a:t>
            </a:r>
          </a:p>
          <a:p>
            <a:pPr algn="just">
              <a:lnSpc>
                <a:spcPts val="3000"/>
              </a:lnSpc>
              <a:buClr>
                <a:srgbClr val="0070C0"/>
              </a:buClr>
            </a:pPr>
            <a:r>
              <a:rPr lang="cs-CZ" dirty="0"/>
              <a:t>Podpora: </a:t>
            </a:r>
            <a:r>
              <a:rPr lang="cs-CZ" sz="2000" b="1" dirty="0"/>
              <a:t>8</a:t>
            </a:r>
            <a:r>
              <a:rPr lang="cs-CZ" sz="2000" b="1" dirty="0" smtClean="0"/>
              <a:t>5 </a:t>
            </a:r>
            <a:r>
              <a:rPr lang="cs-CZ" sz="2000" b="1" dirty="0"/>
              <a:t>– 100 % </a:t>
            </a:r>
            <a:r>
              <a:rPr lang="cs-CZ" dirty="0"/>
              <a:t>(dle typu žadatele)</a:t>
            </a:r>
          </a:p>
          <a:p>
            <a:pPr algn="just">
              <a:lnSpc>
                <a:spcPts val="3000"/>
              </a:lnSpc>
              <a:buClr>
                <a:srgbClr val="0070C0"/>
              </a:buClr>
            </a:pPr>
            <a:r>
              <a:rPr lang="cs-CZ" dirty="0"/>
              <a:t>Minimální výše celkových způsobilých výdajů: </a:t>
            </a:r>
            <a:r>
              <a:rPr lang="cs-CZ" sz="2000" b="1" dirty="0"/>
              <a:t>400.000 Kč</a:t>
            </a:r>
          </a:p>
          <a:p>
            <a:pPr algn="just">
              <a:lnSpc>
                <a:spcPts val="3000"/>
              </a:lnSpc>
              <a:buClr>
                <a:srgbClr val="0070C0"/>
              </a:buClr>
            </a:pPr>
            <a:r>
              <a:rPr lang="cs-CZ" dirty="0"/>
              <a:t>Maximální výše celkových způsobilých výdajů: </a:t>
            </a:r>
            <a:r>
              <a:rPr lang="cs-CZ" sz="2000" b="1" dirty="0" smtClean="0"/>
              <a:t>1.000.925 </a:t>
            </a:r>
            <a:r>
              <a:rPr lang="cs-CZ" sz="2000" b="1" dirty="0"/>
              <a:t>Kč</a:t>
            </a:r>
          </a:p>
          <a:p>
            <a:pPr algn="just">
              <a:lnSpc>
                <a:spcPts val="3000"/>
              </a:lnSpc>
              <a:buClr>
                <a:srgbClr val="0070C0"/>
              </a:buClr>
            </a:pPr>
            <a:r>
              <a:rPr lang="cs-CZ" dirty="0" smtClean="0"/>
              <a:t>Forma </a:t>
            </a:r>
            <a:r>
              <a:rPr lang="cs-CZ" dirty="0"/>
              <a:t>podpory: </a:t>
            </a:r>
            <a:r>
              <a:rPr lang="cs-CZ" sz="2000" b="1" dirty="0"/>
              <a:t>ex </a:t>
            </a:r>
            <a:r>
              <a:rPr lang="cs-CZ" sz="2000" b="1" dirty="0" smtClean="0"/>
              <a:t>ante/ex post</a:t>
            </a:r>
            <a:endParaRPr lang="cs-CZ" dirty="0"/>
          </a:p>
          <a:p>
            <a:endParaRPr lang="cs-CZ" dirty="0"/>
          </a:p>
        </p:txBody>
      </p:sp>
    </p:spTree>
    <p:extLst>
      <p:ext uri="{BB962C8B-B14F-4D97-AF65-F5344CB8AC3E}">
        <p14:creationId xmlns:p14="http://schemas.microsoft.com/office/powerpoint/2010/main" val="335789829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smtClean="0">
                <a:solidFill>
                  <a:srgbClr val="0070C0"/>
                </a:solidFill>
              </a:rPr>
              <a:t>Představení výzvy – oprávnění žadatelé a cílové skupiny</a:t>
            </a:r>
            <a:endParaRPr lang="cs-CZ" dirty="0">
              <a:solidFill>
                <a:srgbClr val="0070C0"/>
              </a:solidFill>
            </a:endParaRPr>
          </a:p>
        </p:txBody>
      </p:sp>
      <p:sp>
        <p:nvSpPr>
          <p:cNvPr id="3" name="Zástupný symbol pro obsah 2"/>
          <p:cNvSpPr>
            <a:spLocks noGrp="1"/>
          </p:cNvSpPr>
          <p:nvPr>
            <p:ph idx="1"/>
          </p:nvPr>
        </p:nvSpPr>
        <p:spPr>
          <a:xfrm>
            <a:off x="381213" y="2028067"/>
            <a:ext cx="9188909" cy="3880773"/>
          </a:xfrm>
        </p:spPr>
        <p:txBody>
          <a:bodyPr/>
          <a:lstStyle/>
          <a:p>
            <a:pPr algn="just">
              <a:buClr>
                <a:srgbClr val="0070C0"/>
              </a:buClr>
            </a:pPr>
            <a:r>
              <a:rPr lang="cs-CZ" b="1" dirty="0"/>
              <a:t>Oprávnění žadatelé: </a:t>
            </a:r>
            <a:r>
              <a:rPr lang="cs-CZ" dirty="0" smtClean="0"/>
              <a:t>obce</a:t>
            </a:r>
            <a:r>
              <a:rPr lang="cs-CZ" dirty="0"/>
              <a:t>, organizace zřizované obcemi, organizace zřizované kraji, </a:t>
            </a:r>
            <a:r>
              <a:rPr lang="cs-CZ" dirty="0" smtClean="0"/>
              <a:t>dobrovolné svazky obcí, nestátní </a:t>
            </a:r>
            <a:r>
              <a:rPr lang="cs-CZ" dirty="0"/>
              <a:t>neziskové organizace, školy a školská zařízení, </a:t>
            </a:r>
            <a:r>
              <a:rPr lang="cs-CZ" dirty="0" smtClean="0"/>
              <a:t>vzdělávací a poradenské instituce, obchodní korporace, OSVČ, profesní a podnikatelská sdružení</a:t>
            </a:r>
            <a:endParaRPr lang="cs-CZ" dirty="0" smtClean="0">
              <a:solidFill>
                <a:srgbClr val="FF0000"/>
              </a:solidFill>
            </a:endParaRPr>
          </a:p>
          <a:p>
            <a:pPr algn="just">
              <a:buClr>
                <a:srgbClr val="0070C0"/>
              </a:buClr>
            </a:pPr>
            <a:r>
              <a:rPr lang="cs-CZ" b="1" dirty="0" smtClean="0"/>
              <a:t>Cílové skupiny</a:t>
            </a:r>
            <a:r>
              <a:rPr lang="cs-CZ" dirty="0" smtClean="0"/>
              <a:t>: zaměstnanci, zájemci o zaměstnání, uchazeči o zaměstnání, neaktivní osoby, osoby s kumulací hendikepů na trhu práce, uchazeči a zájemci o zaměstnání a neaktivní osoby mladší 25 let, propuštění zaměstnanci, osoby s nízkou úrovní kvalifikace, osoby dlouhodobě či opakovaně nezaměstnané, uchazeči a zájemci o zaměstnání a neaktivní osoby ve věku 50 a více let, osoby vracející se na trh práce po návratu z mateřské/rodičovské dovolené</a:t>
            </a:r>
            <a:endParaRPr lang="cs-CZ" dirty="0"/>
          </a:p>
        </p:txBody>
      </p:sp>
    </p:spTree>
    <p:extLst>
      <p:ext uri="{BB962C8B-B14F-4D97-AF65-F5344CB8AC3E}">
        <p14:creationId xmlns:p14="http://schemas.microsoft.com/office/powerpoint/2010/main" val="401845663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solidFill>
                  <a:srgbClr val="0070C0"/>
                </a:solidFill>
              </a:rPr>
              <a:t>Vymezení oprávněných partnerů (Partnerství)</a:t>
            </a:r>
            <a:endParaRPr lang="cs-CZ" dirty="0">
              <a:solidFill>
                <a:srgbClr val="0070C0"/>
              </a:solidFill>
            </a:endParaRPr>
          </a:p>
        </p:txBody>
      </p:sp>
      <p:sp>
        <p:nvSpPr>
          <p:cNvPr id="3" name="Zástupný symbol pro obsah 2"/>
          <p:cNvSpPr>
            <a:spLocks noGrp="1"/>
          </p:cNvSpPr>
          <p:nvPr>
            <p:ph idx="1"/>
          </p:nvPr>
        </p:nvSpPr>
        <p:spPr>
          <a:xfrm>
            <a:off x="677333" y="2160589"/>
            <a:ext cx="9553345" cy="3880773"/>
          </a:xfrm>
        </p:spPr>
        <p:txBody>
          <a:bodyPr/>
          <a:lstStyle/>
          <a:p>
            <a:pPr>
              <a:buClr>
                <a:srgbClr val="0070C0"/>
              </a:buClr>
            </a:pPr>
            <a:r>
              <a:rPr lang="cs-CZ" dirty="0" smtClean="0"/>
              <a:t>Partneři s finančním příspěvkem</a:t>
            </a:r>
          </a:p>
          <a:p>
            <a:pPr>
              <a:buClr>
                <a:srgbClr val="0070C0"/>
              </a:buClr>
            </a:pPr>
            <a:r>
              <a:rPr lang="cs-CZ" dirty="0" smtClean="0"/>
              <a:t>Partneři bez finančního příspěvku (Úřad práce pouze jako partner bez finančního příspěvku)</a:t>
            </a:r>
          </a:p>
          <a:p>
            <a:endParaRPr lang="cs-CZ" dirty="0"/>
          </a:p>
          <a:p>
            <a:pPr marL="0" indent="0">
              <a:buNone/>
            </a:pPr>
            <a:r>
              <a:rPr lang="cs-CZ" dirty="0" smtClean="0"/>
              <a:t>Partner se podílí na realizaci věcných aktivit projektu</a:t>
            </a:r>
          </a:p>
          <a:p>
            <a:pPr marL="0" indent="0">
              <a:buNone/>
            </a:pPr>
            <a:r>
              <a:rPr lang="cs-CZ" dirty="0" smtClean="0"/>
              <a:t>Partner se Nerozumí subjekt, který je v dodavatelském či odběratelském vztahu k příjemci </a:t>
            </a:r>
          </a:p>
          <a:p>
            <a:pPr marL="0" indent="0">
              <a:buNone/>
            </a:pPr>
            <a:r>
              <a:rPr lang="cs-CZ" dirty="0" smtClean="0"/>
              <a:t>Odpovědnost za realizaci projektu je vždy na příjemci</a:t>
            </a:r>
            <a:endParaRPr lang="cs-CZ" dirty="0"/>
          </a:p>
        </p:txBody>
      </p:sp>
    </p:spTree>
    <p:extLst>
      <p:ext uri="{BB962C8B-B14F-4D97-AF65-F5344CB8AC3E}">
        <p14:creationId xmlns:p14="http://schemas.microsoft.com/office/powerpoint/2010/main" val="2906127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762000"/>
          </a:xfrm>
        </p:spPr>
        <p:txBody>
          <a:bodyPr/>
          <a:lstStyle/>
          <a:p>
            <a:r>
              <a:rPr lang="cs-CZ" dirty="0" smtClean="0">
                <a:solidFill>
                  <a:srgbClr val="0070C0"/>
                </a:solidFill>
              </a:rPr>
              <a:t>Zapojení ÚP ČR do projektů</a:t>
            </a:r>
            <a:endParaRPr lang="cs-CZ" dirty="0">
              <a:solidFill>
                <a:srgbClr val="0070C0"/>
              </a:solidFill>
            </a:endParaRPr>
          </a:p>
        </p:txBody>
      </p:sp>
      <p:sp>
        <p:nvSpPr>
          <p:cNvPr id="3" name="Zástupný symbol pro obsah 2"/>
          <p:cNvSpPr>
            <a:spLocks noGrp="1"/>
          </p:cNvSpPr>
          <p:nvPr>
            <p:ph idx="1"/>
          </p:nvPr>
        </p:nvSpPr>
        <p:spPr>
          <a:xfrm>
            <a:off x="677334" y="1627095"/>
            <a:ext cx="8596668" cy="4414268"/>
          </a:xfrm>
        </p:spPr>
        <p:txBody>
          <a:bodyPr/>
          <a:lstStyle/>
          <a:p>
            <a:pPr>
              <a:buClr>
                <a:srgbClr val="0070C0"/>
              </a:buClr>
            </a:pPr>
            <a:r>
              <a:rPr lang="cs-CZ" dirty="0" smtClean="0"/>
              <a:t>Z nástrojů APZ budou podporovány pouze rekvalifikace, jinak ÚP realizují samostatně (VPP, SÚPM)</a:t>
            </a:r>
          </a:p>
          <a:p>
            <a:pPr>
              <a:buClr>
                <a:srgbClr val="0070C0"/>
              </a:buClr>
            </a:pPr>
            <a:r>
              <a:rPr lang="cs-CZ" dirty="0" smtClean="0"/>
              <a:t>APZ je definována zákonem o zaměstnanosti: </a:t>
            </a:r>
          </a:p>
          <a:p>
            <a:pPr marL="0" indent="0" algn="just">
              <a:buNone/>
            </a:pPr>
            <a:r>
              <a:rPr lang="cs-CZ" i="1" dirty="0" smtClean="0"/>
              <a:t>Aktivní politika zaměstnanosti je souhrn opatření směřujících k zajištění maximálně možné úrovně zaměstnanosti. Aktivní politiku zaměstnanosti zabezpečuje ministerstvo a ÚŘAD práce, podle situace na trhu práce spolupracují při její realizaci s dalšími subjekty.</a:t>
            </a:r>
          </a:p>
          <a:p>
            <a:pPr marL="0" indent="0" algn="just">
              <a:buNone/>
            </a:pPr>
            <a:endParaRPr lang="cs-CZ" i="1" dirty="0"/>
          </a:p>
          <a:p>
            <a:pPr marL="0" indent="0" algn="just">
              <a:buNone/>
            </a:pPr>
            <a:r>
              <a:rPr lang="cs-CZ" b="1" i="1" dirty="0" smtClean="0"/>
              <a:t>Doporučujeme žadatelům vždy předem konzultovat projektové záměry v oblasti zaměstnanosti s územně příslušnými kontaktními pracovišti ÚP ČR.</a:t>
            </a:r>
          </a:p>
          <a:p>
            <a:pPr marL="0" indent="0">
              <a:buNone/>
            </a:pPr>
            <a:endParaRPr lang="cs-CZ" dirty="0" smtClean="0"/>
          </a:p>
        </p:txBody>
      </p:sp>
    </p:spTree>
    <p:extLst>
      <p:ext uri="{BB962C8B-B14F-4D97-AF65-F5344CB8AC3E}">
        <p14:creationId xmlns:p14="http://schemas.microsoft.com/office/powerpoint/2010/main" val="41512365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a:solidFill>
                  <a:srgbClr val="0070C0"/>
                </a:solidFill>
              </a:rPr>
              <a:t>Představení výzvy – křížové financování a nepřímé náklady</a:t>
            </a:r>
          </a:p>
        </p:txBody>
      </p:sp>
      <p:sp>
        <p:nvSpPr>
          <p:cNvPr id="3" name="Zástupný symbol pro obsah 2"/>
          <p:cNvSpPr>
            <a:spLocks noGrp="1"/>
          </p:cNvSpPr>
          <p:nvPr>
            <p:ph idx="1"/>
          </p:nvPr>
        </p:nvSpPr>
        <p:spPr>
          <a:xfrm>
            <a:off x="677334" y="1930400"/>
            <a:ext cx="8596668" cy="3880773"/>
          </a:xfrm>
        </p:spPr>
        <p:txBody>
          <a:bodyPr/>
          <a:lstStyle/>
          <a:p>
            <a:pPr>
              <a:buClr>
                <a:srgbClr val="0070C0"/>
              </a:buClr>
            </a:pPr>
            <a:r>
              <a:rPr lang="cs-CZ" b="1" dirty="0"/>
              <a:t>Křížové financování </a:t>
            </a:r>
            <a:r>
              <a:rPr lang="cs-CZ" dirty="0"/>
              <a:t>– není relevantní</a:t>
            </a:r>
          </a:p>
          <a:p>
            <a:pPr>
              <a:buClr>
                <a:srgbClr val="0070C0"/>
              </a:buClr>
            </a:pPr>
            <a:r>
              <a:rPr lang="cs-CZ" b="1" dirty="0"/>
              <a:t>Nepřímé náklady </a:t>
            </a:r>
            <a:r>
              <a:rPr lang="cs-CZ" dirty="0"/>
              <a:t>– max. 25 % </a:t>
            </a:r>
            <a:r>
              <a:rPr lang="cs-CZ" dirty="0" smtClean="0"/>
              <a:t>nepřímých </a:t>
            </a:r>
            <a:r>
              <a:rPr lang="cs-CZ" dirty="0"/>
              <a:t>způsobilých nákladů projektu</a:t>
            </a:r>
          </a:p>
          <a:p>
            <a:pPr marL="0" indent="0">
              <a:buNone/>
            </a:pPr>
            <a:endParaRPr lang="cs-CZ" dirty="0"/>
          </a:p>
        </p:txBody>
      </p:sp>
      <p:pic>
        <p:nvPicPr>
          <p:cNvPr id="4" name="Obrázek 3"/>
          <p:cNvPicPr>
            <a:picLocks noChangeAspect="1"/>
          </p:cNvPicPr>
          <p:nvPr/>
        </p:nvPicPr>
        <p:blipFill>
          <a:blip r:embed="rId3"/>
          <a:stretch>
            <a:fillRect/>
          </a:stretch>
        </p:blipFill>
        <p:spPr>
          <a:xfrm>
            <a:off x="677334" y="3171923"/>
            <a:ext cx="8163252" cy="2700762"/>
          </a:xfrm>
          <a:prstGeom prst="rect">
            <a:avLst/>
          </a:prstGeom>
          <a:ln>
            <a:solidFill>
              <a:srgbClr val="ABE9FF"/>
            </a:solidFill>
          </a:ln>
        </p:spPr>
      </p:pic>
    </p:spTree>
    <p:extLst>
      <p:ext uri="{BB962C8B-B14F-4D97-AF65-F5344CB8AC3E}">
        <p14:creationId xmlns:p14="http://schemas.microsoft.com/office/powerpoint/2010/main" val="132387769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703838" y="205408"/>
            <a:ext cx="8596668" cy="728870"/>
          </a:xfrm>
        </p:spPr>
        <p:txBody>
          <a:bodyPr/>
          <a:lstStyle/>
          <a:p>
            <a:pPr algn="ctr"/>
            <a:r>
              <a:rPr lang="cs-CZ" dirty="0" smtClean="0">
                <a:solidFill>
                  <a:srgbClr val="0070C0"/>
                </a:solidFill>
              </a:rPr>
              <a:t>Míra podpory</a:t>
            </a:r>
            <a:endParaRPr lang="cs-CZ" dirty="0">
              <a:solidFill>
                <a:srgbClr val="0070C0"/>
              </a:solidFill>
            </a:endParaRPr>
          </a:p>
        </p:txBody>
      </p:sp>
      <p:graphicFrame>
        <p:nvGraphicFramePr>
          <p:cNvPr id="6" name="Zástupný symbol pro obsah 5"/>
          <p:cNvGraphicFramePr>
            <a:graphicFrameLocks noGrp="1"/>
          </p:cNvGraphicFramePr>
          <p:nvPr>
            <p:ph idx="1"/>
            <p:extLst>
              <p:ext uri="{D42A27DB-BD31-4B8C-83A1-F6EECF244321}">
                <p14:modId xmlns:p14="http://schemas.microsoft.com/office/powerpoint/2010/main" val="3108389477"/>
              </p:ext>
            </p:extLst>
          </p:nvPr>
        </p:nvGraphicFramePr>
        <p:xfrm>
          <a:off x="301481" y="1093094"/>
          <a:ext cx="9401381" cy="4250821"/>
        </p:xfrm>
        <a:graphic>
          <a:graphicData uri="http://schemas.openxmlformats.org/drawingml/2006/table">
            <a:tbl>
              <a:tblPr firstRow="1" bandRow="1">
                <a:tableStyleId>{5C22544A-7EE6-4342-B048-85BDC9FD1C3A}</a:tableStyleId>
              </a:tblPr>
              <a:tblGrid>
                <a:gridCol w="5846184"/>
                <a:gridCol w="1161003"/>
                <a:gridCol w="1227175"/>
                <a:gridCol w="1167019"/>
              </a:tblGrid>
              <a:tr h="797177">
                <a:tc>
                  <a:txBody>
                    <a:bodyPr/>
                    <a:lstStyle/>
                    <a:p>
                      <a:pPr algn="ctr"/>
                      <a:r>
                        <a:rPr lang="cs-CZ" sz="1400" dirty="0" smtClean="0"/>
                        <a:t>Typ příjemce dle pravidel spolufinancování</a:t>
                      </a:r>
                      <a:endParaRPr lang="cs-CZ" sz="1400" dirty="0"/>
                    </a:p>
                  </a:txBody>
                  <a:tcPr anchor="ctr"/>
                </a:tc>
                <a:tc>
                  <a:txBody>
                    <a:bodyPr/>
                    <a:lstStyle/>
                    <a:p>
                      <a:pPr algn="ctr"/>
                      <a:r>
                        <a:rPr lang="cs-CZ" sz="1400" dirty="0" smtClean="0"/>
                        <a:t>Evropský podíl</a:t>
                      </a:r>
                      <a:endParaRPr lang="cs-CZ" sz="1400" dirty="0"/>
                    </a:p>
                  </a:txBody>
                  <a:tcPr anchor="ctr"/>
                </a:tc>
                <a:tc>
                  <a:txBody>
                    <a:bodyPr/>
                    <a:lstStyle/>
                    <a:p>
                      <a:pPr algn="ctr"/>
                      <a:r>
                        <a:rPr lang="cs-CZ" sz="1400" dirty="0" smtClean="0"/>
                        <a:t>Příjemce</a:t>
                      </a:r>
                      <a:endParaRPr lang="cs-CZ" sz="1400" dirty="0"/>
                    </a:p>
                  </a:txBody>
                  <a:tcPr anchor="ctr"/>
                </a:tc>
                <a:tc>
                  <a:txBody>
                    <a:bodyPr/>
                    <a:lstStyle/>
                    <a:p>
                      <a:pPr algn="ctr"/>
                      <a:r>
                        <a:rPr lang="cs-CZ" sz="1400" dirty="0" smtClean="0"/>
                        <a:t>Státní rozpočet</a:t>
                      </a:r>
                      <a:endParaRPr lang="cs-CZ" sz="1400" dirty="0"/>
                    </a:p>
                  </a:txBody>
                  <a:tcPr anchor="ctr"/>
                </a:tc>
              </a:tr>
              <a:tr h="797177">
                <a:tc>
                  <a:txBody>
                    <a:bodyPr/>
                    <a:lstStyle/>
                    <a:p>
                      <a:r>
                        <a:rPr lang="cs-CZ" sz="1400" dirty="0" smtClean="0"/>
                        <a:t>Obce,</a:t>
                      </a:r>
                      <a:r>
                        <a:rPr lang="cs-CZ" sz="1400" baseline="0" dirty="0" smtClean="0"/>
                        <a:t> Příspěvkové organizace zřizované kraji a obcemi (s výjimkou škol a školských zařízení), Dobrovolné svazky obcí</a:t>
                      </a:r>
                      <a:endParaRPr lang="cs-CZ" sz="1400" dirty="0"/>
                    </a:p>
                  </a:txBody>
                  <a:tcPr/>
                </a:tc>
                <a:tc>
                  <a:txBody>
                    <a:bodyPr/>
                    <a:lstStyle/>
                    <a:p>
                      <a:pPr algn="ctr"/>
                      <a:r>
                        <a:rPr lang="cs-CZ" sz="1600" dirty="0" smtClean="0"/>
                        <a:t>85 %</a:t>
                      </a:r>
                      <a:endParaRPr lang="cs-CZ" sz="1600" dirty="0"/>
                    </a:p>
                  </a:txBody>
                  <a:tcPr anchor="ctr"/>
                </a:tc>
                <a:tc>
                  <a:txBody>
                    <a:bodyPr/>
                    <a:lstStyle/>
                    <a:p>
                      <a:pPr algn="ctr"/>
                      <a:r>
                        <a:rPr lang="cs-CZ" sz="1600" dirty="0" smtClean="0"/>
                        <a:t>5 %</a:t>
                      </a:r>
                      <a:endParaRPr lang="cs-CZ" sz="1600" dirty="0"/>
                    </a:p>
                  </a:txBody>
                  <a:tcPr anchor="ctr"/>
                </a:tc>
                <a:tc>
                  <a:txBody>
                    <a:bodyPr/>
                    <a:lstStyle/>
                    <a:p>
                      <a:pPr algn="ctr"/>
                      <a:r>
                        <a:rPr lang="cs-CZ" sz="1600" dirty="0" smtClean="0"/>
                        <a:t>10 %</a:t>
                      </a:r>
                      <a:endParaRPr lang="cs-CZ" sz="1600" dirty="0"/>
                    </a:p>
                  </a:txBody>
                  <a:tcPr anchor="ctr"/>
                </a:tc>
              </a:tr>
              <a:tr h="570529">
                <a:tc>
                  <a:txBody>
                    <a:bodyPr/>
                    <a:lstStyle/>
                    <a:p>
                      <a:r>
                        <a:rPr lang="cs-CZ" sz="1400" dirty="0" smtClean="0"/>
                        <a:t>Právnická osoby</a:t>
                      </a:r>
                      <a:r>
                        <a:rPr lang="cs-CZ" sz="1400" baseline="0" dirty="0" smtClean="0"/>
                        <a:t> vykonávající činnost škol a školských zařízení (zapsané ve školském rejstříku)</a:t>
                      </a:r>
                      <a:endParaRPr lang="cs-CZ" sz="1400" dirty="0"/>
                    </a:p>
                  </a:txBody>
                  <a:tcPr/>
                </a:tc>
                <a:tc>
                  <a:txBody>
                    <a:bodyPr/>
                    <a:lstStyle/>
                    <a:p>
                      <a:pPr algn="ctr"/>
                      <a:r>
                        <a:rPr lang="cs-CZ" sz="1600" dirty="0" smtClean="0"/>
                        <a:t>85 %</a:t>
                      </a:r>
                      <a:endParaRPr lang="cs-CZ" sz="1600" dirty="0"/>
                    </a:p>
                  </a:txBody>
                  <a:tcPr anchor="ctr"/>
                </a:tc>
                <a:tc>
                  <a:txBody>
                    <a:bodyPr/>
                    <a:lstStyle/>
                    <a:p>
                      <a:pPr algn="ctr"/>
                      <a:r>
                        <a:rPr lang="cs-CZ" sz="1600" dirty="0" smtClean="0"/>
                        <a:t>0 %</a:t>
                      </a:r>
                      <a:endParaRPr lang="cs-CZ" sz="1600" dirty="0"/>
                    </a:p>
                  </a:txBody>
                  <a:tcPr anchor="ctr"/>
                </a:tc>
                <a:tc>
                  <a:txBody>
                    <a:bodyPr/>
                    <a:lstStyle/>
                    <a:p>
                      <a:pPr algn="ctr"/>
                      <a:r>
                        <a:rPr lang="cs-CZ" sz="1600" dirty="0" smtClean="0"/>
                        <a:t>15 %</a:t>
                      </a:r>
                      <a:endParaRPr lang="cs-CZ" sz="1600" dirty="0"/>
                    </a:p>
                  </a:txBody>
                  <a:tcPr anchor="ctr"/>
                </a:tc>
              </a:tr>
              <a:tr h="570529">
                <a:tc>
                  <a:txBody>
                    <a:bodyPr/>
                    <a:lstStyle/>
                    <a:p>
                      <a:r>
                        <a:rPr lang="cs-CZ" sz="1400" dirty="0" smtClean="0"/>
                        <a:t>Soukromé subjekty vykonávající veřejně prospěšnou činnost: Obecně prospěšné</a:t>
                      </a:r>
                      <a:r>
                        <a:rPr lang="cs-CZ" sz="1400" baseline="0" dirty="0" smtClean="0"/>
                        <a:t> společnosti: Spolky, Ústavy, Církve a náboženské společnosti, Nadace a nadační fondy, Místní akční skupiny, Hospodářská komora, Agrární komora, Svazy a asociace</a:t>
                      </a:r>
                      <a:endParaRPr lang="cs-CZ" sz="1400" dirty="0"/>
                    </a:p>
                  </a:txBody>
                  <a:tcPr/>
                </a:tc>
                <a:tc>
                  <a:txBody>
                    <a:bodyPr/>
                    <a:lstStyle/>
                    <a:p>
                      <a:pPr algn="ctr"/>
                      <a:r>
                        <a:rPr lang="cs-CZ" sz="1600" dirty="0" smtClean="0"/>
                        <a:t>85 %</a:t>
                      </a:r>
                      <a:endParaRPr lang="cs-CZ" sz="1600" dirty="0"/>
                    </a:p>
                  </a:txBody>
                  <a:tcPr anchor="ctr"/>
                </a:tc>
                <a:tc>
                  <a:txBody>
                    <a:bodyPr/>
                    <a:lstStyle/>
                    <a:p>
                      <a:pPr algn="ctr"/>
                      <a:r>
                        <a:rPr lang="cs-CZ" sz="1600" dirty="0" smtClean="0"/>
                        <a:t>0 %</a:t>
                      </a:r>
                      <a:endParaRPr lang="cs-CZ" sz="1600" dirty="0"/>
                    </a:p>
                  </a:txBody>
                  <a:tcPr anchor="ctr"/>
                </a:tc>
                <a:tc>
                  <a:txBody>
                    <a:bodyPr/>
                    <a:lstStyle/>
                    <a:p>
                      <a:pPr algn="ctr"/>
                      <a:r>
                        <a:rPr lang="cs-CZ" sz="1600" dirty="0" smtClean="0"/>
                        <a:t>15 %</a:t>
                      </a:r>
                      <a:endParaRPr lang="cs-CZ" sz="1600" dirty="0"/>
                    </a:p>
                  </a:txBody>
                  <a:tcPr anchor="ctr"/>
                </a:tc>
              </a:tr>
              <a:tr h="570529">
                <a:tc>
                  <a:txBody>
                    <a:bodyPr/>
                    <a:lstStyle/>
                    <a:p>
                      <a:r>
                        <a:rPr lang="cs-CZ" sz="1400" dirty="0" smtClean="0"/>
                        <a:t>Školy</a:t>
                      </a:r>
                      <a:r>
                        <a:rPr lang="cs-CZ" sz="1400" baseline="0" dirty="0" smtClean="0"/>
                        <a:t> a školská zařízení zřizovaná ministerstvy dle školského zákona (č.561/2004 Sb.)</a:t>
                      </a:r>
                      <a:endParaRPr lang="cs-CZ" sz="1400" dirty="0"/>
                    </a:p>
                  </a:txBody>
                  <a:tcPr/>
                </a:tc>
                <a:tc>
                  <a:txBody>
                    <a:bodyPr/>
                    <a:lstStyle/>
                    <a:p>
                      <a:pPr algn="ctr"/>
                      <a:r>
                        <a:rPr lang="cs-CZ" sz="1600" dirty="0" smtClean="0"/>
                        <a:t>85 %</a:t>
                      </a:r>
                      <a:endParaRPr lang="cs-CZ" sz="1600" dirty="0"/>
                    </a:p>
                  </a:txBody>
                  <a:tcPr anchor="ctr"/>
                </a:tc>
                <a:tc>
                  <a:txBody>
                    <a:bodyPr/>
                    <a:lstStyle/>
                    <a:p>
                      <a:pPr algn="ctr"/>
                      <a:r>
                        <a:rPr lang="cs-CZ" sz="1600" dirty="0" smtClean="0"/>
                        <a:t>0 %</a:t>
                      </a:r>
                      <a:endParaRPr lang="cs-CZ" sz="1600" dirty="0"/>
                    </a:p>
                  </a:txBody>
                  <a:tcPr anchor="ctr"/>
                </a:tc>
                <a:tc>
                  <a:txBody>
                    <a:bodyPr/>
                    <a:lstStyle/>
                    <a:p>
                      <a:pPr algn="ctr"/>
                      <a:r>
                        <a:rPr lang="cs-CZ" sz="1600" dirty="0" smtClean="0"/>
                        <a:t>15 %</a:t>
                      </a:r>
                      <a:endParaRPr lang="cs-CZ" sz="1600" dirty="0"/>
                    </a:p>
                  </a:txBody>
                  <a:tcPr anchor="ctr"/>
                </a:tc>
              </a:tr>
              <a:tr h="570529">
                <a:tc>
                  <a:txBody>
                    <a:bodyPr/>
                    <a:lstStyle/>
                    <a:p>
                      <a:r>
                        <a:rPr lang="cs-CZ" sz="1400" dirty="0" smtClean="0"/>
                        <a:t>Ostatní</a:t>
                      </a:r>
                      <a:r>
                        <a:rPr lang="cs-CZ" sz="1400" baseline="0" dirty="0" smtClean="0"/>
                        <a:t> subjekty neobsažené ve výše uvedených kategoriích: Obchodní společnosti, státní podniky, družstva, OSVČ, Profesní komory</a:t>
                      </a:r>
                      <a:endParaRPr lang="cs-CZ" sz="1400" dirty="0"/>
                    </a:p>
                  </a:txBody>
                  <a:tcPr/>
                </a:tc>
                <a:tc>
                  <a:txBody>
                    <a:bodyPr/>
                    <a:lstStyle/>
                    <a:p>
                      <a:pPr algn="ctr"/>
                      <a:r>
                        <a:rPr lang="cs-CZ" sz="1600" dirty="0" smtClean="0"/>
                        <a:t>85 %</a:t>
                      </a:r>
                      <a:endParaRPr lang="cs-CZ" sz="1600" dirty="0"/>
                    </a:p>
                  </a:txBody>
                  <a:tcPr anchor="ctr"/>
                </a:tc>
                <a:tc>
                  <a:txBody>
                    <a:bodyPr/>
                    <a:lstStyle/>
                    <a:p>
                      <a:pPr algn="ctr"/>
                      <a:r>
                        <a:rPr lang="cs-CZ" sz="1600" dirty="0" smtClean="0"/>
                        <a:t>15 %</a:t>
                      </a:r>
                      <a:endParaRPr lang="cs-CZ" sz="1600" dirty="0"/>
                    </a:p>
                  </a:txBody>
                  <a:tcPr anchor="ctr"/>
                </a:tc>
                <a:tc>
                  <a:txBody>
                    <a:bodyPr/>
                    <a:lstStyle/>
                    <a:p>
                      <a:pPr algn="ctr"/>
                      <a:r>
                        <a:rPr lang="cs-CZ" sz="1600" dirty="0" smtClean="0"/>
                        <a:t>0 %</a:t>
                      </a:r>
                      <a:endParaRPr lang="cs-CZ" sz="1600" dirty="0"/>
                    </a:p>
                  </a:txBody>
                  <a:tcPr anchor="ctr"/>
                </a:tc>
              </a:tr>
            </a:tbl>
          </a:graphicData>
        </a:graphic>
      </p:graphicFrame>
    </p:spTree>
    <p:extLst>
      <p:ext uri="{BB962C8B-B14F-4D97-AF65-F5344CB8AC3E}">
        <p14:creationId xmlns:p14="http://schemas.microsoft.com/office/powerpoint/2010/main" val="375901206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71926" y="205408"/>
            <a:ext cx="8596668" cy="927653"/>
          </a:xfrm>
        </p:spPr>
        <p:txBody>
          <a:bodyPr/>
          <a:lstStyle/>
          <a:p>
            <a:pPr algn="ctr"/>
            <a:r>
              <a:rPr lang="cs-CZ" dirty="0" smtClean="0">
                <a:solidFill>
                  <a:srgbClr val="0070C0"/>
                </a:solidFill>
              </a:rPr>
              <a:t>Podporované aktivity</a:t>
            </a:r>
            <a:endParaRPr lang="cs-CZ" dirty="0">
              <a:solidFill>
                <a:srgbClr val="0070C0"/>
              </a:solidFill>
            </a:endParaRPr>
          </a:p>
        </p:txBody>
      </p:sp>
      <p:sp>
        <p:nvSpPr>
          <p:cNvPr id="3" name="Zástupný symbol pro obsah 2"/>
          <p:cNvSpPr>
            <a:spLocks noGrp="1"/>
          </p:cNvSpPr>
          <p:nvPr>
            <p:ph idx="1"/>
          </p:nvPr>
        </p:nvSpPr>
        <p:spPr>
          <a:xfrm>
            <a:off x="591195" y="1060866"/>
            <a:ext cx="8596668" cy="4424597"/>
          </a:xfrm>
        </p:spPr>
        <p:txBody>
          <a:bodyPr/>
          <a:lstStyle/>
          <a:p>
            <a:pPr marL="0" indent="0">
              <a:buNone/>
            </a:pPr>
            <a:r>
              <a:rPr lang="cs-CZ" dirty="0" smtClean="0"/>
              <a:t>Podporovány pouze aktivity s přímým dopadem na cílovou skupinu, zaměřené na   přímou práci s cílovými skupinami:</a:t>
            </a:r>
          </a:p>
          <a:p>
            <a:pPr marL="0" indent="0">
              <a:buNone/>
            </a:pPr>
            <a:r>
              <a:rPr lang="cs-CZ" dirty="0" smtClean="0"/>
              <a:t>- Příprava osob z cílových skupin ke vstupu či návratu na trh práce</a:t>
            </a:r>
          </a:p>
          <a:p>
            <a:pPr marL="0" indent="0">
              <a:buNone/>
            </a:pPr>
            <a:r>
              <a:rPr lang="cs-CZ" dirty="0" smtClean="0"/>
              <a:t>- Zvyšování zaměstnanosti cílových skupin</a:t>
            </a:r>
          </a:p>
          <a:p>
            <a:pPr marL="0" indent="0">
              <a:buNone/>
            </a:pPr>
            <a:r>
              <a:rPr lang="cs-CZ" dirty="0" smtClean="0"/>
              <a:t>- Podpora udržitelnosti cílových skupin na trhu práce</a:t>
            </a:r>
          </a:p>
          <a:p>
            <a:pPr marL="0" indent="0">
              <a:buNone/>
            </a:pPr>
            <a:r>
              <a:rPr lang="cs-CZ" dirty="0" smtClean="0"/>
              <a:t>- Podpora prostupného zaměstnání</a:t>
            </a:r>
          </a:p>
          <a:p>
            <a:pPr marL="0" indent="0">
              <a:buNone/>
            </a:pPr>
            <a:endParaRPr lang="cs-CZ" dirty="0"/>
          </a:p>
          <a:p>
            <a:pPr marL="0" indent="0">
              <a:buNone/>
            </a:pPr>
            <a:r>
              <a:rPr lang="cs-CZ" i="1" dirty="0" smtClean="0"/>
              <a:t>Popis podporovaných aktivit je uveden v Příloze č. 2 – Popis podporovaných aktivit této Výzvy.</a:t>
            </a:r>
            <a:endParaRPr lang="cs-CZ" i="1" dirty="0"/>
          </a:p>
        </p:txBody>
      </p:sp>
    </p:spTree>
    <p:extLst>
      <p:ext uri="{BB962C8B-B14F-4D97-AF65-F5344CB8AC3E}">
        <p14:creationId xmlns:p14="http://schemas.microsoft.com/office/powerpoint/2010/main" val="32806789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04800"/>
            <a:ext cx="8596668" cy="1320800"/>
          </a:xfrm>
        </p:spPr>
        <p:txBody>
          <a:bodyPr>
            <a:normAutofit fontScale="90000"/>
          </a:bodyPr>
          <a:lstStyle/>
          <a:p>
            <a:pPr algn="ctr"/>
            <a:r>
              <a:rPr lang="cs-CZ" dirty="0">
                <a:solidFill>
                  <a:srgbClr val="0070C0"/>
                </a:solidFill>
              </a:rPr>
              <a:t>Příprava osob z cílových skupin ke vstupu či návratu na trh práce</a:t>
            </a:r>
            <a:r>
              <a:rPr lang="cs-CZ" b="1" dirty="0"/>
              <a:t/>
            </a:r>
            <a:br>
              <a:rPr lang="cs-CZ" b="1" dirty="0"/>
            </a:br>
            <a:endParaRPr lang="cs-CZ" dirty="0"/>
          </a:p>
        </p:txBody>
      </p:sp>
      <p:sp>
        <p:nvSpPr>
          <p:cNvPr id="3" name="Zástupný symbol pro obsah 2"/>
          <p:cNvSpPr>
            <a:spLocks noGrp="1"/>
          </p:cNvSpPr>
          <p:nvPr>
            <p:ph idx="1"/>
          </p:nvPr>
        </p:nvSpPr>
        <p:spPr>
          <a:xfrm>
            <a:off x="508000" y="1512586"/>
            <a:ext cx="9217293" cy="5188227"/>
          </a:xfrm>
        </p:spPr>
        <p:txBody>
          <a:bodyPr>
            <a:normAutofit fontScale="85000" lnSpcReduction="20000"/>
          </a:bodyPr>
          <a:lstStyle/>
          <a:p>
            <a:pPr lvl="0" algn="just">
              <a:buClr>
                <a:srgbClr val="0070C0"/>
              </a:buClr>
            </a:pPr>
            <a:r>
              <a:rPr lang="cs-CZ" sz="1900" dirty="0"/>
              <a:t>Nástroje a činnosti vedoucí k motivaci a aktivizaci cílových skupin k nalezení zaměstnání a jeho udržení</a:t>
            </a:r>
          </a:p>
          <a:p>
            <a:pPr lvl="0" algn="just">
              <a:buClr>
                <a:srgbClr val="0070C0"/>
              </a:buClr>
            </a:pPr>
            <a:r>
              <a:rPr lang="cs-CZ" sz="1900" dirty="0"/>
              <a:t>Rozvoj základních kompetencí osob z cílových skupin za účelem snazšího uplatnění na trhu práce </a:t>
            </a:r>
            <a:endParaRPr lang="cs-CZ" sz="1900" dirty="0" smtClean="0"/>
          </a:p>
          <a:p>
            <a:pPr algn="just">
              <a:buClr>
                <a:srgbClr val="0070C0"/>
              </a:buClr>
            </a:pPr>
            <a:r>
              <a:rPr lang="cs-CZ" sz="1900" dirty="0"/>
              <a:t>Aktivity zaměřené na zvýšení orientace osob z cílových skupin v požadavcích trhu práce a realizace poradenských činností a programů, jejichž cílem je zjišťování osobnostních a kvalifikačních předpokladů osob pro volbu povolání za účelem zprostředkování vhodného </a:t>
            </a:r>
            <a:r>
              <a:rPr lang="cs-CZ" sz="1900" dirty="0" smtClean="0"/>
              <a:t>zaměstnání</a:t>
            </a:r>
          </a:p>
          <a:p>
            <a:pPr algn="just">
              <a:buClr>
                <a:srgbClr val="0070C0"/>
              </a:buClr>
            </a:pPr>
            <a:r>
              <a:rPr lang="cs-CZ" sz="1900" dirty="0" smtClean="0"/>
              <a:t>Možno rozšířit o doprovodné služby (např. dluhové poradenství, poradenství v oblasti bydlení apod.)</a:t>
            </a:r>
            <a:endParaRPr lang="cs-CZ" sz="1900" dirty="0"/>
          </a:p>
          <a:p>
            <a:pPr marL="0" indent="0" algn="just">
              <a:buNone/>
            </a:pPr>
            <a:endParaRPr lang="cs-CZ" sz="1900" b="1" dirty="0" smtClean="0"/>
          </a:p>
          <a:p>
            <a:pPr marL="0" indent="0" algn="just">
              <a:buNone/>
            </a:pPr>
            <a:r>
              <a:rPr lang="cs-CZ" sz="1900" b="1" dirty="0" smtClean="0"/>
              <a:t>Nebude </a:t>
            </a:r>
            <a:r>
              <a:rPr lang="cs-CZ" sz="1900" b="1" dirty="0"/>
              <a:t>podporováno: </a:t>
            </a:r>
            <a:endParaRPr lang="cs-CZ" sz="1900" dirty="0"/>
          </a:p>
          <a:p>
            <a:pPr lvl="0" algn="just">
              <a:buClr>
                <a:srgbClr val="0070C0"/>
              </a:buClr>
            </a:pPr>
            <a:r>
              <a:rPr lang="cs-CZ" sz="1900" dirty="0"/>
              <a:t>Kariérové poradenství pro žáky ZŠ</a:t>
            </a:r>
          </a:p>
          <a:p>
            <a:pPr lvl="0" algn="just">
              <a:buClr>
                <a:srgbClr val="0070C0"/>
              </a:buClr>
            </a:pPr>
            <a:r>
              <a:rPr lang="cs-CZ" sz="1900" dirty="0"/>
              <a:t>Projekty založené pouze na rekvalifikacích a dalším vzdělávání bez přímé uplatnitelnosti osob z cílových skupin na trhu práce </a:t>
            </a:r>
          </a:p>
          <a:p>
            <a:pPr lvl="0" algn="just">
              <a:buClr>
                <a:srgbClr val="0070C0"/>
              </a:buClr>
            </a:pPr>
            <a:r>
              <a:rPr lang="cs-CZ" sz="1900" dirty="0"/>
              <a:t>Podpora a poradenství v rozvoji lidských zdrojů v podnicích (rozvoj lidských zdrojů bude podporován z Investiční priority 1.3 OPZ</a:t>
            </a:r>
            <a:r>
              <a:rPr lang="cs-CZ" sz="1900" dirty="0" smtClean="0"/>
              <a:t>)</a:t>
            </a:r>
          </a:p>
          <a:p>
            <a:pPr algn="just">
              <a:buClr>
                <a:srgbClr val="0070C0"/>
              </a:buClr>
            </a:pPr>
            <a:r>
              <a:rPr lang="cs-CZ" sz="1900" dirty="0"/>
              <a:t>Aktivity systémového charakteru (např. informační, analytické a monitorovací systémy trhu práce, tvorba systémů dalšího profesního vzdělávání), které jsou podporovány v rámci Investiční priority 1.4 OPZ</a:t>
            </a:r>
          </a:p>
          <a:p>
            <a:pPr marL="0" lvl="0" indent="0">
              <a:buNone/>
            </a:pPr>
            <a:endParaRPr lang="cs-CZ" dirty="0" smtClean="0"/>
          </a:p>
          <a:p>
            <a:pPr lvl="0"/>
            <a:endParaRPr lang="cs-CZ" dirty="0"/>
          </a:p>
          <a:p>
            <a:pPr lvl="0"/>
            <a:endParaRPr lang="cs-CZ" dirty="0"/>
          </a:p>
        </p:txBody>
      </p:sp>
    </p:spTree>
    <p:extLst>
      <p:ext uri="{BB962C8B-B14F-4D97-AF65-F5344CB8AC3E}">
        <p14:creationId xmlns:p14="http://schemas.microsoft.com/office/powerpoint/2010/main" val="28528003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24678"/>
            <a:ext cx="8596668" cy="901148"/>
          </a:xfrm>
        </p:spPr>
        <p:txBody>
          <a:bodyPr/>
          <a:lstStyle/>
          <a:p>
            <a:r>
              <a:rPr lang="cs-CZ" dirty="0" smtClean="0">
                <a:solidFill>
                  <a:srgbClr val="0070C0"/>
                </a:solidFill>
              </a:rPr>
              <a:t>Zvyšování </a:t>
            </a:r>
            <a:r>
              <a:rPr lang="cs-CZ" dirty="0">
                <a:solidFill>
                  <a:srgbClr val="0070C0"/>
                </a:solidFill>
              </a:rPr>
              <a:t>zaměstnanosti cílových skupin</a:t>
            </a:r>
          </a:p>
        </p:txBody>
      </p:sp>
      <p:sp>
        <p:nvSpPr>
          <p:cNvPr id="3" name="Zástupný symbol pro obsah 2"/>
          <p:cNvSpPr>
            <a:spLocks noGrp="1"/>
          </p:cNvSpPr>
          <p:nvPr>
            <p:ph idx="1"/>
          </p:nvPr>
        </p:nvSpPr>
        <p:spPr>
          <a:xfrm>
            <a:off x="677333" y="1225826"/>
            <a:ext cx="8862451" cy="5511817"/>
          </a:xfrm>
        </p:spPr>
        <p:txBody>
          <a:bodyPr>
            <a:normAutofit/>
          </a:bodyPr>
          <a:lstStyle/>
          <a:p>
            <a:pPr algn="just">
              <a:buClr>
                <a:srgbClr val="0070C0"/>
              </a:buClr>
            </a:pPr>
            <a:r>
              <a:rPr lang="cs-CZ" dirty="0"/>
              <a:t>Zprostředkování </a:t>
            </a:r>
            <a:r>
              <a:rPr lang="cs-CZ" dirty="0" smtClean="0"/>
              <a:t>zaměstnání (např. vyhledávání zaměstnání pro uchazeče o práci, pro zaměstnavatele, poradenství)</a:t>
            </a:r>
          </a:p>
          <a:p>
            <a:pPr algn="just">
              <a:buClr>
                <a:srgbClr val="0070C0"/>
              </a:buClr>
            </a:pPr>
            <a:r>
              <a:rPr lang="cs-CZ" dirty="0" smtClean="0"/>
              <a:t>Podpora vytváření nových pracovních míst (pro osoby z cílových skupin, např. podpora formou příspěvku na úhradu mzdových nákladů zaměstnavatelům)</a:t>
            </a:r>
          </a:p>
          <a:p>
            <a:pPr algn="just">
              <a:buClr>
                <a:srgbClr val="0070C0"/>
              </a:buClr>
            </a:pPr>
            <a:r>
              <a:rPr lang="cs-CZ" dirty="0" smtClean="0"/>
              <a:t>Podpora umístění na volná pracovní místa (příspěvek na úhradu mzdových nákladů zaměstnavatelům na umisťování osob z cílových skupin)</a:t>
            </a:r>
          </a:p>
          <a:p>
            <a:pPr algn="just">
              <a:buClr>
                <a:srgbClr val="0070C0"/>
              </a:buClr>
            </a:pPr>
            <a:r>
              <a:rPr lang="cs-CZ" dirty="0" smtClean="0"/>
              <a:t>Podpora zahájení podnikatelské činnosti (vzdělávání a poradenství, podpora nových OSVČ)</a:t>
            </a:r>
          </a:p>
          <a:p>
            <a:pPr algn="just">
              <a:buClr>
                <a:srgbClr val="0070C0"/>
              </a:buClr>
            </a:pPr>
            <a:r>
              <a:rPr lang="cs-CZ" dirty="0" smtClean="0"/>
              <a:t>Podpora spolupráce lokálních aktérů na trhu práce (spolupráce pro uplatnění sílových skupin na trhu práce, lokální burzy práce, </a:t>
            </a:r>
            <a:r>
              <a:rPr lang="cs-CZ" dirty="0" err="1" smtClean="0"/>
              <a:t>job</a:t>
            </a:r>
            <a:r>
              <a:rPr lang="cs-CZ" dirty="0" smtClean="0"/>
              <a:t> centra)</a:t>
            </a:r>
          </a:p>
          <a:p>
            <a:pPr marL="0" indent="0" algn="just">
              <a:buNone/>
            </a:pPr>
            <a:endParaRPr lang="cs-CZ" b="1" dirty="0" smtClean="0"/>
          </a:p>
          <a:p>
            <a:pPr marL="0" indent="0" algn="just">
              <a:buNone/>
            </a:pPr>
            <a:r>
              <a:rPr lang="cs-CZ" b="1" dirty="0" smtClean="0"/>
              <a:t>Nebude podporováno:</a:t>
            </a:r>
          </a:p>
          <a:p>
            <a:pPr marL="0" indent="0" algn="just">
              <a:buNone/>
            </a:pPr>
            <a:r>
              <a:rPr lang="cs-CZ" dirty="0" smtClean="0"/>
              <a:t>-</a:t>
            </a:r>
            <a:r>
              <a:rPr lang="cs-CZ" b="1" dirty="0" smtClean="0"/>
              <a:t> </a:t>
            </a:r>
            <a:r>
              <a:rPr lang="cs-CZ" dirty="0" smtClean="0"/>
              <a:t>Mzdové příspěvky na vytvoření </a:t>
            </a:r>
            <a:r>
              <a:rPr lang="cs-CZ" dirty="0" err="1" smtClean="0"/>
              <a:t>prac</a:t>
            </a:r>
            <a:r>
              <a:rPr lang="cs-CZ" dirty="0" smtClean="0"/>
              <a:t>. míst v soc. službách (vyrovnávací příspěvek)</a:t>
            </a:r>
          </a:p>
          <a:p>
            <a:pPr marL="0" indent="0" algn="just">
              <a:buNone/>
            </a:pPr>
            <a:r>
              <a:rPr lang="cs-CZ" dirty="0" smtClean="0"/>
              <a:t>- Přijetí předchozích zaměstnanců na uvolněná pracovní místa</a:t>
            </a:r>
          </a:p>
          <a:p>
            <a:pPr marL="0" indent="0" algn="just">
              <a:buNone/>
            </a:pPr>
            <a:r>
              <a:rPr lang="cs-CZ" dirty="0" smtClean="0"/>
              <a:t>- Projekty založené pouze na systémových aktivitách a pouze na lokální burzy práce</a:t>
            </a:r>
            <a:endParaRPr lang="cs-CZ" dirty="0"/>
          </a:p>
        </p:txBody>
      </p:sp>
    </p:spTree>
    <p:extLst>
      <p:ext uri="{BB962C8B-B14F-4D97-AF65-F5344CB8AC3E}">
        <p14:creationId xmlns:p14="http://schemas.microsoft.com/office/powerpoint/2010/main" val="15475651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68406"/>
            <a:ext cx="8596668" cy="1320800"/>
          </a:xfrm>
        </p:spPr>
        <p:txBody>
          <a:bodyPr/>
          <a:lstStyle/>
          <a:p>
            <a:pPr algn="ctr"/>
            <a:r>
              <a:rPr lang="cs-CZ" dirty="0" smtClean="0">
                <a:solidFill>
                  <a:srgbClr val="0070C0"/>
                </a:solidFill>
              </a:rPr>
              <a:t>Podpora udržitelnosti cílových skupin na trhu práce</a:t>
            </a:r>
            <a:endParaRPr lang="cs-CZ" dirty="0">
              <a:solidFill>
                <a:srgbClr val="0070C0"/>
              </a:solidFill>
            </a:endParaRPr>
          </a:p>
        </p:txBody>
      </p:sp>
      <p:sp>
        <p:nvSpPr>
          <p:cNvPr id="3" name="Zástupný symbol pro obsah 2"/>
          <p:cNvSpPr>
            <a:spLocks noGrp="1"/>
          </p:cNvSpPr>
          <p:nvPr>
            <p:ph idx="1"/>
          </p:nvPr>
        </p:nvSpPr>
        <p:spPr>
          <a:xfrm>
            <a:off x="397933" y="1589206"/>
            <a:ext cx="9745133" cy="4429457"/>
          </a:xfrm>
        </p:spPr>
        <p:txBody>
          <a:bodyPr>
            <a:normAutofit/>
          </a:bodyPr>
          <a:lstStyle/>
          <a:p>
            <a:pPr algn="just">
              <a:buClr>
                <a:srgbClr val="0070C0"/>
              </a:buClr>
            </a:pPr>
            <a:r>
              <a:rPr lang="cs-CZ" dirty="0" smtClean="0"/>
              <a:t>Podpora flexibilních forem práce (např. zkrácený úvazek, rotace na </a:t>
            </a:r>
            <a:r>
              <a:rPr lang="cs-CZ" dirty="0" err="1" smtClean="0"/>
              <a:t>prac</a:t>
            </a:r>
            <a:r>
              <a:rPr lang="cs-CZ" dirty="0" smtClean="0"/>
              <a:t>. místě, práce na dálku vč. příspěvků na nově vytvořené </a:t>
            </a:r>
            <a:r>
              <a:rPr lang="cs-CZ" dirty="0" err="1" smtClean="0"/>
              <a:t>prac</a:t>
            </a:r>
            <a:r>
              <a:rPr lang="cs-CZ" dirty="0" smtClean="0"/>
              <a:t>. místo)</a:t>
            </a:r>
          </a:p>
          <a:p>
            <a:pPr algn="just">
              <a:buClr>
                <a:srgbClr val="0070C0"/>
              </a:buClr>
            </a:pPr>
            <a:r>
              <a:rPr lang="cs-CZ" dirty="0" smtClean="0"/>
              <a:t>Zprostředkování dočasného přidělení zaměstnance k jinému zaměstnavateli (vč. čerpání mzdového příspěvku)</a:t>
            </a:r>
          </a:p>
          <a:p>
            <a:pPr algn="just">
              <a:buClr>
                <a:srgbClr val="0070C0"/>
              </a:buClr>
            </a:pPr>
            <a:r>
              <a:rPr lang="cs-CZ" dirty="0" smtClean="0"/>
              <a:t>Podpora zaměstnanců (poradenství a rekvalifikace zaměstnanců ve výpovědi, vzdělávání nových zaměstnanců přijatých na nově vytvořené nebo uvolněné pracovní místo)</a:t>
            </a:r>
          </a:p>
          <a:p>
            <a:pPr marL="0" indent="0">
              <a:buNone/>
            </a:pPr>
            <a:endParaRPr lang="cs-CZ" b="1" dirty="0" smtClean="0"/>
          </a:p>
          <a:p>
            <a:pPr marL="0" indent="0">
              <a:buNone/>
            </a:pPr>
            <a:r>
              <a:rPr lang="cs-CZ" b="1" dirty="0" smtClean="0"/>
              <a:t>Nebude podporováno:</a:t>
            </a:r>
          </a:p>
          <a:p>
            <a:pPr marL="0" indent="0">
              <a:buNone/>
            </a:pPr>
            <a:r>
              <a:rPr lang="cs-CZ" dirty="0" smtClean="0"/>
              <a:t>- Práce na zkoušku</a:t>
            </a:r>
          </a:p>
          <a:p>
            <a:pPr marL="0" indent="0">
              <a:buNone/>
            </a:pPr>
            <a:r>
              <a:rPr lang="cs-CZ" dirty="0" smtClean="0"/>
              <a:t>- Poskytování mzdových příspěvků již zaměstnaným či podnikajícím osobám z cílových skupin</a:t>
            </a:r>
            <a:endParaRPr lang="cs-CZ" dirty="0"/>
          </a:p>
        </p:txBody>
      </p:sp>
    </p:spTree>
    <p:extLst>
      <p:ext uri="{BB962C8B-B14F-4D97-AF65-F5344CB8AC3E}">
        <p14:creationId xmlns:p14="http://schemas.microsoft.com/office/powerpoint/2010/main" val="429394424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353809"/>
            <a:ext cx="8596668" cy="915433"/>
          </a:xfrm>
        </p:spPr>
        <p:txBody>
          <a:bodyPr/>
          <a:lstStyle/>
          <a:p>
            <a:pPr algn="ctr"/>
            <a:r>
              <a:rPr lang="cs-CZ" dirty="0" smtClean="0">
                <a:solidFill>
                  <a:srgbClr val="0070C0"/>
                </a:solidFill>
              </a:rPr>
              <a:t>Podpora prostupného zaměstnávání</a:t>
            </a:r>
            <a:endParaRPr lang="cs-CZ" dirty="0">
              <a:solidFill>
                <a:srgbClr val="0070C0"/>
              </a:solidFill>
            </a:endParaRPr>
          </a:p>
        </p:txBody>
      </p:sp>
      <p:sp>
        <p:nvSpPr>
          <p:cNvPr id="3" name="Zástupný symbol pro obsah 2"/>
          <p:cNvSpPr>
            <a:spLocks noGrp="1"/>
          </p:cNvSpPr>
          <p:nvPr>
            <p:ph idx="1"/>
          </p:nvPr>
        </p:nvSpPr>
        <p:spPr>
          <a:xfrm>
            <a:off x="677334" y="1205948"/>
            <a:ext cx="8596668" cy="4199309"/>
          </a:xfrm>
        </p:spPr>
        <p:txBody>
          <a:bodyPr/>
          <a:lstStyle/>
          <a:p>
            <a:pPr marL="0" indent="0" algn="just">
              <a:buNone/>
            </a:pPr>
            <a:r>
              <a:rPr lang="cs-CZ" b="1" dirty="0" smtClean="0"/>
              <a:t>Prostupné zaměstnávání </a:t>
            </a:r>
            <a:r>
              <a:rPr lang="cs-CZ" dirty="0" smtClean="0"/>
              <a:t>– prostupné zapojování dlouhodobě nezaměstnaných osob a osob s minimálními pracovními zkušenostmi na trh práce, zvyšování motivace zaměstnavatelů k vytváření udržitelných pracovních míst s využitím nástrojů jako jsou </a:t>
            </a:r>
            <a:r>
              <a:rPr lang="cs-CZ" dirty="0" err="1" smtClean="0"/>
              <a:t>prac</a:t>
            </a:r>
            <a:r>
              <a:rPr lang="cs-CZ" dirty="0" smtClean="0"/>
              <a:t>. místa na zkoušku, ve prospěch obcí, veřejně prospěšných institucí, u soukromých zaměstnavatelů apod., placené odborné praxe a stáže, </a:t>
            </a:r>
            <a:r>
              <a:rPr lang="cs-CZ" dirty="0" err="1" smtClean="0"/>
              <a:t>mentoring</a:t>
            </a:r>
            <a:endParaRPr lang="cs-CZ" dirty="0" smtClean="0"/>
          </a:p>
          <a:p>
            <a:pPr marL="0" indent="0" algn="just">
              <a:buNone/>
            </a:pPr>
            <a:endParaRPr lang="cs-CZ" b="1" dirty="0" smtClean="0"/>
          </a:p>
          <a:p>
            <a:pPr marL="0" indent="0" algn="just">
              <a:buNone/>
            </a:pPr>
            <a:r>
              <a:rPr lang="cs-CZ" b="1" dirty="0" smtClean="0"/>
              <a:t>Nepodporované aktivity: </a:t>
            </a:r>
            <a:r>
              <a:rPr lang="cs-CZ" dirty="0" smtClean="0"/>
              <a:t>PC/jazykové kurzy, osvěta samostatně, tvorba komplexních vzdělávacích projektů, všeobecné psycholog. Poradenství, zahraniční stáže, některé vzdělávací aktivity pro realizační tým</a:t>
            </a:r>
            <a:endParaRPr lang="cs-CZ" dirty="0"/>
          </a:p>
        </p:txBody>
      </p:sp>
    </p:spTree>
    <p:extLst>
      <p:ext uri="{BB962C8B-B14F-4D97-AF65-F5344CB8AC3E}">
        <p14:creationId xmlns:p14="http://schemas.microsoft.com/office/powerpoint/2010/main" val="3055294299"/>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68405"/>
            <a:ext cx="8596668" cy="602974"/>
          </a:xfrm>
        </p:spPr>
        <p:txBody>
          <a:bodyPr>
            <a:normAutofit fontScale="90000"/>
          </a:bodyPr>
          <a:lstStyle/>
          <a:p>
            <a:pPr algn="ctr"/>
            <a:r>
              <a:rPr lang="cs-CZ" dirty="0" smtClean="0">
                <a:solidFill>
                  <a:srgbClr val="0070C0"/>
                </a:solidFill>
              </a:rPr>
              <a:t>Indikátory</a:t>
            </a:r>
            <a:endParaRPr lang="cs-CZ" dirty="0">
              <a:solidFill>
                <a:srgbClr val="0070C0"/>
              </a:solidFill>
            </a:endParaRPr>
          </a:p>
        </p:txBody>
      </p:sp>
      <p:sp>
        <p:nvSpPr>
          <p:cNvPr id="3" name="Zástupný symbol pro obsah 2"/>
          <p:cNvSpPr>
            <a:spLocks noGrp="1"/>
          </p:cNvSpPr>
          <p:nvPr>
            <p:ph idx="1"/>
          </p:nvPr>
        </p:nvSpPr>
        <p:spPr>
          <a:xfrm>
            <a:off x="677333" y="1057703"/>
            <a:ext cx="8762999" cy="5124436"/>
          </a:xfrm>
        </p:spPr>
        <p:txBody>
          <a:bodyPr>
            <a:normAutofit/>
          </a:bodyPr>
          <a:lstStyle/>
          <a:p>
            <a:pPr>
              <a:buClr>
                <a:srgbClr val="0070C0"/>
              </a:buClr>
            </a:pPr>
            <a:r>
              <a:rPr lang="cs-CZ" dirty="0" smtClean="0"/>
              <a:t>Indikátory jsou nástroje pro měření dosažených efektů projektových aktivit (indikátory výstupu, indikátory výsledků)</a:t>
            </a:r>
          </a:p>
          <a:p>
            <a:pPr>
              <a:buClr>
                <a:srgbClr val="0070C0"/>
              </a:buClr>
            </a:pPr>
            <a:r>
              <a:rPr lang="cs-CZ" dirty="0" smtClean="0"/>
              <a:t>Žadatel volí pouze ty indikátory z výzvy, které jsou relevantní pro jeho projekt</a:t>
            </a:r>
          </a:p>
          <a:p>
            <a:pPr>
              <a:buClr>
                <a:srgbClr val="0070C0"/>
              </a:buClr>
            </a:pPr>
            <a:r>
              <a:rPr lang="cs-CZ" dirty="0" smtClean="0"/>
              <a:t>Ve zprávách o realizaci projektu se uvádějí kumulativně – souhrnně za období od počátku projektu do konce příslušného monitorovacího období</a:t>
            </a:r>
          </a:p>
          <a:p>
            <a:endParaRPr lang="cs-CZ" dirty="0"/>
          </a:p>
          <a:p>
            <a:pPr marL="0" indent="0">
              <a:buNone/>
            </a:pPr>
            <a:r>
              <a:rPr lang="cs-CZ" b="1" dirty="0" smtClean="0"/>
              <a:t>Povinnosti v souvislosti s indikátory:</a:t>
            </a:r>
          </a:p>
          <a:p>
            <a:pPr marL="0" indent="0">
              <a:buNone/>
            </a:pPr>
            <a:r>
              <a:rPr lang="cs-CZ" dirty="0" smtClean="0"/>
              <a:t>- povinnost stanovit v žádosti cílové hodnoty indikátorů (včetně popisu způsobu stanovení této hodnoty)</a:t>
            </a:r>
          </a:p>
          <a:p>
            <a:pPr marL="0" indent="0">
              <a:buNone/>
            </a:pPr>
            <a:r>
              <a:rPr lang="cs-CZ" dirty="0" smtClean="0"/>
              <a:t>- nastavení je závazné (případná úprava podstatnou změnou projektu)</a:t>
            </a:r>
          </a:p>
          <a:p>
            <a:pPr marL="0" indent="0">
              <a:buNone/>
            </a:pPr>
            <a:r>
              <a:rPr lang="cs-CZ" dirty="0" smtClean="0"/>
              <a:t>- průběžné sledování jejich naplnění (ve zprávách o realizaci projektu)</a:t>
            </a:r>
          </a:p>
          <a:p>
            <a:pPr marL="0" indent="0">
              <a:buNone/>
            </a:pPr>
            <a:r>
              <a:rPr lang="cs-CZ" dirty="0" smtClean="0"/>
              <a:t>- prokazatelnost vykazovaných hodnot (záznamy o každém klientovi, prezenční listiny)</a:t>
            </a:r>
          </a:p>
        </p:txBody>
      </p:sp>
    </p:spTree>
    <p:extLst>
      <p:ext uri="{BB962C8B-B14F-4D97-AF65-F5344CB8AC3E}">
        <p14:creationId xmlns:p14="http://schemas.microsoft.com/office/powerpoint/2010/main" val="158406498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Zástupný symbol pro obsah 3"/>
          <p:cNvGraphicFramePr>
            <a:graphicFrameLocks noGrp="1"/>
          </p:cNvGraphicFramePr>
          <p:nvPr>
            <p:ph idx="1"/>
            <p:extLst>
              <p:ext uri="{D42A27DB-BD31-4B8C-83A1-F6EECF244321}">
                <p14:modId xmlns:p14="http://schemas.microsoft.com/office/powerpoint/2010/main" val="3734010667"/>
              </p:ext>
            </p:extLst>
          </p:nvPr>
        </p:nvGraphicFramePr>
        <p:xfrm>
          <a:off x="515788" y="1868058"/>
          <a:ext cx="9052281" cy="745563"/>
        </p:xfrm>
        <a:graphic>
          <a:graphicData uri="http://schemas.openxmlformats.org/drawingml/2006/table">
            <a:tbl>
              <a:tblPr firstRow="1" firstCol="1" bandRow="1">
                <a:tableStyleId>{5C22544A-7EE6-4342-B048-85BDC9FD1C3A}</a:tableStyleId>
              </a:tblPr>
              <a:tblGrid>
                <a:gridCol w="1241974"/>
                <a:gridCol w="4115167"/>
                <a:gridCol w="1843044"/>
                <a:gridCol w="1852096"/>
              </a:tblGrid>
              <a:tr h="309674">
                <a:tc>
                  <a:txBody>
                    <a:bodyPr/>
                    <a:lstStyle/>
                    <a:p>
                      <a:pPr algn="just">
                        <a:lnSpc>
                          <a:spcPct val="115000"/>
                        </a:lnSpc>
                        <a:spcAft>
                          <a:spcPts val="600"/>
                        </a:spcAft>
                      </a:pPr>
                      <a:r>
                        <a:rPr lang="cs-CZ" sz="1100" dirty="0">
                          <a:effectLst/>
                        </a:rPr>
                        <a:t>Kód</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600"/>
                        </a:spcAft>
                      </a:pPr>
                      <a:r>
                        <a:rPr lang="cs-CZ" sz="1100" dirty="0">
                          <a:effectLst/>
                        </a:rPr>
                        <a:t>Název indikátoru </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600"/>
                        </a:spcAft>
                      </a:pPr>
                      <a:r>
                        <a:rPr lang="cs-CZ" sz="1100">
                          <a:effectLst/>
                        </a:rPr>
                        <a:t>Měrná jednotka </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just">
                        <a:lnSpc>
                          <a:spcPct val="115000"/>
                        </a:lnSpc>
                        <a:spcAft>
                          <a:spcPts val="600"/>
                        </a:spcAft>
                      </a:pPr>
                      <a:r>
                        <a:rPr lang="cs-CZ" sz="1100" dirty="0">
                          <a:effectLst/>
                        </a:rPr>
                        <a:t>Typ indikátoru </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r>
              <a:tr h="435889">
                <a:tc>
                  <a:txBody>
                    <a:bodyPr/>
                    <a:lstStyle/>
                    <a:p>
                      <a:pPr algn="ctr">
                        <a:lnSpc>
                          <a:spcPct val="115000"/>
                        </a:lnSpc>
                        <a:spcAft>
                          <a:spcPts val="600"/>
                        </a:spcAft>
                      </a:pPr>
                      <a:r>
                        <a:rPr lang="cs-CZ" sz="1100">
                          <a:effectLst/>
                        </a:rPr>
                        <a:t>60000 </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cs-CZ" sz="1100" dirty="0">
                          <a:effectLst/>
                        </a:rPr>
                        <a:t>Celkový počet účastníků </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cs-CZ" sz="1100">
                          <a:effectLst/>
                        </a:rPr>
                        <a:t>Osoby</a:t>
                      </a:r>
                      <a:endParaRPr lang="cs-CZ"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c>
                  <a:txBody>
                    <a:bodyPr/>
                    <a:lstStyle/>
                    <a:p>
                      <a:pPr algn="ctr">
                        <a:lnSpc>
                          <a:spcPct val="115000"/>
                        </a:lnSpc>
                        <a:spcAft>
                          <a:spcPts val="600"/>
                        </a:spcAft>
                      </a:pPr>
                      <a:r>
                        <a:rPr lang="cs-CZ" sz="1100" dirty="0">
                          <a:effectLst/>
                        </a:rPr>
                        <a:t>Výstup </a:t>
                      </a:r>
                      <a:endParaRPr lang="cs-CZ"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tc>
              </a:tr>
            </a:tbl>
          </a:graphicData>
        </a:graphic>
      </p:graphicFrame>
      <p:sp>
        <p:nvSpPr>
          <p:cNvPr id="5" name="Rectangle 1"/>
          <p:cNvSpPr>
            <a:spLocks noChangeArrowheads="1"/>
          </p:cNvSpPr>
          <p:nvPr/>
        </p:nvSpPr>
        <p:spPr bwMode="auto">
          <a:xfrm>
            <a:off x="578472" y="2021503"/>
            <a:ext cx="9241389"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cs-CZ" altLang="cs-CZ" sz="1800" b="0" i="0" u="none" strike="noStrike" cap="none" normalizeH="0" baseline="0" smtClean="0">
                <a:ln>
                  <a:noFill/>
                </a:ln>
                <a:solidFill>
                  <a:schemeClr val="tx1"/>
                </a:solidFill>
                <a:effectLst/>
                <a:latin typeface="Arial" panose="020B0604020202020204" pitchFamily="34" charset="0"/>
              </a:rPr>
              <a:t/>
            </a:r>
            <a:br>
              <a:rPr kumimoji="0" lang="cs-CZ" altLang="cs-CZ" sz="1800" b="0" i="0" u="none" strike="noStrike" cap="none" normalizeH="0" baseline="0" smtClean="0">
                <a:ln>
                  <a:noFill/>
                </a:ln>
                <a:solidFill>
                  <a:schemeClr val="tx1"/>
                </a:solidFill>
                <a:effectLst/>
                <a:latin typeface="Arial" panose="020B0604020202020204" pitchFamily="34" charset="0"/>
              </a:rPr>
            </a:br>
            <a:endParaRPr kumimoji="0" lang="cs-CZ" altLang="cs-CZ" sz="1800" b="0" i="0" u="none" strike="noStrike" cap="none" normalizeH="0" baseline="0" smtClean="0">
              <a:ln>
                <a:noFill/>
              </a:ln>
              <a:solidFill>
                <a:schemeClr val="tx1"/>
              </a:solidFill>
              <a:effectLst/>
              <a:latin typeface="Arial" panose="020B0604020202020204" pitchFamily="34" charset="0"/>
            </a:endParaRPr>
          </a:p>
        </p:txBody>
      </p:sp>
      <p:sp>
        <p:nvSpPr>
          <p:cNvPr id="8" name="TextovéPole 7"/>
          <p:cNvSpPr txBox="1"/>
          <p:nvPr/>
        </p:nvSpPr>
        <p:spPr>
          <a:xfrm>
            <a:off x="421233" y="1050332"/>
            <a:ext cx="9241389" cy="2308324"/>
          </a:xfrm>
          <a:prstGeom prst="rect">
            <a:avLst/>
          </a:prstGeom>
          <a:noFill/>
        </p:spPr>
        <p:txBody>
          <a:bodyPr wrap="square" rtlCol="0">
            <a:spAutoFit/>
          </a:bodyPr>
          <a:lstStyle/>
          <a:p>
            <a:pPr algn="just"/>
            <a:r>
              <a:rPr lang="cs-CZ" b="1" dirty="0" smtClean="0"/>
              <a:t>Indikátory se závazkem </a:t>
            </a:r>
            <a:r>
              <a:rPr lang="cs-CZ" dirty="0" smtClean="0"/>
              <a:t>– hodnoty, které jsou chápány jako závazek žadatele, kterého má dosáhnout díky realizaci projektu (případné sankce)</a:t>
            </a:r>
          </a:p>
          <a:p>
            <a:pPr algn="just"/>
            <a:endParaRPr lang="cs-CZ" dirty="0"/>
          </a:p>
          <a:p>
            <a:pPr algn="just"/>
            <a:endParaRPr lang="cs-CZ" dirty="0" smtClean="0"/>
          </a:p>
          <a:p>
            <a:pPr algn="just"/>
            <a:endParaRPr lang="cs-CZ" dirty="0"/>
          </a:p>
          <a:p>
            <a:pPr algn="just"/>
            <a:endParaRPr lang="cs-CZ" dirty="0" smtClean="0"/>
          </a:p>
          <a:p>
            <a:pPr algn="just"/>
            <a:r>
              <a:rPr lang="cs-CZ" b="1" dirty="0" smtClean="0"/>
              <a:t>Indikátory bez závazku </a:t>
            </a:r>
            <a:r>
              <a:rPr lang="cs-CZ" dirty="0" smtClean="0"/>
              <a:t>– hodnoty, které nepředstavují závazek žadatele, ale které je nutné sledovat (Žadatel má povinnost vyplnit cílovou hodnotu)</a:t>
            </a:r>
            <a:endParaRPr lang="cs-CZ" dirty="0"/>
          </a:p>
        </p:txBody>
      </p:sp>
      <p:graphicFrame>
        <p:nvGraphicFramePr>
          <p:cNvPr id="3" name="Tabulka 2"/>
          <p:cNvGraphicFramePr>
            <a:graphicFrameLocks noGrp="1"/>
          </p:cNvGraphicFramePr>
          <p:nvPr>
            <p:extLst>
              <p:ext uri="{D42A27DB-BD31-4B8C-83A1-F6EECF244321}">
                <p14:modId xmlns:p14="http://schemas.microsoft.com/office/powerpoint/2010/main" val="3290890284"/>
              </p:ext>
            </p:extLst>
          </p:nvPr>
        </p:nvGraphicFramePr>
        <p:xfrm>
          <a:off x="515788" y="3372645"/>
          <a:ext cx="9105292" cy="3210560"/>
        </p:xfrm>
        <a:graphic>
          <a:graphicData uri="http://schemas.openxmlformats.org/drawingml/2006/table">
            <a:tbl>
              <a:tblPr firstRow="1" bandRow="1">
                <a:tableStyleId>{5C22544A-7EE6-4342-B048-85BDC9FD1C3A}</a:tableStyleId>
              </a:tblPr>
              <a:tblGrid>
                <a:gridCol w="1260003"/>
                <a:gridCol w="4154557"/>
                <a:gridCol w="1802295"/>
                <a:gridCol w="1888437"/>
              </a:tblGrid>
              <a:tr h="0">
                <a:tc>
                  <a:txBody>
                    <a:bodyPr/>
                    <a:lstStyle/>
                    <a:p>
                      <a:r>
                        <a:rPr lang="cs-CZ" sz="1200" dirty="0" smtClean="0"/>
                        <a:t>Kód</a:t>
                      </a:r>
                      <a:endParaRPr lang="cs-CZ" sz="1200" dirty="0"/>
                    </a:p>
                  </a:txBody>
                  <a:tcPr/>
                </a:tc>
                <a:tc>
                  <a:txBody>
                    <a:bodyPr/>
                    <a:lstStyle/>
                    <a:p>
                      <a:r>
                        <a:rPr lang="cs-CZ" sz="1200" dirty="0" smtClean="0"/>
                        <a:t>Název indikátoru</a:t>
                      </a:r>
                      <a:endParaRPr lang="cs-CZ" sz="1200" dirty="0"/>
                    </a:p>
                  </a:txBody>
                  <a:tcPr/>
                </a:tc>
                <a:tc>
                  <a:txBody>
                    <a:bodyPr/>
                    <a:lstStyle/>
                    <a:p>
                      <a:r>
                        <a:rPr lang="cs-CZ" sz="1200" dirty="0" smtClean="0"/>
                        <a:t>Měrná jednotka</a:t>
                      </a:r>
                      <a:endParaRPr lang="cs-CZ" sz="1200" dirty="0"/>
                    </a:p>
                  </a:txBody>
                  <a:tcPr/>
                </a:tc>
                <a:tc>
                  <a:txBody>
                    <a:bodyPr/>
                    <a:lstStyle/>
                    <a:p>
                      <a:r>
                        <a:rPr lang="cs-CZ" sz="1200" dirty="0" smtClean="0"/>
                        <a:t>Typ indikátoru</a:t>
                      </a:r>
                      <a:endParaRPr lang="cs-CZ" sz="1200" dirty="0"/>
                    </a:p>
                  </a:txBody>
                  <a:tcPr/>
                </a:tc>
              </a:tr>
              <a:tr h="370840">
                <a:tc>
                  <a:txBody>
                    <a:bodyPr/>
                    <a:lstStyle/>
                    <a:p>
                      <a:r>
                        <a:rPr lang="cs-CZ" sz="1200" dirty="0" smtClean="0"/>
                        <a:t>50105</a:t>
                      </a:r>
                      <a:endParaRPr lang="cs-CZ" sz="1200" dirty="0"/>
                    </a:p>
                  </a:txBody>
                  <a:tcPr/>
                </a:tc>
                <a:tc>
                  <a:txBody>
                    <a:bodyPr/>
                    <a:lstStyle/>
                    <a:p>
                      <a:pPr algn="just"/>
                      <a:r>
                        <a:rPr lang="cs-CZ" sz="1200" dirty="0" smtClean="0"/>
                        <a:t>Počet</a:t>
                      </a:r>
                      <a:r>
                        <a:rPr lang="cs-CZ" sz="1200" baseline="0" dirty="0" smtClean="0"/>
                        <a:t> zaměstnavatelů, kteří podporují flexibilní formy práce</a:t>
                      </a:r>
                      <a:endParaRPr lang="cs-CZ" sz="1200" dirty="0"/>
                    </a:p>
                  </a:txBody>
                  <a:tcPr/>
                </a:tc>
                <a:tc>
                  <a:txBody>
                    <a:bodyPr/>
                    <a:lstStyle/>
                    <a:p>
                      <a:r>
                        <a:rPr lang="cs-CZ" sz="1200" dirty="0" smtClean="0"/>
                        <a:t>Podniky</a:t>
                      </a:r>
                      <a:endParaRPr lang="cs-CZ" sz="1200" dirty="0"/>
                    </a:p>
                  </a:txBody>
                  <a:tcPr/>
                </a:tc>
                <a:tc>
                  <a:txBody>
                    <a:bodyPr/>
                    <a:lstStyle/>
                    <a:p>
                      <a:r>
                        <a:rPr lang="cs-CZ" sz="1200" dirty="0" smtClean="0"/>
                        <a:t>Výstup</a:t>
                      </a:r>
                      <a:endParaRPr lang="cs-CZ" sz="1200" dirty="0"/>
                    </a:p>
                  </a:txBody>
                  <a:tcPr/>
                </a:tc>
              </a:tr>
              <a:tr h="370840">
                <a:tc>
                  <a:txBody>
                    <a:bodyPr/>
                    <a:lstStyle/>
                    <a:p>
                      <a:r>
                        <a:rPr lang="cs-CZ" sz="1200" dirty="0" smtClean="0"/>
                        <a:t>50130</a:t>
                      </a:r>
                      <a:endParaRPr lang="cs-CZ" sz="1200" dirty="0"/>
                    </a:p>
                  </a:txBody>
                  <a:tcPr/>
                </a:tc>
                <a:tc>
                  <a:txBody>
                    <a:bodyPr/>
                    <a:lstStyle/>
                    <a:p>
                      <a:pPr algn="just"/>
                      <a:r>
                        <a:rPr lang="cs-CZ" sz="1200" dirty="0" smtClean="0"/>
                        <a:t>Počet osob pracujících v rámci</a:t>
                      </a:r>
                      <a:r>
                        <a:rPr lang="cs-CZ" sz="1200" baseline="0" dirty="0" smtClean="0"/>
                        <a:t> flexibilních forem práce</a:t>
                      </a:r>
                      <a:endParaRPr lang="cs-CZ" sz="1200" dirty="0"/>
                    </a:p>
                  </a:txBody>
                  <a:tcPr/>
                </a:tc>
                <a:tc>
                  <a:txBody>
                    <a:bodyPr/>
                    <a:lstStyle/>
                    <a:p>
                      <a:r>
                        <a:rPr lang="cs-CZ" sz="1200" dirty="0" smtClean="0"/>
                        <a:t>Osoby</a:t>
                      </a:r>
                      <a:endParaRPr lang="cs-CZ" sz="1200" dirty="0"/>
                    </a:p>
                  </a:txBody>
                  <a:tcPr/>
                </a:tc>
                <a:tc>
                  <a:txBody>
                    <a:bodyPr/>
                    <a:lstStyle/>
                    <a:p>
                      <a:r>
                        <a:rPr lang="cs-CZ" sz="1200" dirty="0" smtClean="0"/>
                        <a:t>Výsledek</a:t>
                      </a:r>
                      <a:endParaRPr lang="cs-CZ" sz="1200" dirty="0"/>
                    </a:p>
                  </a:txBody>
                  <a:tcPr/>
                </a:tc>
              </a:tr>
              <a:tr h="370840">
                <a:tc>
                  <a:txBody>
                    <a:bodyPr/>
                    <a:lstStyle/>
                    <a:p>
                      <a:r>
                        <a:rPr lang="cs-CZ" sz="1200" dirty="0" smtClean="0"/>
                        <a:t>80500</a:t>
                      </a:r>
                      <a:endParaRPr lang="cs-CZ" sz="1200" dirty="0"/>
                    </a:p>
                  </a:txBody>
                  <a:tcPr/>
                </a:tc>
                <a:tc>
                  <a:txBody>
                    <a:bodyPr/>
                    <a:lstStyle/>
                    <a:p>
                      <a:pPr algn="just"/>
                      <a:r>
                        <a:rPr lang="cs-CZ" sz="1200" dirty="0" smtClean="0"/>
                        <a:t>Počet</a:t>
                      </a:r>
                      <a:r>
                        <a:rPr lang="cs-CZ" sz="1200" baseline="0" dirty="0" smtClean="0"/>
                        <a:t> napsaných a zveřejněných analytických a strategických dokumentů (vč. evaluačních)</a:t>
                      </a:r>
                      <a:endParaRPr lang="cs-CZ" sz="1200" dirty="0"/>
                    </a:p>
                  </a:txBody>
                  <a:tcPr/>
                </a:tc>
                <a:tc>
                  <a:txBody>
                    <a:bodyPr/>
                    <a:lstStyle/>
                    <a:p>
                      <a:r>
                        <a:rPr lang="cs-CZ" sz="1200" dirty="0" smtClean="0"/>
                        <a:t>Dokumenty</a:t>
                      </a:r>
                      <a:endParaRPr lang="cs-CZ" sz="1200" dirty="0"/>
                    </a:p>
                  </a:txBody>
                  <a:tcPr/>
                </a:tc>
                <a:tc>
                  <a:txBody>
                    <a:bodyPr/>
                    <a:lstStyle/>
                    <a:p>
                      <a:r>
                        <a:rPr lang="cs-CZ" sz="1200" dirty="0" smtClean="0"/>
                        <a:t>Výstup</a:t>
                      </a:r>
                      <a:endParaRPr lang="cs-CZ" sz="1200" dirty="0"/>
                    </a:p>
                  </a:txBody>
                  <a:tcPr/>
                </a:tc>
              </a:tr>
              <a:tr h="370840">
                <a:tc>
                  <a:txBody>
                    <a:bodyPr/>
                    <a:lstStyle/>
                    <a:p>
                      <a:r>
                        <a:rPr lang="cs-CZ" sz="1200" dirty="0" smtClean="0"/>
                        <a:t>62500</a:t>
                      </a:r>
                      <a:endParaRPr lang="cs-CZ" sz="1200" dirty="0"/>
                    </a:p>
                  </a:txBody>
                  <a:tcPr/>
                </a:tc>
                <a:tc>
                  <a:txBody>
                    <a:bodyPr/>
                    <a:lstStyle/>
                    <a:p>
                      <a:pPr algn="just"/>
                      <a:r>
                        <a:rPr lang="cs-CZ" sz="1200" dirty="0" smtClean="0"/>
                        <a:t>Účastníci v procesu vzdělávání/odborné</a:t>
                      </a:r>
                      <a:r>
                        <a:rPr lang="cs-CZ" sz="1200" baseline="0" dirty="0" smtClean="0"/>
                        <a:t> přípravy po ukončení své účasti</a:t>
                      </a:r>
                      <a:endParaRPr lang="cs-CZ" sz="1200" dirty="0"/>
                    </a:p>
                  </a:txBody>
                  <a:tcPr/>
                </a:tc>
                <a:tc>
                  <a:txBody>
                    <a:bodyPr/>
                    <a:lstStyle/>
                    <a:p>
                      <a:r>
                        <a:rPr lang="cs-CZ" sz="1200" dirty="0" smtClean="0"/>
                        <a:t>Osoby</a:t>
                      </a:r>
                      <a:endParaRPr lang="cs-CZ" sz="1200" dirty="0"/>
                    </a:p>
                  </a:txBody>
                  <a:tcPr/>
                </a:tc>
                <a:tc>
                  <a:txBody>
                    <a:bodyPr/>
                    <a:lstStyle/>
                    <a:p>
                      <a:r>
                        <a:rPr lang="cs-CZ" sz="1200" dirty="0" smtClean="0"/>
                        <a:t>Výsledek</a:t>
                      </a:r>
                      <a:endParaRPr lang="cs-CZ" sz="1200" dirty="0"/>
                    </a:p>
                  </a:txBody>
                  <a:tcPr/>
                </a:tc>
              </a:tr>
              <a:tr h="370840">
                <a:tc>
                  <a:txBody>
                    <a:bodyPr/>
                    <a:lstStyle/>
                    <a:p>
                      <a:r>
                        <a:rPr lang="cs-CZ" sz="1200" dirty="0" smtClean="0"/>
                        <a:t>62600</a:t>
                      </a:r>
                      <a:endParaRPr lang="cs-CZ" sz="1200" dirty="0"/>
                    </a:p>
                  </a:txBody>
                  <a:tcPr/>
                </a:tc>
                <a:tc>
                  <a:txBody>
                    <a:bodyPr/>
                    <a:lstStyle/>
                    <a:p>
                      <a:pPr algn="just"/>
                      <a:r>
                        <a:rPr lang="cs-CZ" sz="1200" dirty="0" smtClean="0"/>
                        <a:t>Účastnící, kteří získali</a:t>
                      </a:r>
                      <a:r>
                        <a:rPr lang="cs-CZ" sz="1200" baseline="0" dirty="0" smtClean="0"/>
                        <a:t> kvalifikaci po ukončení své účasti</a:t>
                      </a:r>
                      <a:endParaRPr lang="cs-CZ" sz="1200" dirty="0"/>
                    </a:p>
                  </a:txBody>
                  <a:tcPr/>
                </a:tc>
                <a:tc>
                  <a:txBody>
                    <a:bodyPr/>
                    <a:lstStyle/>
                    <a:p>
                      <a:r>
                        <a:rPr lang="cs-CZ" sz="1200" dirty="0" smtClean="0"/>
                        <a:t>Osoby</a:t>
                      </a:r>
                      <a:endParaRPr lang="cs-CZ" sz="1200" dirty="0"/>
                    </a:p>
                  </a:txBody>
                  <a:tcPr/>
                </a:tc>
                <a:tc>
                  <a:txBody>
                    <a:bodyPr/>
                    <a:lstStyle/>
                    <a:p>
                      <a:r>
                        <a:rPr lang="cs-CZ" sz="1200" dirty="0" smtClean="0"/>
                        <a:t>Výsledek</a:t>
                      </a:r>
                      <a:endParaRPr lang="cs-CZ" sz="1200" dirty="0"/>
                    </a:p>
                  </a:txBody>
                  <a:tcPr/>
                </a:tc>
              </a:tr>
              <a:tr h="370840">
                <a:tc>
                  <a:txBody>
                    <a:bodyPr/>
                    <a:lstStyle/>
                    <a:p>
                      <a:r>
                        <a:rPr lang="cs-CZ" sz="1200" dirty="0" smtClean="0"/>
                        <a:t>62800</a:t>
                      </a:r>
                      <a:endParaRPr lang="cs-CZ" sz="1200" dirty="0"/>
                    </a:p>
                  </a:txBody>
                  <a:tcPr/>
                </a:tc>
                <a:tc>
                  <a:txBody>
                    <a:bodyPr/>
                    <a:lstStyle/>
                    <a:p>
                      <a:pPr algn="just"/>
                      <a:r>
                        <a:rPr lang="cs-CZ" sz="1200" dirty="0" smtClean="0"/>
                        <a:t>Znevýhodnění</a:t>
                      </a:r>
                      <a:r>
                        <a:rPr lang="cs-CZ" sz="1200" baseline="0" dirty="0" smtClean="0"/>
                        <a:t> účastníci, kteří po ukončení své účasti hledají zaměstnání, jsou v procesu vzdělávání/odborné přípravy, rozšiřují kvalifikaci nebo jsou zaměstnaní, a to i OSVČ</a:t>
                      </a:r>
                      <a:endParaRPr lang="cs-CZ" sz="1200" dirty="0"/>
                    </a:p>
                  </a:txBody>
                  <a:tcPr/>
                </a:tc>
                <a:tc>
                  <a:txBody>
                    <a:bodyPr/>
                    <a:lstStyle/>
                    <a:p>
                      <a:r>
                        <a:rPr lang="cs-CZ" sz="1200" dirty="0" smtClean="0"/>
                        <a:t>Osoby</a:t>
                      </a:r>
                      <a:endParaRPr lang="cs-CZ" sz="1200" dirty="0"/>
                    </a:p>
                  </a:txBody>
                  <a:tcPr/>
                </a:tc>
                <a:tc>
                  <a:txBody>
                    <a:bodyPr/>
                    <a:lstStyle/>
                    <a:p>
                      <a:r>
                        <a:rPr lang="cs-CZ" sz="1200" dirty="0" smtClean="0"/>
                        <a:t>Výsledek</a:t>
                      </a:r>
                      <a:endParaRPr lang="cs-CZ" sz="1200" dirty="0"/>
                    </a:p>
                  </a:txBody>
                  <a:tcPr/>
                </a:tc>
              </a:tr>
            </a:tbl>
          </a:graphicData>
        </a:graphic>
      </p:graphicFrame>
    </p:spTree>
    <p:extLst>
      <p:ext uri="{BB962C8B-B14F-4D97-AF65-F5344CB8AC3E}">
        <p14:creationId xmlns:p14="http://schemas.microsoft.com/office/powerpoint/2010/main" val="37464847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609600"/>
            <a:ext cx="8596668" cy="809767"/>
          </a:xfrm>
        </p:spPr>
        <p:txBody>
          <a:bodyPr>
            <a:normAutofit fontScale="90000"/>
          </a:bodyPr>
          <a:lstStyle/>
          <a:p>
            <a:pPr algn="ctr"/>
            <a:r>
              <a:rPr lang="cs-CZ" dirty="0" smtClean="0">
                <a:solidFill>
                  <a:srgbClr val="0070C0"/>
                </a:solidFill>
              </a:rPr>
              <a:t>Způsobilost výdajů</a:t>
            </a:r>
            <a:r>
              <a:rPr lang="cs-CZ" dirty="0" smtClean="0"/>
              <a:t/>
            </a:r>
            <a:br>
              <a:rPr lang="cs-CZ" dirty="0" smtClean="0"/>
            </a:br>
            <a:endParaRPr lang="cs-CZ" dirty="0"/>
          </a:p>
        </p:txBody>
      </p:sp>
      <p:sp>
        <p:nvSpPr>
          <p:cNvPr id="3" name="Zástupný symbol pro obsah 2"/>
          <p:cNvSpPr>
            <a:spLocks noGrp="1"/>
          </p:cNvSpPr>
          <p:nvPr>
            <p:ph idx="1"/>
          </p:nvPr>
        </p:nvSpPr>
        <p:spPr>
          <a:xfrm>
            <a:off x="677334" y="1357953"/>
            <a:ext cx="8596668" cy="5258000"/>
          </a:xfrm>
        </p:spPr>
        <p:txBody>
          <a:bodyPr/>
          <a:lstStyle/>
          <a:p>
            <a:pPr marL="0" indent="0">
              <a:buClr>
                <a:srgbClr val="0070C0"/>
              </a:buClr>
              <a:buNone/>
            </a:pPr>
            <a:r>
              <a:rPr lang="cs-CZ" b="1" dirty="0" smtClean="0"/>
              <a:t>Věcná způsobilost:</a:t>
            </a:r>
          </a:p>
          <a:p>
            <a:pPr algn="just">
              <a:buClr>
                <a:srgbClr val="0070C0"/>
              </a:buClr>
            </a:pPr>
            <a:r>
              <a:rPr lang="cs-CZ" dirty="0" smtClean="0"/>
              <a:t>Informace ke způsobilým výdajům jsou k dispozici v kap. 6 Specifické části pravidel pro žadatele a příjemce v rámci OPZ</a:t>
            </a:r>
          </a:p>
          <a:p>
            <a:pPr algn="just">
              <a:buClr>
                <a:srgbClr val="0070C0"/>
              </a:buClr>
              <a:buFontTx/>
              <a:buChar char="-"/>
            </a:pPr>
            <a:r>
              <a:rPr lang="cs-CZ" dirty="0" smtClean="0"/>
              <a:t>Způsobilé náklady: mzdové příspěvky, vzdělávání, rekvalifikace, placené stáže, soft </a:t>
            </a:r>
            <a:r>
              <a:rPr lang="cs-CZ" dirty="0" err="1" smtClean="0"/>
              <a:t>skills</a:t>
            </a:r>
            <a:endParaRPr lang="cs-CZ" dirty="0" smtClean="0"/>
          </a:p>
          <a:p>
            <a:pPr algn="just">
              <a:buClr>
                <a:srgbClr val="0070C0"/>
              </a:buClr>
              <a:buFontTx/>
              <a:buChar char="-"/>
            </a:pPr>
            <a:r>
              <a:rPr lang="cs-CZ" dirty="0" smtClean="0"/>
              <a:t>Nezpůsobilé výdaje: podnikové vzdělávání stávajících zaměstnanců, mzdové příspěvky stávajících zaměstnanců, akreditace – příprava rekvalifikačních kurzů</a:t>
            </a:r>
          </a:p>
          <a:p>
            <a:pPr marL="0" indent="0" algn="just">
              <a:buNone/>
            </a:pPr>
            <a:r>
              <a:rPr lang="cs-CZ" b="1" dirty="0" smtClean="0"/>
              <a:t>Časová způsobilost</a:t>
            </a:r>
          </a:p>
          <a:p>
            <a:pPr marL="0" indent="0" algn="just">
              <a:buNone/>
            </a:pPr>
            <a:r>
              <a:rPr lang="cs-CZ" dirty="0" smtClean="0"/>
              <a:t>Způsobilé jsou náklady vzniklé v době realizace projektu</a:t>
            </a:r>
          </a:p>
          <a:p>
            <a:pPr marL="0" indent="0" algn="just">
              <a:buNone/>
            </a:pPr>
            <a:r>
              <a:rPr lang="cs-CZ" dirty="0" smtClean="0"/>
              <a:t>Datum zahájení realizace projektu nesmí předcházet datu vyhlášení výzvy MAS</a:t>
            </a:r>
          </a:p>
          <a:p>
            <a:pPr marL="0" indent="0" algn="just">
              <a:buNone/>
            </a:pPr>
            <a:r>
              <a:rPr lang="cs-CZ" b="1" dirty="0" smtClean="0"/>
              <a:t>Podmínky veřejné podpory: </a:t>
            </a:r>
            <a:r>
              <a:rPr lang="cs-CZ" dirty="0" smtClean="0"/>
              <a:t>k dispozici v Obecné části pravidel pro žadatele a příjemce</a:t>
            </a:r>
            <a:endParaRPr lang="cs-CZ" dirty="0"/>
          </a:p>
        </p:txBody>
      </p:sp>
    </p:spTree>
    <p:extLst>
      <p:ext uri="{BB962C8B-B14F-4D97-AF65-F5344CB8AC3E}">
        <p14:creationId xmlns:p14="http://schemas.microsoft.com/office/powerpoint/2010/main" val="1853556455"/>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179295"/>
            <a:ext cx="8596668" cy="681318"/>
          </a:xfrm>
        </p:spPr>
        <p:txBody>
          <a:bodyPr/>
          <a:lstStyle/>
          <a:p>
            <a:r>
              <a:rPr lang="cs-CZ" dirty="0" smtClean="0"/>
              <a:t>OSOBNÍ NÁKLADY</a:t>
            </a:r>
            <a:endParaRPr lang="cs-CZ" dirty="0"/>
          </a:p>
        </p:txBody>
      </p:sp>
      <p:sp>
        <p:nvSpPr>
          <p:cNvPr id="3" name="Zástupný symbol pro obsah 2"/>
          <p:cNvSpPr>
            <a:spLocks noGrp="1"/>
          </p:cNvSpPr>
          <p:nvPr>
            <p:ph idx="1"/>
          </p:nvPr>
        </p:nvSpPr>
        <p:spPr>
          <a:xfrm>
            <a:off x="677334" y="968189"/>
            <a:ext cx="8596668" cy="5472952"/>
          </a:xfrm>
        </p:spPr>
        <p:txBody>
          <a:bodyPr>
            <a:normAutofit/>
          </a:bodyPr>
          <a:lstStyle/>
          <a:p>
            <a:pPr marL="432000" lvl="1" indent="-432000" algn="just">
              <a:spcBef>
                <a:spcPts val="0"/>
              </a:spcBef>
              <a:buSzPct val="100000"/>
              <a:buFont typeface="Wingdings" panose="05000000000000000000" pitchFamily="2" charset="2"/>
              <a:buChar char=""/>
              <a:defRPr/>
            </a:pPr>
            <a:r>
              <a:rPr lang="cs-CZ" dirty="0" smtClean="0"/>
              <a:t>Pracovní </a:t>
            </a:r>
            <a:r>
              <a:rPr lang="cs-CZ" dirty="0"/>
              <a:t>úvazky zaměstnance se nesmí překrývat a není možné, aby byl </a:t>
            </a:r>
            <a:br>
              <a:rPr lang="cs-CZ" dirty="0"/>
            </a:br>
            <a:r>
              <a:rPr lang="cs-CZ" dirty="0"/>
              <a:t>za stejnou práci placen vícekrát</a:t>
            </a:r>
          </a:p>
          <a:p>
            <a:pPr marL="432000" lvl="1" indent="-432000" algn="just">
              <a:spcBef>
                <a:spcPts val="0"/>
              </a:spcBef>
              <a:buSzPct val="100000"/>
              <a:buFont typeface="Wingdings" panose="05000000000000000000" pitchFamily="2" charset="2"/>
              <a:buChar char=""/>
              <a:defRPr/>
            </a:pPr>
            <a:endParaRPr lang="cs-CZ" b="1" dirty="0"/>
          </a:p>
          <a:p>
            <a:pPr marL="432000" lvl="1" indent="-432000" algn="just">
              <a:spcBef>
                <a:spcPts val="0"/>
              </a:spcBef>
              <a:buSzPct val="100000"/>
              <a:buFont typeface="Wingdings" panose="05000000000000000000" pitchFamily="2" charset="2"/>
              <a:buChar char=""/>
              <a:defRPr/>
            </a:pPr>
            <a:r>
              <a:rPr lang="cs-CZ" b="1" dirty="0">
                <a:solidFill>
                  <a:srgbClr val="FF0000"/>
                </a:solidFill>
              </a:rPr>
              <a:t>Výše úvazku = maximálně 1,0 </a:t>
            </a:r>
            <a:r>
              <a:rPr lang="cs-CZ" dirty="0">
                <a:solidFill>
                  <a:srgbClr val="FF0000"/>
                </a:solidFill>
              </a:rPr>
              <a:t>(součet veškerých úvazků zaměstnance </a:t>
            </a:r>
            <a:br>
              <a:rPr lang="cs-CZ" dirty="0">
                <a:solidFill>
                  <a:srgbClr val="FF0000"/>
                </a:solidFill>
              </a:rPr>
            </a:br>
            <a:r>
              <a:rPr lang="cs-CZ" dirty="0">
                <a:solidFill>
                  <a:srgbClr val="FF0000"/>
                </a:solidFill>
              </a:rPr>
              <a:t>u všech subjektů zapojených do projektu – příjemce a partneři), a to po celou dobu zapojení daného pracovníka do realizace projektu</a:t>
            </a:r>
            <a:endParaRPr lang="cs-CZ" b="1" dirty="0">
              <a:solidFill>
                <a:srgbClr val="FF0000"/>
              </a:solidFill>
            </a:endParaRPr>
          </a:p>
          <a:p>
            <a:pPr marL="432000" lvl="1" indent="-432000" algn="just">
              <a:spcBef>
                <a:spcPts val="0"/>
              </a:spcBef>
              <a:buSzPct val="100000"/>
              <a:buFont typeface="Wingdings" panose="05000000000000000000" pitchFamily="2" charset="2"/>
              <a:buChar char=""/>
              <a:defRPr/>
            </a:pPr>
            <a:endParaRPr lang="cs-CZ" dirty="0"/>
          </a:p>
          <a:p>
            <a:pPr marL="432000" lvl="1" indent="-432000" algn="just">
              <a:spcBef>
                <a:spcPts val="0"/>
              </a:spcBef>
              <a:buSzPct val="100000"/>
              <a:buFont typeface="Wingdings" panose="05000000000000000000" pitchFamily="2" charset="2"/>
              <a:buChar char=""/>
              <a:defRPr/>
            </a:pPr>
            <a:r>
              <a:rPr lang="cs-CZ" altLang="cs-CZ" b="1" dirty="0"/>
              <a:t>Realizační tým projektu (RT) = </a:t>
            </a:r>
            <a:r>
              <a:rPr lang="cs-CZ" altLang="cs-CZ" dirty="0"/>
              <a:t>zařazení mezi přímé/nepřímé náklady projektu dle pracovní náplně v projektu, dle vazby na CS – přímá x nepřímá vazba</a:t>
            </a:r>
          </a:p>
          <a:p>
            <a:pPr marL="432000" lvl="1" indent="-432000" algn="just">
              <a:spcBef>
                <a:spcPts val="0"/>
              </a:spcBef>
              <a:buSzPct val="100000"/>
              <a:buFont typeface="Wingdings" panose="05000000000000000000" pitchFamily="2" charset="2"/>
              <a:buChar char=""/>
              <a:defRPr/>
            </a:pPr>
            <a:endParaRPr lang="cs-CZ" altLang="cs-CZ" dirty="0"/>
          </a:p>
          <a:p>
            <a:pPr marL="432000" lvl="1" indent="-432000" algn="just">
              <a:spcBef>
                <a:spcPts val="0"/>
              </a:spcBef>
              <a:buSzPct val="100000"/>
              <a:buFont typeface="Wingdings" panose="05000000000000000000" pitchFamily="2" charset="2"/>
              <a:buChar char=""/>
              <a:defRPr/>
            </a:pPr>
            <a:r>
              <a:rPr lang="cs-CZ" altLang="cs-CZ" b="1" dirty="0"/>
              <a:t>PŘÍMÉ NÁKLADY: </a:t>
            </a:r>
            <a:r>
              <a:rPr lang="cs-CZ" altLang="cs-CZ" dirty="0"/>
              <a:t>pouze přímá práce s CS nebo zajištění výstupu, který je určen k přímému využití CS</a:t>
            </a:r>
          </a:p>
          <a:p>
            <a:pPr marL="432000" lvl="1" indent="-432000" algn="just">
              <a:spcBef>
                <a:spcPts val="0"/>
              </a:spcBef>
              <a:buSzPct val="100000"/>
              <a:buFont typeface="Wingdings" panose="05000000000000000000" pitchFamily="2" charset="2"/>
              <a:buChar char=""/>
              <a:defRPr/>
            </a:pPr>
            <a:endParaRPr lang="cs-CZ" altLang="cs-CZ" dirty="0"/>
          </a:p>
          <a:p>
            <a:pPr marL="432000" lvl="1" indent="-432000" algn="just">
              <a:spcBef>
                <a:spcPts val="0"/>
              </a:spcBef>
              <a:buSzPct val="100000"/>
              <a:buFont typeface="Wingdings" panose="05000000000000000000" pitchFamily="2" charset="2"/>
              <a:buChar char=""/>
              <a:defRPr/>
            </a:pPr>
            <a:r>
              <a:rPr lang="cs-CZ" altLang="cs-CZ" b="1" dirty="0"/>
              <a:t>NEPŘÍMÉ NÁKLADY: </a:t>
            </a:r>
            <a:r>
              <a:rPr lang="cs-CZ" altLang="cs-CZ" dirty="0"/>
              <a:t>projektový/finanční manažer a ostatní pozice (administrativní, podpůrné), které nepracují přímo s </a:t>
            </a:r>
            <a:r>
              <a:rPr lang="cs-CZ" altLang="cs-CZ" dirty="0" smtClean="0"/>
              <a:t>CS</a:t>
            </a:r>
          </a:p>
          <a:p>
            <a:pPr marL="432000" lvl="1" indent="-432000" algn="just">
              <a:spcBef>
                <a:spcPts val="0"/>
              </a:spcBef>
              <a:buSzPct val="100000"/>
              <a:buFont typeface="Wingdings" panose="05000000000000000000" pitchFamily="2" charset="2"/>
              <a:buChar char=""/>
              <a:defRPr/>
            </a:pPr>
            <a:endParaRPr lang="cs-CZ" altLang="cs-CZ" dirty="0" smtClean="0"/>
          </a:p>
          <a:p>
            <a:pPr marL="432000" lvl="1" indent="-432000" algn="just">
              <a:spcBef>
                <a:spcPts val="0"/>
              </a:spcBef>
              <a:buSzPct val="100000"/>
              <a:buFont typeface="Wingdings" panose="05000000000000000000" pitchFamily="2" charset="2"/>
              <a:buChar char=""/>
              <a:defRPr/>
            </a:pPr>
            <a:r>
              <a:rPr lang="cs-CZ" altLang="cs-CZ" b="1" dirty="0"/>
              <a:t>Nákup vybavení pro RT</a:t>
            </a:r>
            <a:r>
              <a:rPr lang="cs-CZ" altLang="cs-CZ" dirty="0"/>
              <a:t>, např.  nákup výpočetní techniky - pro pracovníky RT lze pořídit pouze takový počet  kusů zařízení a vybavení, který odpovídá výši úvazku členů RT = 1 ks na 1 úvazek; pokud je úvazek nižší, lze uplatnit pouze část pořizovací ceny, vztahující se k danému úvazku (0,5 úvazek = 0,5 ceny výpočetní techniky), úvazky jednotlivých členů RT je možné sčítat</a:t>
            </a:r>
          </a:p>
          <a:p>
            <a:pPr marL="432000" lvl="1" indent="-432000" algn="just">
              <a:spcBef>
                <a:spcPts val="0"/>
              </a:spcBef>
              <a:buSzPct val="100000"/>
              <a:buFont typeface="Wingdings" panose="05000000000000000000" pitchFamily="2" charset="2"/>
              <a:buChar char=""/>
              <a:defRPr/>
            </a:pPr>
            <a:endParaRPr lang="cs-CZ" altLang="cs-CZ" dirty="0"/>
          </a:p>
          <a:p>
            <a:endParaRPr lang="cs-CZ" dirty="0"/>
          </a:p>
        </p:txBody>
      </p:sp>
    </p:spTree>
    <p:extLst>
      <p:ext uri="{BB962C8B-B14F-4D97-AF65-F5344CB8AC3E}">
        <p14:creationId xmlns:p14="http://schemas.microsoft.com/office/powerpoint/2010/main" val="171956461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623546" y="174812"/>
            <a:ext cx="8596668" cy="6427694"/>
          </a:xfrm>
        </p:spPr>
        <p:txBody>
          <a:bodyPr>
            <a:normAutofit fontScale="92500" lnSpcReduction="20000"/>
          </a:bodyPr>
          <a:lstStyle/>
          <a:p>
            <a:pPr>
              <a:buNone/>
            </a:pPr>
            <a:r>
              <a:rPr lang="cs-CZ" b="1" dirty="0"/>
              <a:t>Příklady</a:t>
            </a:r>
          </a:p>
          <a:p>
            <a:pPr>
              <a:buNone/>
            </a:pPr>
            <a:r>
              <a:rPr lang="cs-CZ" b="1" dirty="0"/>
              <a:t>Způsobilé výdaje</a:t>
            </a:r>
          </a:p>
          <a:p>
            <a:r>
              <a:rPr lang="cs-CZ" dirty="0"/>
              <a:t>Mzdové příspěvky, vzdělávání, rekvalifikace, placené stáže, soft </a:t>
            </a:r>
            <a:r>
              <a:rPr lang="cs-CZ" dirty="0" err="1"/>
              <a:t>skills</a:t>
            </a:r>
            <a:endParaRPr lang="cs-CZ" dirty="0"/>
          </a:p>
          <a:p>
            <a:pPr>
              <a:buNone/>
            </a:pPr>
            <a:endParaRPr lang="cs-CZ" b="1" dirty="0"/>
          </a:p>
          <a:p>
            <a:pPr>
              <a:buNone/>
            </a:pPr>
            <a:r>
              <a:rPr lang="cs-CZ" b="1" dirty="0"/>
              <a:t>Přímá podpora účastníků projektu (způsobilé výdaje)</a:t>
            </a:r>
          </a:p>
          <a:p>
            <a:r>
              <a:rPr lang="cs-CZ" dirty="0"/>
              <a:t>Mzdové příspěvky cílové skupině – max. ve výši trojnásobku minimální mzdy za měsíc při 40hodinové týdenní pracovní době</a:t>
            </a:r>
          </a:p>
          <a:p>
            <a:r>
              <a:rPr lang="cs-CZ" dirty="0"/>
              <a:t>Cestovné – veřejná doprava, osobní pouze pokud nelze zajistit veřejnou</a:t>
            </a:r>
          </a:p>
          <a:p>
            <a:r>
              <a:rPr lang="cs-CZ" dirty="0"/>
              <a:t>Ubytování (max. 1000kč/noc)</a:t>
            </a:r>
          </a:p>
          <a:p>
            <a:r>
              <a:rPr lang="cs-CZ" dirty="0"/>
              <a:t>Stravné CS (150kč/osoba, v případě ubytování je stravné 300kč/den/osoba)</a:t>
            </a:r>
          </a:p>
          <a:p>
            <a:r>
              <a:rPr lang="cs-CZ" dirty="0"/>
              <a:t>Příspěvek na péče o dítě a další závislé osoby (po dobu školení nebo při nástupu dlouhodobě nezaměstnané osoby do zaměstnání – max. 6 měsíců)</a:t>
            </a:r>
          </a:p>
          <a:p>
            <a:r>
              <a:rPr lang="cs-CZ" dirty="0"/>
              <a:t>Jiné nezbytné náklady CS (zdravotní prohlídka, výpis z rejstříku apod.)</a:t>
            </a:r>
          </a:p>
          <a:p>
            <a:r>
              <a:rPr lang="cs-CZ" dirty="0"/>
              <a:t>Příspěvek na zapracování – poskytuje se zaměstnavateli, pokud přijímá do pracovního poměru uchazeče o zaměstnání, kterému je věnována zvýšená péče, max. na 3 měsíce, může činit nejvýše polovinu minimální mzdy</a:t>
            </a:r>
          </a:p>
          <a:p>
            <a:pPr>
              <a:buNone/>
            </a:pPr>
            <a:endParaRPr lang="cs-CZ" b="1" dirty="0"/>
          </a:p>
          <a:p>
            <a:pPr>
              <a:buNone/>
            </a:pPr>
            <a:r>
              <a:rPr lang="cs-CZ" b="1" dirty="0"/>
              <a:t>Nezpůsobilé výdaje</a:t>
            </a:r>
          </a:p>
          <a:p>
            <a:r>
              <a:rPr lang="cs-CZ" dirty="0"/>
              <a:t>Podnikové vzdělávání stávajících zaměstnanců, mzdové příspěvky stávajících zaměstnanců, kariérové poradenství pro žáky ZŠ</a:t>
            </a:r>
          </a:p>
          <a:p>
            <a:r>
              <a:rPr lang="cs-CZ" dirty="0"/>
              <a:t>Akreditace – příprava rekvalifikačních kurzů</a:t>
            </a:r>
          </a:p>
          <a:p>
            <a:endParaRPr lang="cs-CZ" dirty="0"/>
          </a:p>
        </p:txBody>
      </p:sp>
    </p:spTree>
    <p:extLst>
      <p:ext uri="{BB962C8B-B14F-4D97-AF65-F5344CB8AC3E}">
        <p14:creationId xmlns:p14="http://schemas.microsoft.com/office/powerpoint/2010/main" val="42158393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86139"/>
            <a:ext cx="8596668" cy="708991"/>
          </a:xfrm>
        </p:spPr>
        <p:txBody>
          <a:bodyPr/>
          <a:lstStyle/>
          <a:p>
            <a:pPr algn="ctr"/>
            <a:r>
              <a:rPr lang="cs-CZ" dirty="0">
                <a:solidFill>
                  <a:srgbClr val="0070C0"/>
                </a:solidFill>
              </a:rPr>
              <a:t>Hodnocení a výběr projektů</a:t>
            </a:r>
          </a:p>
        </p:txBody>
      </p:sp>
      <p:sp>
        <p:nvSpPr>
          <p:cNvPr id="3" name="Zástupný symbol pro obsah 2"/>
          <p:cNvSpPr>
            <a:spLocks noGrp="1"/>
          </p:cNvSpPr>
          <p:nvPr>
            <p:ph idx="1"/>
          </p:nvPr>
        </p:nvSpPr>
        <p:spPr>
          <a:xfrm>
            <a:off x="677334" y="795130"/>
            <a:ext cx="8596668" cy="5883966"/>
          </a:xfrm>
        </p:spPr>
        <p:txBody>
          <a:bodyPr>
            <a:normAutofit/>
          </a:bodyPr>
          <a:lstStyle/>
          <a:p>
            <a:pPr algn="just">
              <a:buClr>
                <a:srgbClr val="0070C0"/>
              </a:buClr>
            </a:pPr>
            <a:r>
              <a:rPr lang="cs-CZ" sz="2000" i="1" dirty="0"/>
              <a:t>viz příloha P1_Infromace o způsobu hodnocení a výběru projektů</a:t>
            </a:r>
          </a:p>
          <a:p>
            <a:pPr algn="just">
              <a:buClr>
                <a:srgbClr val="0070C0"/>
              </a:buClr>
            </a:pPr>
            <a:r>
              <a:rPr lang="cs-CZ" sz="2000" b="1" dirty="0"/>
              <a:t>Hodnocení přijatelnosti formálních náležitostí </a:t>
            </a:r>
            <a:r>
              <a:rPr lang="cs-CZ" sz="2000" dirty="0"/>
              <a:t>– celkem 20 PD od uzávěrky přijmu žádostí</a:t>
            </a:r>
          </a:p>
          <a:p>
            <a:pPr lvl="1" algn="just">
              <a:buClr>
                <a:srgbClr val="0070C0"/>
              </a:buClr>
            </a:pPr>
            <a:r>
              <a:rPr lang="cs-CZ" dirty="0"/>
              <a:t>Formální náležitosti - možnost opravy nebo doplnění ze strany žadatele – např. chybějící podpis, příloha atd.)</a:t>
            </a:r>
          </a:p>
          <a:p>
            <a:pPr lvl="1" algn="just">
              <a:buClr>
                <a:srgbClr val="0070C0"/>
              </a:buClr>
            </a:pPr>
            <a:r>
              <a:rPr lang="cs-CZ" dirty="0"/>
              <a:t>Přijatelnost – </a:t>
            </a:r>
            <a:r>
              <a:rPr lang="cs-CZ" b="1" dirty="0"/>
              <a:t>kritéria nejsou opravitelná, při nesplnění je žádost vyloučena</a:t>
            </a:r>
          </a:p>
          <a:p>
            <a:pPr lvl="1" algn="just">
              <a:buClr>
                <a:srgbClr val="0070C0"/>
              </a:buClr>
            </a:pPr>
            <a:r>
              <a:rPr lang="cs-CZ" dirty="0"/>
              <a:t>O výsledku je žadatel informován prostřednictvím MS2014+</a:t>
            </a:r>
          </a:p>
          <a:p>
            <a:pPr marL="342900" lvl="1" indent="-342900" algn="just">
              <a:buClr>
                <a:srgbClr val="0070C0"/>
              </a:buClr>
            </a:pPr>
            <a:r>
              <a:rPr lang="cs-CZ" sz="2000" b="1" dirty="0" smtClean="0"/>
              <a:t>Věcné </a:t>
            </a:r>
            <a:r>
              <a:rPr lang="cs-CZ" sz="2000" b="1" dirty="0"/>
              <a:t>hodnocení </a:t>
            </a:r>
            <a:r>
              <a:rPr lang="cs-CZ" sz="2000" dirty="0"/>
              <a:t>– </a:t>
            </a:r>
            <a:r>
              <a:rPr lang="cs-CZ" sz="1800" dirty="0"/>
              <a:t>žádosti, které uspěly v hodnocení přijatelnosti a FN</a:t>
            </a:r>
          </a:p>
          <a:p>
            <a:pPr marL="742950" lvl="2" indent="-342900" algn="just">
              <a:buClr>
                <a:srgbClr val="0070C0"/>
              </a:buClr>
            </a:pPr>
            <a:r>
              <a:rPr lang="cs-CZ" sz="1800" dirty="0"/>
              <a:t>Dokončeno do 40 PD od provedení hodnocení přijatelnosti a FN</a:t>
            </a:r>
          </a:p>
          <a:p>
            <a:pPr marL="742950" lvl="2" indent="-342900" algn="just">
              <a:buClr>
                <a:srgbClr val="0070C0"/>
              </a:buClr>
            </a:pPr>
            <a:r>
              <a:rPr lang="cs-CZ" sz="1800" dirty="0"/>
              <a:t>Informace prostřednictvím MS2014+</a:t>
            </a:r>
          </a:p>
          <a:p>
            <a:pPr marL="285750" lvl="2" indent="-285750" algn="just">
              <a:buClr>
                <a:srgbClr val="0070C0"/>
              </a:buClr>
            </a:pPr>
            <a:r>
              <a:rPr lang="cs-CZ" sz="2000" b="1" dirty="0"/>
              <a:t>Rozhodovací orgán (SR MAS)</a:t>
            </a:r>
            <a:r>
              <a:rPr lang="cs-CZ" sz="2000" dirty="0"/>
              <a:t>-  </a:t>
            </a:r>
            <a:r>
              <a:rPr lang="cs-CZ" sz="1700" dirty="0"/>
              <a:t>projednání dokončeno 30 PD od ukončení VH</a:t>
            </a:r>
          </a:p>
          <a:p>
            <a:pPr marL="285750" lvl="2" indent="-285750" algn="just">
              <a:buClr>
                <a:srgbClr val="0070C0"/>
              </a:buClr>
            </a:pPr>
            <a:r>
              <a:rPr lang="cs-CZ" sz="2000" b="1" dirty="0"/>
              <a:t>Závěrečné ověření způsobilosti a kontrola </a:t>
            </a:r>
            <a:r>
              <a:rPr lang="cs-CZ" sz="2000" b="1" dirty="0" err="1"/>
              <a:t>admin</a:t>
            </a:r>
            <a:r>
              <a:rPr lang="cs-CZ" sz="2000" b="1" dirty="0"/>
              <a:t>. postupů </a:t>
            </a:r>
            <a:r>
              <a:rPr lang="cs-CZ" sz="2000" dirty="0"/>
              <a:t>na </a:t>
            </a:r>
            <a:r>
              <a:rPr lang="cs-CZ" sz="2000" dirty="0" smtClean="0"/>
              <a:t>ŘO (MPSV) – cca 2 měsíce</a:t>
            </a:r>
          </a:p>
          <a:p>
            <a:pPr marL="285750" lvl="2" indent="-285750" algn="just">
              <a:buClr>
                <a:srgbClr val="0070C0"/>
              </a:buClr>
            </a:pPr>
            <a:r>
              <a:rPr lang="cs-CZ" sz="2000" dirty="0" smtClean="0"/>
              <a:t>Vydání právního aktu u doporučených žádostí do 3 měsíců </a:t>
            </a:r>
          </a:p>
          <a:p>
            <a:pPr>
              <a:buClr>
                <a:srgbClr val="0070C0"/>
              </a:buClr>
            </a:pPr>
            <a:r>
              <a:rPr lang="cs-CZ" sz="2000" dirty="0" smtClean="0"/>
              <a:t>Odeslání první zálohové platby do 10 PD od vydání právního aktu</a:t>
            </a:r>
          </a:p>
          <a:p>
            <a:endParaRPr lang="cs-CZ" dirty="0"/>
          </a:p>
        </p:txBody>
      </p:sp>
    </p:spTree>
    <p:extLst>
      <p:ext uri="{BB962C8B-B14F-4D97-AF65-F5344CB8AC3E}">
        <p14:creationId xmlns:p14="http://schemas.microsoft.com/office/powerpoint/2010/main" val="3059640076"/>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38539"/>
            <a:ext cx="8596668" cy="828261"/>
          </a:xfrm>
        </p:spPr>
        <p:txBody>
          <a:bodyPr/>
          <a:lstStyle/>
          <a:p>
            <a:pPr algn="ctr"/>
            <a:r>
              <a:rPr lang="cs-CZ" dirty="0">
                <a:solidFill>
                  <a:srgbClr val="0070C0"/>
                </a:solidFill>
              </a:rPr>
              <a:t>Publicita</a:t>
            </a:r>
          </a:p>
        </p:txBody>
      </p:sp>
      <p:sp>
        <p:nvSpPr>
          <p:cNvPr id="3" name="Zástupný symbol pro obsah 2"/>
          <p:cNvSpPr>
            <a:spLocks noGrp="1"/>
          </p:cNvSpPr>
          <p:nvPr>
            <p:ph idx="1"/>
          </p:nvPr>
        </p:nvSpPr>
        <p:spPr>
          <a:xfrm>
            <a:off x="677334" y="1066800"/>
            <a:ext cx="8596668" cy="4669762"/>
          </a:xfrm>
        </p:spPr>
        <p:txBody>
          <a:bodyPr>
            <a:normAutofit/>
          </a:bodyPr>
          <a:lstStyle/>
          <a:p>
            <a:pPr algn="just">
              <a:buClr>
                <a:srgbClr val="0070C0"/>
              </a:buClr>
            </a:pPr>
            <a:r>
              <a:rPr lang="cs-CZ" dirty="0"/>
              <a:t>Alespoň 1 povinný plakát min. A3 s informacemi o projektu – je možno využít el. šablonu: </a:t>
            </a:r>
            <a:r>
              <a:rPr lang="cs-CZ" dirty="0">
                <a:hlinkClick r:id="rId3"/>
              </a:rPr>
              <a:t>https://publicita.dotaceeu.cz</a:t>
            </a:r>
            <a:r>
              <a:rPr lang="cs-CZ" dirty="0" smtClean="0">
                <a:hlinkClick r:id="rId3"/>
              </a:rPr>
              <a:t>/</a:t>
            </a:r>
            <a:r>
              <a:rPr lang="cs-CZ" dirty="0" smtClean="0"/>
              <a:t> </a:t>
            </a:r>
          </a:p>
          <a:p>
            <a:pPr algn="just">
              <a:buClr>
                <a:srgbClr val="0070C0"/>
              </a:buClr>
            </a:pPr>
            <a:r>
              <a:rPr lang="cs-CZ" dirty="0" smtClean="0"/>
              <a:t>Plakát </a:t>
            </a:r>
            <a:r>
              <a:rPr lang="cs-CZ" dirty="0"/>
              <a:t>umístěn po celou dobu realizace projektu v místě realizace projektu snadno viditelném pro veřejnost, např. vstupní prostory budovy </a:t>
            </a:r>
          </a:p>
          <a:p>
            <a:pPr algn="just">
              <a:buClr>
                <a:srgbClr val="0070C0"/>
              </a:buClr>
            </a:pPr>
            <a:r>
              <a:rPr lang="cs-CZ" dirty="0"/>
              <a:t>Pokud je projekt realizován na více místech, bude umístěn na všech těchto místech </a:t>
            </a:r>
          </a:p>
          <a:p>
            <a:pPr algn="just">
              <a:buClr>
                <a:srgbClr val="0070C0"/>
              </a:buClr>
            </a:pPr>
            <a:r>
              <a:rPr lang="cs-CZ" dirty="0"/>
              <a:t>Pokud nelze plakát umístit v místě realizace projektu, bude umístěn v sídle příjemce </a:t>
            </a:r>
          </a:p>
          <a:p>
            <a:pPr algn="just">
              <a:buClr>
                <a:srgbClr val="0070C0"/>
              </a:buClr>
            </a:pPr>
            <a:r>
              <a:rPr lang="cs-CZ" dirty="0"/>
              <a:t>Pokud příjemce realizuje více projektů OPZ v jednom místě, je možné pro všechny tyto projekty umístit pouze jeden </a:t>
            </a:r>
            <a:r>
              <a:rPr lang="cs-CZ" dirty="0" smtClean="0"/>
              <a:t>plakát</a:t>
            </a:r>
          </a:p>
          <a:p>
            <a:pPr algn="just">
              <a:buClr>
                <a:srgbClr val="0070C0"/>
              </a:buClr>
            </a:pPr>
            <a:endParaRPr lang="cs-CZ" dirty="0"/>
          </a:p>
          <a:p>
            <a:pPr algn="just">
              <a:buClr>
                <a:srgbClr val="0070C0"/>
              </a:buClr>
            </a:pPr>
            <a:r>
              <a:rPr lang="cs-CZ" dirty="0"/>
              <a:t>Informace o projektu a logo MAS Střední Haná umístěné minimálně na webových stránkách organizace</a:t>
            </a:r>
          </a:p>
          <a:p>
            <a:pPr marL="0" indent="0">
              <a:buNone/>
            </a:pPr>
            <a:endParaRPr lang="cs-CZ" dirty="0"/>
          </a:p>
        </p:txBody>
      </p:sp>
    </p:spTree>
    <p:extLst>
      <p:ext uri="{BB962C8B-B14F-4D97-AF65-F5344CB8AC3E}">
        <p14:creationId xmlns:p14="http://schemas.microsoft.com/office/powerpoint/2010/main" val="55621339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60094"/>
            <a:ext cx="8596668" cy="1043125"/>
          </a:xfrm>
        </p:spPr>
        <p:txBody>
          <a:bodyPr>
            <a:normAutofit/>
          </a:bodyPr>
          <a:lstStyle/>
          <a:p>
            <a:pPr algn="ctr"/>
            <a:r>
              <a:rPr lang="cs-CZ" dirty="0">
                <a:solidFill>
                  <a:srgbClr val="0070C0"/>
                </a:solidFill>
              </a:rPr>
              <a:t>IS </a:t>
            </a:r>
            <a:r>
              <a:rPr lang="cs-CZ" dirty="0" smtClean="0">
                <a:solidFill>
                  <a:srgbClr val="0070C0"/>
                </a:solidFill>
              </a:rPr>
              <a:t>KP14+</a:t>
            </a:r>
            <a:br>
              <a:rPr lang="cs-CZ" dirty="0" smtClean="0">
                <a:solidFill>
                  <a:srgbClr val="0070C0"/>
                </a:solidFill>
              </a:rPr>
            </a:br>
            <a:r>
              <a:rPr lang="cs-CZ" sz="2000" dirty="0" smtClean="0">
                <a:solidFill>
                  <a:srgbClr val="0070C0"/>
                </a:solidFill>
              </a:rPr>
              <a:t>Podání </a:t>
            </a:r>
            <a:r>
              <a:rPr lang="cs-CZ" sz="2000" dirty="0">
                <a:solidFill>
                  <a:srgbClr val="0070C0"/>
                </a:solidFill>
              </a:rPr>
              <a:t>projektové </a:t>
            </a:r>
            <a:r>
              <a:rPr lang="cs-CZ" sz="2000" dirty="0" smtClean="0">
                <a:solidFill>
                  <a:srgbClr val="0070C0"/>
                </a:solidFill>
              </a:rPr>
              <a:t>žádosti:</a:t>
            </a:r>
            <a:endParaRPr lang="cs-CZ" sz="2000" dirty="0">
              <a:solidFill>
                <a:srgbClr val="0070C0"/>
              </a:solidFill>
            </a:endParaRPr>
          </a:p>
        </p:txBody>
      </p:sp>
      <p:sp>
        <p:nvSpPr>
          <p:cNvPr id="4" name="Zástupný symbol pro obsah 2"/>
          <p:cNvSpPr txBox="1">
            <a:spLocks/>
          </p:cNvSpPr>
          <p:nvPr/>
        </p:nvSpPr>
        <p:spPr>
          <a:xfrm>
            <a:off x="677334" y="1569135"/>
            <a:ext cx="7897525" cy="432048"/>
          </a:xfrm>
          <a:prstGeom prst="rect">
            <a:avLst/>
          </a:prstGeom>
          <a:solidFill>
            <a:schemeClr val="accent2">
              <a:lumMod val="20000"/>
              <a:lumOff val="80000"/>
            </a:schemeClr>
          </a:solidFill>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buFont typeface="Wingdings 3" charset="2"/>
              <a:buNone/>
            </a:pPr>
            <a:r>
              <a:rPr lang="cs-CZ" b="1" dirty="0" smtClean="0"/>
              <a:t>    Zřízení elektronického podpisu a datové schránky</a:t>
            </a:r>
            <a:endParaRPr lang="cs-CZ" b="1" dirty="0"/>
          </a:p>
        </p:txBody>
      </p:sp>
      <p:sp>
        <p:nvSpPr>
          <p:cNvPr id="5" name="Obdélník 4"/>
          <p:cNvSpPr/>
          <p:nvPr/>
        </p:nvSpPr>
        <p:spPr>
          <a:xfrm>
            <a:off x="1031297" y="2363490"/>
            <a:ext cx="7488832" cy="461665"/>
          </a:xfrm>
          <a:prstGeom prst="rect">
            <a:avLst/>
          </a:prstGeom>
          <a:solidFill>
            <a:schemeClr val="accent2">
              <a:lumMod val="40000"/>
              <a:lumOff val="60000"/>
            </a:schemeClr>
          </a:solidFill>
        </p:spPr>
        <p:txBody>
          <a:bodyPr wrap="square">
            <a:spAutoFit/>
          </a:bodyPr>
          <a:lstStyle/>
          <a:p>
            <a:r>
              <a:rPr lang="cs-CZ" sz="2400" b="1" dirty="0" smtClean="0"/>
              <a:t> Registrace </a:t>
            </a:r>
            <a:r>
              <a:rPr lang="cs-CZ" sz="2400" b="1" dirty="0"/>
              <a:t>do systému IS KP14+</a:t>
            </a:r>
          </a:p>
        </p:txBody>
      </p:sp>
      <p:sp>
        <p:nvSpPr>
          <p:cNvPr id="6" name="Obdélník 5"/>
          <p:cNvSpPr/>
          <p:nvPr/>
        </p:nvSpPr>
        <p:spPr>
          <a:xfrm>
            <a:off x="1607361" y="3188813"/>
            <a:ext cx="6912768" cy="461665"/>
          </a:xfrm>
          <a:prstGeom prst="rect">
            <a:avLst/>
          </a:prstGeom>
          <a:solidFill>
            <a:schemeClr val="accent2">
              <a:lumMod val="60000"/>
              <a:lumOff val="40000"/>
            </a:schemeClr>
          </a:solidFill>
        </p:spPr>
        <p:txBody>
          <a:bodyPr wrap="square">
            <a:spAutoFit/>
          </a:bodyPr>
          <a:lstStyle/>
          <a:p>
            <a:r>
              <a:rPr lang="cs-CZ" sz="2400" b="1" dirty="0"/>
              <a:t>Vyplnění žádosti o podporu</a:t>
            </a:r>
          </a:p>
        </p:txBody>
      </p:sp>
      <p:sp>
        <p:nvSpPr>
          <p:cNvPr id="7" name="Obdélník 6"/>
          <p:cNvSpPr/>
          <p:nvPr/>
        </p:nvSpPr>
        <p:spPr>
          <a:xfrm>
            <a:off x="2039409" y="4014136"/>
            <a:ext cx="6480720" cy="461665"/>
          </a:xfrm>
          <a:prstGeom prst="rect">
            <a:avLst/>
          </a:prstGeom>
          <a:solidFill>
            <a:schemeClr val="accent2">
              <a:lumMod val="75000"/>
            </a:schemeClr>
          </a:solidFill>
        </p:spPr>
        <p:txBody>
          <a:bodyPr wrap="square">
            <a:spAutoFit/>
          </a:bodyPr>
          <a:lstStyle/>
          <a:p>
            <a:r>
              <a:rPr lang="cs-CZ" sz="2400" b="1" dirty="0" smtClean="0"/>
              <a:t>Finalizace žádosti o podporu</a:t>
            </a:r>
            <a:endParaRPr lang="cs-CZ" sz="2400" b="1" dirty="0"/>
          </a:p>
        </p:txBody>
      </p:sp>
      <p:sp>
        <p:nvSpPr>
          <p:cNvPr id="8" name="Obdélník 7"/>
          <p:cNvSpPr/>
          <p:nvPr/>
        </p:nvSpPr>
        <p:spPr>
          <a:xfrm>
            <a:off x="2496342" y="4844224"/>
            <a:ext cx="6023787" cy="461665"/>
          </a:xfrm>
          <a:prstGeom prst="rect">
            <a:avLst/>
          </a:prstGeom>
          <a:solidFill>
            <a:schemeClr val="accent2">
              <a:lumMod val="50000"/>
            </a:schemeClr>
          </a:solidFill>
          <a:ln>
            <a:solidFill>
              <a:schemeClr val="accent2">
                <a:lumMod val="50000"/>
              </a:schemeClr>
            </a:solidFill>
          </a:ln>
        </p:spPr>
        <p:txBody>
          <a:bodyPr wrap="square">
            <a:spAutoFit/>
          </a:bodyPr>
          <a:lstStyle/>
          <a:p>
            <a:r>
              <a:rPr lang="cs-CZ" sz="2400" b="1" dirty="0">
                <a:solidFill>
                  <a:schemeClr val="bg1"/>
                </a:solidFill>
              </a:rPr>
              <a:t>Podepsání a odeslání žádosti o podporu</a:t>
            </a:r>
          </a:p>
        </p:txBody>
      </p:sp>
      <p:cxnSp>
        <p:nvCxnSpPr>
          <p:cNvPr id="9" name="Přímá spojnice se šipkou 8"/>
          <p:cNvCxnSpPr/>
          <p:nvPr/>
        </p:nvCxnSpPr>
        <p:spPr>
          <a:xfrm>
            <a:off x="8773801" y="1569135"/>
            <a:ext cx="0" cy="3327176"/>
          </a:xfrm>
          <a:prstGeom prst="straightConnector1">
            <a:avLst/>
          </a:prstGeom>
          <a:ln w="38100" cap="rnd">
            <a:solidFill>
              <a:srgbClr val="00206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289891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pPr algn="ctr"/>
            <a:r>
              <a:rPr lang="cs-CZ" dirty="0">
                <a:solidFill>
                  <a:srgbClr val="0070C0"/>
                </a:solidFill>
              </a:rPr>
              <a:t>IS KP 14+</a:t>
            </a:r>
          </a:p>
        </p:txBody>
      </p:sp>
      <p:sp>
        <p:nvSpPr>
          <p:cNvPr id="3" name="Zástupný symbol pro obsah 2"/>
          <p:cNvSpPr>
            <a:spLocks noGrp="1"/>
          </p:cNvSpPr>
          <p:nvPr>
            <p:ph idx="1"/>
          </p:nvPr>
        </p:nvSpPr>
        <p:spPr>
          <a:xfrm>
            <a:off x="677334" y="1351723"/>
            <a:ext cx="8596668" cy="4689640"/>
          </a:xfrm>
        </p:spPr>
        <p:txBody>
          <a:bodyPr>
            <a:normAutofit/>
          </a:bodyPr>
          <a:lstStyle/>
          <a:p>
            <a:pPr>
              <a:buClr>
                <a:srgbClr val="0070C0"/>
              </a:buClr>
            </a:pPr>
            <a:r>
              <a:rPr lang="cs-CZ" dirty="0" smtClean="0"/>
              <a:t>Registrace </a:t>
            </a:r>
            <a:r>
              <a:rPr lang="cs-CZ" dirty="0"/>
              <a:t>do systému ISKP14+: </a:t>
            </a:r>
            <a:r>
              <a:rPr lang="cs-CZ" b="1" dirty="0">
                <a:solidFill>
                  <a:schemeClr val="accent2">
                    <a:lumMod val="75000"/>
                  </a:schemeClr>
                </a:solidFill>
              </a:rPr>
              <a:t>https://mseu.mssf.cz/</a:t>
            </a:r>
          </a:p>
          <a:p>
            <a:pPr marL="0" indent="0">
              <a:buClr>
                <a:srgbClr val="0070C0"/>
              </a:buClr>
              <a:buNone/>
            </a:pPr>
            <a:r>
              <a:rPr lang="cs-CZ" dirty="0"/>
              <a:t>(!!Jen v prohlížeči Microsoft Internet Explorer nebo </a:t>
            </a:r>
            <a:r>
              <a:rPr lang="cs-CZ" dirty="0" err="1"/>
              <a:t>Mozilla</a:t>
            </a:r>
            <a:r>
              <a:rPr lang="cs-CZ" dirty="0"/>
              <a:t> </a:t>
            </a:r>
            <a:r>
              <a:rPr lang="cs-CZ" dirty="0" err="1"/>
              <a:t>Firefox</a:t>
            </a:r>
            <a:r>
              <a:rPr lang="cs-CZ" dirty="0"/>
              <a:t>)</a:t>
            </a:r>
          </a:p>
          <a:p>
            <a:pPr>
              <a:buClr>
                <a:srgbClr val="0070C0"/>
              </a:buClr>
            </a:pPr>
            <a:r>
              <a:rPr lang="cs-CZ" dirty="0"/>
              <a:t>Vyplnění elektronické verze žádosti</a:t>
            </a:r>
          </a:p>
          <a:p>
            <a:pPr>
              <a:buClr>
                <a:srgbClr val="0070C0"/>
              </a:buClr>
            </a:pPr>
            <a:r>
              <a:rPr lang="cs-CZ" dirty="0"/>
              <a:t>Finalizace elektronické verze žádosti</a:t>
            </a:r>
          </a:p>
          <a:p>
            <a:pPr>
              <a:buClr>
                <a:srgbClr val="0070C0"/>
              </a:buClr>
            </a:pPr>
            <a:r>
              <a:rPr lang="cs-CZ" dirty="0"/>
              <a:t>Podepsání a odeslání elektronické verze žádosti</a:t>
            </a:r>
          </a:p>
          <a:p>
            <a:pPr>
              <a:buClr>
                <a:srgbClr val="0070C0"/>
              </a:buClr>
            </a:pPr>
            <a:r>
              <a:rPr lang="cs-CZ" dirty="0" smtClean="0"/>
              <a:t>! Veškeré </a:t>
            </a:r>
            <a:r>
              <a:rPr lang="cs-CZ" dirty="0"/>
              <a:t>žádosti se zasílají jen v elektronické podobě prostřednictvím </a:t>
            </a:r>
            <a:r>
              <a:rPr lang="cs-CZ" dirty="0" smtClean="0"/>
              <a:t>ISKP14</a:t>
            </a:r>
            <a:r>
              <a:rPr lang="cs-CZ" dirty="0"/>
              <a:t>+</a:t>
            </a:r>
          </a:p>
          <a:p>
            <a:pPr>
              <a:buClr>
                <a:srgbClr val="0070C0"/>
              </a:buClr>
            </a:pPr>
            <a:r>
              <a:rPr lang="cs-CZ" dirty="0" smtClean="0"/>
              <a:t>!! Zřízení </a:t>
            </a:r>
            <a:r>
              <a:rPr lang="cs-CZ" dirty="0"/>
              <a:t>elektronického podpisu před podáním/odesláním žádost</a:t>
            </a:r>
          </a:p>
          <a:p>
            <a:pPr marL="0" indent="0">
              <a:buClr>
                <a:srgbClr val="0070C0"/>
              </a:buClr>
              <a:buNone/>
            </a:pPr>
            <a:endParaRPr lang="cs-CZ" dirty="0" smtClean="0"/>
          </a:p>
          <a:p>
            <a:pPr marL="0" indent="0">
              <a:buClr>
                <a:srgbClr val="0070C0"/>
              </a:buClr>
              <a:buNone/>
            </a:pPr>
            <a:r>
              <a:rPr lang="cs-CZ" dirty="0" smtClean="0"/>
              <a:t>Pokyny k vyplnění žádosti v IS KP14+ : </a:t>
            </a:r>
            <a:r>
              <a:rPr lang="cs-CZ" dirty="0" smtClean="0">
                <a:hlinkClick r:id="rId3"/>
              </a:rPr>
              <a:t>https</a:t>
            </a:r>
            <a:r>
              <a:rPr lang="cs-CZ" dirty="0">
                <a:hlinkClick r:id="rId3"/>
              </a:rPr>
              <a:t>://</a:t>
            </a:r>
            <a:r>
              <a:rPr lang="cs-CZ" dirty="0" smtClean="0">
                <a:hlinkClick r:id="rId3"/>
              </a:rPr>
              <a:t>www.esfcr.cz/formulare-a-pokyny-potrebne-v-ramci-pripravy-zadosti-o-podporu-opz</a:t>
            </a:r>
            <a:r>
              <a:rPr lang="cs-CZ" dirty="0" smtClean="0"/>
              <a:t> </a:t>
            </a:r>
            <a:endParaRPr lang="cs-CZ" dirty="0"/>
          </a:p>
        </p:txBody>
      </p:sp>
    </p:spTree>
    <p:extLst>
      <p:ext uri="{BB962C8B-B14F-4D97-AF65-F5344CB8AC3E}">
        <p14:creationId xmlns:p14="http://schemas.microsoft.com/office/powerpoint/2010/main" val="79601640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77334" y="245165"/>
            <a:ext cx="8596668" cy="1178257"/>
          </a:xfrm>
        </p:spPr>
        <p:txBody>
          <a:bodyPr>
            <a:normAutofit fontScale="90000"/>
          </a:bodyPr>
          <a:lstStyle/>
          <a:p>
            <a:pPr algn="ctr"/>
            <a:r>
              <a:rPr lang="cs-CZ" dirty="0">
                <a:solidFill>
                  <a:srgbClr val="0070C0"/>
                </a:solidFill>
              </a:rPr>
              <a:t>Zřízení elektronického podpisu a datové schránky</a:t>
            </a:r>
          </a:p>
        </p:txBody>
      </p:sp>
      <p:sp>
        <p:nvSpPr>
          <p:cNvPr id="3" name="Zástupný symbol pro obsah 2"/>
          <p:cNvSpPr>
            <a:spLocks noGrp="1"/>
          </p:cNvSpPr>
          <p:nvPr>
            <p:ph idx="1"/>
          </p:nvPr>
        </p:nvSpPr>
        <p:spPr>
          <a:xfrm>
            <a:off x="677334" y="1570867"/>
            <a:ext cx="8596668" cy="3880773"/>
          </a:xfrm>
        </p:spPr>
        <p:txBody>
          <a:bodyPr>
            <a:normAutofit fontScale="92500" lnSpcReduction="10000"/>
          </a:bodyPr>
          <a:lstStyle/>
          <a:p>
            <a:pPr>
              <a:buClr>
                <a:srgbClr val="0070C0"/>
              </a:buClr>
            </a:pPr>
            <a:r>
              <a:rPr lang="cs-CZ" dirty="0"/>
              <a:t>Elektronický podpis = kvalifikovaný certifikát </a:t>
            </a:r>
          </a:p>
          <a:p>
            <a:pPr>
              <a:lnSpc>
                <a:spcPct val="200000"/>
              </a:lnSpc>
              <a:buClr>
                <a:srgbClr val="0070C0"/>
              </a:buClr>
            </a:pPr>
            <a:r>
              <a:rPr lang="cs-CZ" dirty="0"/>
              <a:t>Platnost 1 rok </a:t>
            </a:r>
          </a:p>
          <a:p>
            <a:pPr>
              <a:lnSpc>
                <a:spcPct val="150000"/>
              </a:lnSpc>
              <a:buClr>
                <a:srgbClr val="0070C0"/>
              </a:buClr>
            </a:pPr>
            <a:r>
              <a:rPr lang="cs-CZ" b="1" i="1" dirty="0"/>
              <a:t>Poskytovatelé</a:t>
            </a:r>
            <a:r>
              <a:rPr lang="cs-CZ" dirty="0"/>
              <a:t>: </a:t>
            </a:r>
          </a:p>
          <a:p>
            <a:pPr>
              <a:lnSpc>
                <a:spcPct val="150000"/>
              </a:lnSpc>
              <a:buClr>
                <a:srgbClr val="0070C0"/>
              </a:buClr>
            </a:pPr>
            <a:r>
              <a:rPr lang="cs-CZ" dirty="0"/>
              <a:t> </a:t>
            </a:r>
            <a:r>
              <a:rPr lang="cs-CZ" dirty="0" err="1"/>
              <a:t>PostSignum</a:t>
            </a:r>
            <a:r>
              <a:rPr lang="cs-CZ" dirty="0"/>
              <a:t> České pošty (Czech Point) </a:t>
            </a:r>
          </a:p>
          <a:p>
            <a:pPr>
              <a:lnSpc>
                <a:spcPct val="150000"/>
              </a:lnSpc>
              <a:buClr>
                <a:srgbClr val="0070C0"/>
              </a:buClr>
            </a:pPr>
            <a:r>
              <a:rPr lang="cs-CZ" dirty="0"/>
              <a:t> První certifikační autorita </a:t>
            </a:r>
          </a:p>
          <a:p>
            <a:pPr>
              <a:lnSpc>
                <a:spcPct val="150000"/>
              </a:lnSpc>
              <a:buClr>
                <a:srgbClr val="0070C0"/>
              </a:buClr>
            </a:pPr>
            <a:r>
              <a:rPr lang="cs-CZ" dirty="0"/>
              <a:t> </a:t>
            </a:r>
            <a:r>
              <a:rPr lang="cs-CZ" dirty="0" err="1"/>
              <a:t>Eidentity</a:t>
            </a:r>
            <a:endParaRPr lang="cs-CZ" dirty="0"/>
          </a:p>
          <a:p>
            <a:pPr>
              <a:lnSpc>
                <a:spcPct val="150000"/>
              </a:lnSpc>
              <a:buClr>
                <a:srgbClr val="0070C0"/>
              </a:buClr>
            </a:pPr>
            <a:r>
              <a:rPr lang="cs-CZ" b="1" dirty="0"/>
              <a:t>Datová schránka </a:t>
            </a:r>
            <a:r>
              <a:rPr lang="cs-CZ" dirty="0"/>
              <a:t>– kontaktní místo veřejné správy Czech Point (ČP, pracoviště hospodářské komory, notář)</a:t>
            </a:r>
          </a:p>
          <a:p>
            <a:endParaRPr lang="cs-CZ" dirty="0"/>
          </a:p>
        </p:txBody>
      </p:sp>
    </p:spTree>
    <p:extLst>
      <p:ext uri="{BB962C8B-B14F-4D97-AF65-F5344CB8AC3E}">
        <p14:creationId xmlns:p14="http://schemas.microsoft.com/office/powerpoint/2010/main" val="83775643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597821" y="265043"/>
            <a:ext cx="8596668" cy="891654"/>
          </a:xfrm>
        </p:spPr>
        <p:txBody>
          <a:bodyPr/>
          <a:lstStyle/>
          <a:p>
            <a:pPr algn="ctr"/>
            <a:r>
              <a:rPr lang="cs-CZ" dirty="0" smtClean="0">
                <a:solidFill>
                  <a:srgbClr val="0070C0"/>
                </a:solidFill>
              </a:rPr>
              <a:t>Zpráva o realizaci</a:t>
            </a:r>
            <a:endParaRPr lang="cs-CZ" dirty="0">
              <a:solidFill>
                <a:srgbClr val="0070C0"/>
              </a:solidFill>
            </a:endParaRPr>
          </a:p>
        </p:txBody>
      </p:sp>
      <p:sp>
        <p:nvSpPr>
          <p:cNvPr id="3" name="Zástupný symbol pro obsah 2"/>
          <p:cNvSpPr>
            <a:spLocks noGrp="1"/>
          </p:cNvSpPr>
          <p:nvPr>
            <p:ph idx="1"/>
          </p:nvPr>
        </p:nvSpPr>
        <p:spPr>
          <a:xfrm>
            <a:off x="670708" y="1222958"/>
            <a:ext cx="8596668" cy="2770495"/>
          </a:xfrm>
        </p:spPr>
        <p:txBody>
          <a:bodyPr/>
          <a:lstStyle/>
          <a:p>
            <a:pPr algn="just">
              <a:lnSpc>
                <a:spcPct val="150000"/>
              </a:lnSpc>
              <a:buClr>
                <a:srgbClr val="0070C0"/>
              </a:buClr>
            </a:pPr>
            <a:r>
              <a:rPr lang="cs-CZ" dirty="0"/>
              <a:t>Předkládá se prostřednictvím IS KP14+ do 30 dnů po ukončení každého monitorovacího období </a:t>
            </a:r>
          </a:p>
          <a:p>
            <a:pPr algn="just">
              <a:lnSpc>
                <a:spcPct val="150000"/>
              </a:lnSpc>
              <a:buClr>
                <a:srgbClr val="0070C0"/>
              </a:buClr>
            </a:pPr>
            <a:r>
              <a:rPr lang="cs-CZ" dirty="0"/>
              <a:t>Monitorovací období trvá zpravidla 6 měsíců </a:t>
            </a:r>
          </a:p>
          <a:p>
            <a:pPr algn="just">
              <a:lnSpc>
                <a:spcPct val="150000"/>
              </a:lnSpc>
              <a:buClr>
                <a:srgbClr val="0070C0"/>
              </a:buClr>
            </a:pPr>
            <a:r>
              <a:rPr lang="cs-CZ" dirty="0"/>
              <a:t>ŘO OPZ provádí kontrolu Zprávy o realizaci do 40 pracovních dní ode dne jejího předložení </a:t>
            </a:r>
          </a:p>
          <a:p>
            <a:endParaRPr lang="cs-CZ" dirty="0"/>
          </a:p>
        </p:txBody>
      </p:sp>
    </p:spTree>
    <p:extLst>
      <p:ext uri="{BB962C8B-B14F-4D97-AF65-F5344CB8AC3E}">
        <p14:creationId xmlns:p14="http://schemas.microsoft.com/office/powerpoint/2010/main" val="1417266331"/>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650039" y="401322"/>
            <a:ext cx="8596668" cy="837063"/>
          </a:xfrm>
        </p:spPr>
        <p:txBody>
          <a:bodyPr/>
          <a:lstStyle/>
          <a:p>
            <a:pPr algn="ctr"/>
            <a:r>
              <a:rPr lang="cs-CZ" dirty="0">
                <a:solidFill>
                  <a:srgbClr val="0070C0"/>
                </a:solidFill>
              </a:rPr>
              <a:t>Důležité odkazy</a:t>
            </a:r>
          </a:p>
        </p:txBody>
      </p:sp>
      <p:sp>
        <p:nvSpPr>
          <p:cNvPr id="3" name="Zástupný symbol pro obsah 2"/>
          <p:cNvSpPr>
            <a:spLocks noGrp="1"/>
          </p:cNvSpPr>
          <p:nvPr>
            <p:ph idx="1"/>
          </p:nvPr>
        </p:nvSpPr>
        <p:spPr>
          <a:xfrm>
            <a:off x="650039" y="1466541"/>
            <a:ext cx="8596668" cy="4828241"/>
          </a:xfrm>
        </p:spPr>
        <p:txBody>
          <a:bodyPr>
            <a:normAutofit fontScale="85000" lnSpcReduction="10000"/>
          </a:bodyPr>
          <a:lstStyle/>
          <a:p>
            <a:pPr>
              <a:lnSpc>
                <a:spcPct val="150000"/>
              </a:lnSpc>
              <a:spcAft>
                <a:spcPts val="1000"/>
              </a:spcAft>
              <a:buClr>
                <a:srgbClr val="0070C0"/>
              </a:buClr>
            </a:pPr>
            <a:r>
              <a:rPr lang="cs-CZ" b="1" dirty="0"/>
              <a:t>Obecná část pravidel pro žadatele a příjemce v rámci OPZ</a:t>
            </a:r>
            <a:r>
              <a:rPr lang="cs-CZ" dirty="0"/>
              <a:t>: </a:t>
            </a:r>
            <a:r>
              <a:rPr lang="cs-CZ" dirty="0">
                <a:hlinkClick r:id="rId3"/>
              </a:rPr>
              <a:t>www.esfcr.cz/file/9002/</a:t>
            </a:r>
            <a:endParaRPr lang="cs-CZ" dirty="0"/>
          </a:p>
          <a:p>
            <a:pPr>
              <a:lnSpc>
                <a:spcPct val="150000"/>
              </a:lnSpc>
              <a:spcAft>
                <a:spcPts val="1000"/>
              </a:spcAft>
              <a:buClr>
                <a:srgbClr val="0070C0"/>
              </a:buClr>
            </a:pPr>
            <a:r>
              <a:rPr lang="cs-CZ" b="1" dirty="0"/>
              <a:t>Specifická část pravidel pro žadatele a příjemce v rámci OPZ</a:t>
            </a:r>
            <a:r>
              <a:rPr lang="cs-CZ" dirty="0"/>
              <a:t>: </a:t>
            </a:r>
            <a:r>
              <a:rPr lang="cs-CZ" dirty="0">
                <a:hlinkClick r:id="rId4"/>
              </a:rPr>
              <a:t>www.esfcr.cz/file/9003/</a:t>
            </a:r>
            <a:endParaRPr lang="cs-CZ" dirty="0"/>
          </a:p>
          <a:p>
            <a:pPr>
              <a:lnSpc>
                <a:spcPct val="150000"/>
              </a:lnSpc>
              <a:spcAft>
                <a:spcPts val="1000"/>
              </a:spcAft>
              <a:buClr>
                <a:srgbClr val="0070C0"/>
              </a:buClr>
            </a:pPr>
            <a:r>
              <a:rPr lang="cs-CZ" b="1" dirty="0"/>
              <a:t>Výzva MAS č. </a:t>
            </a:r>
            <a:r>
              <a:rPr lang="cs-CZ" b="1" dirty="0" smtClean="0"/>
              <a:t>9 </a:t>
            </a:r>
            <a:r>
              <a:rPr lang="cs-CZ" b="1" dirty="0"/>
              <a:t>včetně </a:t>
            </a:r>
            <a:r>
              <a:rPr lang="cs-CZ" b="1" dirty="0" smtClean="0"/>
              <a:t>příloh</a:t>
            </a:r>
            <a:r>
              <a:rPr lang="cs-CZ" dirty="0" smtClean="0"/>
              <a:t>: </a:t>
            </a:r>
            <a:r>
              <a:rPr lang="cs-CZ" dirty="0" smtClean="0">
                <a:hlinkClick r:id="rId5"/>
              </a:rPr>
              <a:t>http</a:t>
            </a:r>
            <a:r>
              <a:rPr lang="cs-CZ" dirty="0">
                <a:hlinkClick r:id="rId5"/>
              </a:rPr>
              <a:t>://masstrednihana.cz/opz-opatreni-2-zamestnanost-iii</a:t>
            </a:r>
            <a:r>
              <a:rPr lang="cs-CZ" dirty="0" smtClean="0">
                <a:hlinkClick r:id="rId5"/>
              </a:rPr>
              <a:t>/</a:t>
            </a:r>
            <a:r>
              <a:rPr lang="cs-CZ" dirty="0" smtClean="0"/>
              <a:t>   </a:t>
            </a:r>
            <a:endParaRPr lang="cs-CZ" dirty="0" smtClean="0"/>
          </a:p>
          <a:p>
            <a:pPr>
              <a:lnSpc>
                <a:spcPct val="150000"/>
              </a:lnSpc>
              <a:spcAft>
                <a:spcPts val="1000"/>
              </a:spcAft>
              <a:buClr>
                <a:srgbClr val="0070C0"/>
              </a:buClr>
            </a:pPr>
            <a:r>
              <a:rPr lang="cs-CZ" b="1" dirty="0" smtClean="0"/>
              <a:t>Dokumenty </a:t>
            </a:r>
            <a:r>
              <a:rPr lang="cs-CZ" b="1" dirty="0"/>
              <a:t>MPSV vydané pro potřeby OPZ: </a:t>
            </a:r>
            <a:r>
              <a:rPr lang="cs-CZ" dirty="0">
                <a:hlinkClick r:id="rId6"/>
              </a:rPr>
              <a:t>www.esfcr.cz/dokumenty-opz</a:t>
            </a:r>
            <a:r>
              <a:rPr lang="cs-CZ" dirty="0"/>
              <a:t> (např. Obvyklé ceny, mzdy a platy)</a:t>
            </a:r>
          </a:p>
          <a:p>
            <a:pPr>
              <a:lnSpc>
                <a:spcPct val="150000"/>
              </a:lnSpc>
              <a:spcAft>
                <a:spcPts val="1000"/>
              </a:spcAft>
              <a:buClr>
                <a:srgbClr val="0070C0"/>
              </a:buClr>
            </a:pPr>
            <a:r>
              <a:rPr lang="cs-CZ" b="1" dirty="0"/>
              <a:t>Příručka pro hodnotitele</a:t>
            </a:r>
            <a:r>
              <a:rPr lang="cs-CZ" dirty="0"/>
              <a:t>: </a:t>
            </a:r>
            <a:r>
              <a:rPr lang="cs-CZ" dirty="0" smtClean="0">
                <a:hlinkClick r:id="rId7"/>
              </a:rPr>
              <a:t>www.esfcr.cz/prirucka-pro-hodnotitele-opz</a:t>
            </a:r>
            <a:endParaRPr lang="cs-CZ" dirty="0" smtClean="0"/>
          </a:p>
          <a:p>
            <a:pPr>
              <a:lnSpc>
                <a:spcPct val="150000"/>
              </a:lnSpc>
              <a:spcAft>
                <a:spcPts val="1000"/>
              </a:spcAft>
              <a:buClr>
                <a:srgbClr val="0070C0"/>
              </a:buClr>
            </a:pPr>
            <a:r>
              <a:rPr lang="cs-CZ" b="1" dirty="0"/>
              <a:t>Příručku pro žadatele k vyplnění žádosti o podporu v IS KP14+ naleznete na tomto odkazu:</a:t>
            </a:r>
            <a:r>
              <a:rPr lang="cs-CZ" dirty="0"/>
              <a:t> </a:t>
            </a:r>
            <a:r>
              <a:rPr lang="cs-CZ" dirty="0">
                <a:hlinkClick r:id="rId8"/>
              </a:rPr>
              <a:t>https://www.esfcr.cz/file/9143/</a:t>
            </a:r>
            <a:endParaRPr lang="cs-CZ" dirty="0"/>
          </a:p>
        </p:txBody>
      </p:sp>
    </p:spTree>
    <p:extLst>
      <p:ext uri="{BB962C8B-B14F-4D97-AF65-F5344CB8AC3E}">
        <p14:creationId xmlns:p14="http://schemas.microsoft.com/office/powerpoint/2010/main" val="4084202721"/>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ástupný symbol pro obsah 2"/>
          <p:cNvSpPr>
            <a:spLocks noGrp="1"/>
          </p:cNvSpPr>
          <p:nvPr>
            <p:ph idx="1"/>
          </p:nvPr>
        </p:nvSpPr>
        <p:spPr>
          <a:xfrm>
            <a:off x="1073118" y="2244930"/>
            <a:ext cx="8596668" cy="794604"/>
          </a:xfrm>
        </p:spPr>
        <p:txBody>
          <a:bodyPr>
            <a:normAutofit/>
          </a:bodyPr>
          <a:lstStyle/>
          <a:p>
            <a:pPr marL="0" indent="0" algn="ctr">
              <a:buNone/>
            </a:pPr>
            <a:r>
              <a:rPr lang="cs-CZ" sz="4000" b="1" dirty="0" smtClean="0">
                <a:solidFill>
                  <a:srgbClr val="0070C0"/>
                </a:solidFill>
              </a:rPr>
              <a:t>  DĚKUJEME ZA POZORNOST</a:t>
            </a:r>
            <a:endParaRPr lang="cs-CZ" sz="4000" b="1" dirty="0">
              <a:solidFill>
                <a:srgbClr val="0070C0"/>
              </a:solidFill>
            </a:endParaRPr>
          </a:p>
        </p:txBody>
      </p:sp>
      <p:pic>
        <p:nvPicPr>
          <p:cNvPr id="4" name="Obrázek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71196" y="5406739"/>
            <a:ext cx="8802806" cy="1451261"/>
          </a:xfrm>
          <a:prstGeom prst="rect">
            <a:avLst/>
          </a:prstGeom>
        </p:spPr>
      </p:pic>
      <p:pic>
        <p:nvPicPr>
          <p:cNvPr id="5" name="Obrázek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1196" y="40944"/>
            <a:ext cx="5190744" cy="1075944"/>
          </a:xfrm>
          <a:prstGeom prst="rect">
            <a:avLst/>
          </a:prstGeom>
        </p:spPr>
      </p:pic>
      <p:pic>
        <p:nvPicPr>
          <p:cNvPr id="2" name="Obrázek 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589418" y="3251201"/>
            <a:ext cx="3564069" cy="755583"/>
          </a:xfrm>
          <a:prstGeom prst="rect">
            <a:avLst/>
          </a:prstGeom>
        </p:spPr>
      </p:pic>
    </p:spTree>
    <p:extLst>
      <p:ext uri="{BB962C8B-B14F-4D97-AF65-F5344CB8AC3E}">
        <p14:creationId xmlns:p14="http://schemas.microsoft.com/office/powerpoint/2010/main" val="4149637392"/>
      </p:ext>
    </p:extLst>
  </p:cSld>
  <p:clrMapOvr>
    <a:masterClrMapping/>
  </p:clrMapOvr>
  <p:timing>
    <p:tnLst>
      <p:par>
        <p:cTn id="1" dur="indefinite" restart="never" nodeType="tmRoot"/>
      </p:par>
    </p:tnLst>
  </p:timing>
</p:sld>
</file>

<file path=ppt/theme/theme1.xml><?xml version="1.0" encoding="utf-8"?>
<a:theme xmlns:a="http://schemas.openxmlformats.org/drawingml/2006/main" name="Faseta">
  <a:themeElements>
    <a:clrScheme name="Vlastní 2">
      <a:dk1>
        <a:sysClr val="windowText" lastClr="000000"/>
      </a:dk1>
      <a:lt1>
        <a:sysClr val="window" lastClr="FFFFFF"/>
      </a:lt1>
      <a:dk2>
        <a:srgbClr val="000000"/>
      </a:dk2>
      <a:lt2>
        <a:srgbClr val="FFFFFF"/>
      </a:lt2>
      <a:accent1>
        <a:srgbClr val="00B0F0"/>
      </a:accent1>
      <a:accent2>
        <a:srgbClr val="4BACC6"/>
      </a:accent2>
      <a:accent3>
        <a:srgbClr val="FFFF00"/>
      </a:accent3>
      <a:accent4>
        <a:srgbClr val="92D050"/>
      </a:accent4>
      <a:accent5>
        <a:srgbClr val="FFFF00"/>
      </a:accent5>
      <a:accent6>
        <a:srgbClr val="00B0F0"/>
      </a:accent6>
      <a:hlink>
        <a:srgbClr val="548DD4"/>
      </a:hlink>
      <a:folHlink>
        <a:srgbClr val="548DD4"/>
      </a:folHlink>
    </a:clrScheme>
    <a:fontScheme name="Faset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set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Motiv Office">
  <a:themeElements>
    <a:clrScheme name="Kancelář">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Kancelář">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sablonA</Template>
  <TotalTime>806</TotalTime>
  <Words>2102</Words>
  <Application>Microsoft Office PowerPoint</Application>
  <PresentationFormat>Širokoúhlá obrazovka</PresentationFormat>
  <Paragraphs>295</Paragraphs>
  <Slides>28</Slides>
  <Notes>28</Notes>
  <HiddenSlides>0</HiddenSlides>
  <MMClips>0</MMClips>
  <ScaleCrop>false</ScaleCrop>
  <HeadingPairs>
    <vt:vector size="6" baseType="variant">
      <vt:variant>
        <vt:lpstr>Použitá písma</vt:lpstr>
      </vt:variant>
      <vt:variant>
        <vt:i4>6</vt:i4>
      </vt:variant>
      <vt:variant>
        <vt:lpstr>Motiv</vt:lpstr>
      </vt:variant>
      <vt:variant>
        <vt:i4>1</vt:i4>
      </vt:variant>
      <vt:variant>
        <vt:lpstr>Nadpisy snímků</vt:lpstr>
      </vt:variant>
      <vt:variant>
        <vt:i4>28</vt:i4>
      </vt:variant>
    </vt:vector>
  </HeadingPairs>
  <TitlesOfParts>
    <vt:vector size="35" baseType="lpstr">
      <vt:lpstr>Arial</vt:lpstr>
      <vt:lpstr>Calibri</vt:lpstr>
      <vt:lpstr>Times New Roman</vt:lpstr>
      <vt:lpstr>Trebuchet MS</vt:lpstr>
      <vt:lpstr>Wingdings</vt:lpstr>
      <vt:lpstr>Wingdings 3</vt:lpstr>
      <vt:lpstr>Faseta</vt:lpstr>
      <vt:lpstr>   Seminář pro žadatele  Výzva č. 9 z OPZ: Výzva Střední Haná, o.p.s. – Zaměstnanost III</vt:lpstr>
      <vt:lpstr>Program semináře</vt:lpstr>
      <vt:lpstr>Představení výzvy</vt:lpstr>
      <vt:lpstr>Představení výzvy – cíl výzvy</vt:lpstr>
      <vt:lpstr>Představení výzvy – alokace</vt:lpstr>
      <vt:lpstr>Představení výzvy – oprávnění žadatelé a cílové skupiny</vt:lpstr>
      <vt:lpstr>Vymezení oprávněných partnerů (Partnerství)</vt:lpstr>
      <vt:lpstr>Zapojení ÚP ČR do projektů</vt:lpstr>
      <vt:lpstr>Představení výzvy – křížové financování a nepřímé náklady</vt:lpstr>
      <vt:lpstr>Míra podpory</vt:lpstr>
      <vt:lpstr>Podporované aktivity</vt:lpstr>
      <vt:lpstr>Příprava osob z cílových skupin ke vstupu či návratu na trh práce </vt:lpstr>
      <vt:lpstr>Zvyšování zaměstnanosti cílových skupin</vt:lpstr>
      <vt:lpstr>Podpora udržitelnosti cílových skupin na trhu práce</vt:lpstr>
      <vt:lpstr>Podpora prostupného zaměstnávání</vt:lpstr>
      <vt:lpstr>Indikátory</vt:lpstr>
      <vt:lpstr>Prezentace aplikace PowerPoint</vt:lpstr>
      <vt:lpstr>Způsobilost výdajů </vt:lpstr>
      <vt:lpstr>OSOBNÍ NÁKLADY</vt:lpstr>
      <vt:lpstr>Prezentace aplikace PowerPoint</vt:lpstr>
      <vt:lpstr>Hodnocení a výběr projektů</vt:lpstr>
      <vt:lpstr>Publicita</vt:lpstr>
      <vt:lpstr>IS KP14+ Podání projektové žádosti:</vt:lpstr>
      <vt:lpstr>IS KP 14+</vt:lpstr>
      <vt:lpstr>Zřízení elektronického podpisu a datové schránky</vt:lpstr>
      <vt:lpstr>Zpráva o realizaci</vt:lpstr>
      <vt:lpstr>Důležité odkazy</vt:lpstr>
      <vt:lpstr>Prezentace aplikace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Seminář pro žadatele  Výzva č. 5 z OPZ: Výzva Střední Haná, o.p.s. – Zaměstnanost I</dc:title>
  <dc:creator>Uživatel systému Windows</dc:creator>
  <cp:lastModifiedBy>Uživatel systému Windows</cp:lastModifiedBy>
  <cp:revision>42</cp:revision>
  <cp:lastPrinted>2019-03-19T09:57:54Z</cp:lastPrinted>
  <dcterms:created xsi:type="dcterms:W3CDTF">2018-09-14T09:03:57Z</dcterms:created>
  <dcterms:modified xsi:type="dcterms:W3CDTF">2019-09-23T07:21:37Z</dcterms:modified>
</cp:coreProperties>
</file>