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sldIdLst>
    <p:sldId id="256" r:id="rId2"/>
    <p:sldId id="257" r:id="rId3"/>
    <p:sldId id="258" r:id="rId4"/>
    <p:sldId id="259" r:id="rId5"/>
    <p:sldId id="283" r:id="rId6"/>
    <p:sldId id="260" r:id="rId7"/>
    <p:sldId id="261" r:id="rId8"/>
    <p:sldId id="289" r:id="rId9"/>
    <p:sldId id="263" r:id="rId10"/>
    <p:sldId id="264" r:id="rId11"/>
    <p:sldId id="266" r:id="rId12"/>
    <p:sldId id="267" r:id="rId13"/>
    <p:sldId id="28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90" r:id="rId22"/>
    <p:sldId id="276" r:id="rId23"/>
    <p:sldId id="288" r:id="rId24"/>
    <p:sldId id="277" r:id="rId25"/>
    <p:sldId id="278" r:id="rId26"/>
    <p:sldId id="281" r:id="rId27"/>
    <p:sldId id="280" r:id="rId28"/>
    <p:sldId id="284" r:id="rId2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4" autoAdjust="0"/>
    <p:restoredTop sz="94660"/>
  </p:normalViewPr>
  <p:slideViewPr>
    <p:cSldViewPr snapToGrid="0">
      <p:cViewPr varScale="1">
        <p:scale>
          <a:sx n="86" d="100"/>
          <a:sy n="86" d="100"/>
        </p:scale>
        <p:origin x="3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FFFF00">
                <a:alpha val="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210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859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17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8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830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19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9446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140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684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7670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6452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7004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764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671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02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2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94F5B-6D2F-4ADD-ACEE-F332C294BC4A}" type="datetimeFigureOut">
              <a:rPr lang="cs-CZ" smtClean="0"/>
              <a:t>19.07.2018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7AA6B08-3F36-465C-9467-DDF07F23C6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rop.mmr.cz/cs/Vyzvy/Seznam/Vyzva-c-69-Integrovany-zachranny-system-integrova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op.mmr.cz/cs/Vyzvy/Seznam/Vyzva-c-69-Integrovany-zachranny-system-integrovan" TargetMode="External"/><Relationship Id="rId2" Type="http://schemas.openxmlformats.org/officeDocument/2006/relationships/hyperlink" Target="http://irop.mmr.cz/cs/Zadatele-a-prijemci/Dokumenty/Dokumenty/Obecna-Pravidla-pro-zadatele-a-prijemce/Obecna-Pravidla-pro-zadatele-a-prijemce-aktualne-p/Obecna-pravidla-pro-zadatele-a-prijemce-k-15-5-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sstrednihana.cz/aktualni-vyzvy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sstrednihana.cz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mseu.mssf.cz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3068" y="1305171"/>
            <a:ext cx="7766936" cy="2472266"/>
          </a:xfrm>
        </p:spPr>
        <p:txBody>
          <a:bodyPr/>
          <a:lstStyle/>
          <a:p>
            <a:pPr algn="ctr"/>
            <a:r>
              <a:rPr lang="cs-CZ" sz="3200" b="1" dirty="0" smtClean="0">
                <a:latin typeface="Arial Black" panose="020B0A04020102020204" pitchFamily="34" charset="0"/>
              </a:rPr>
              <a:t/>
            </a:r>
            <a:br>
              <a:rPr lang="cs-CZ" sz="3200" b="1" dirty="0" smtClean="0">
                <a:latin typeface="Arial Black" panose="020B0A04020102020204" pitchFamily="34" charset="0"/>
              </a:rPr>
            </a:br>
            <a:r>
              <a:rPr lang="cs-CZ" sz="3200" b="1" dirty="0" smtClean="0">
                <a:latin typeface="Arial Black" panose="020B0A04020102020204" pitchFamily="34" charset="0"/>
              </a:rPr>
              <a:t/>
            </a:r>
            <a:br>
              <a:rPr lang="cs-CZ" sz="3200" b="1" dirty="0" smtClean="0"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2. Výzva </a:t>
            </a:r>
            <a:r>
              <a:rPr lang="cs-CZ" sz="4000" b="1" dirty="0">
                <a:solidFill>
                  <a:srgbClr val="0070C0"/>
                </a:solidFill>
                <a:latin typeface="Arial Black" panose="020B0A04020102020204" pitchFamily="34" charset="0"/>
              </a:rPr>
              <a:t>MAS Střední Haná</a:t>
            </a:r>
            <a:br>
              <a:rPr lang="cs-CZ" sz="40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IROP</a:t>
            </a:r>
            <a:b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IZS - Stanice IZS</a:t>
            </a:r>
            <a:r>
              <a:rPr lang="cs-CZ" sz="3200" b="1" dirty="0">
                <a:latin typeface="Arial Black" panose="020B0A04020102020204" pitchFamily="34" charset="0"/>
              </a:rPr>
              <a:t/>
            </a:r>
            <a:br>
              <a:rPr lang="cs-CZ" sz="3200" b="1" dirty="0">
                <a:latin typeface="Arial Black" panose="020B0A04020102020204" pitchFamily="34" charset="0"/>
              </a:rPr>
            </a:br>
            <a:r>
              <a:rPr lang="cs-CZ" sz="18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č. výzvy 058/06_16_76/</a:t>
            </a:r>
            <a:r>
              <a:rPr lang="cs-CZ" sz="1800" dirty="0">
                <a:solidFill>
                  <a:schemeClr val="tx1"/>
                </a:solidFill>
                <a:latin typeface="Arial Black" panose="020B0A04020102020204" pitchFamily="34" charset="0"/>
              </a:rPr>
              <a:t>CLLD_16_01_074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3068" y="3963704"/>
            <a:ext cx="7766936" cy="1096899"/>
          </a:xfrm>
        </p:spPr>
        <p:txBody>
          <a:bodyPr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Seminář pro žadatele</a:t>
            </a:r>
          </a:p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19. 7. 2018, 11:00</a:t>
            </a:r>
          </a:p>
          <a:p>
            <a:pPr algn="ctr"/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83" y="0"/>
            <a:ext cx="2917997" cy="95166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5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66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Program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semináře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07067"/>
            <a:ext cx="8596668" cy="4534295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Základní informace k výzvě</a:t>
            </a:r>
          </a:p>
          <a:p>
            <a:pPr>
              <a:buClr>
                <a:srgbClr val="0070C0"/>
              </a:buClr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Představení podporovaných aktivit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Povinné </a:t>
            </a: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přílohy žádosti o 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podporu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Způsobilost výdajů</a:t>
            </a:r>
          </a:p>
          <a:p>
            <a:pPr>
              <a:buClr>
                <a:srgbClr val="0070C0"/>
              </a:buClr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hodnocení a závěrečného 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ověření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</a:t>
            </a: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aplikace IS KP14+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673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58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Základní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informace k výzvě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74800"/>
            <a:ext cx="9381066" cy="3064933"/>
          </a:xfrm>
        </p:spPr>
        <p:txBody>
          <a:bodyPr numCol="2">
            <a:normAutofit fontScale="85000" lnSpcReduction="20000"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Typ výzvy: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Podpora pro danou výzvu (CZV):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Míra podpory: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Forma podpory: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Území realizace: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Časová způsobilost: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Udržitelnost: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tx1"/>
                </a:solidFill>
              </a:rPr>
              <a:t>Dělení aktivit: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kolová výzva – jednokolový systém hodnocení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273 680 </a:t>
            </a:r>
            <a:r>
              <a:rPr lang="cs-CZ" sz="20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Kč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95 %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ex-post financování (možnost etap)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území MAS Střední Haná 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1. 1. 2014 – 31. 12. 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2020</a:t>
            </a: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5 let od proplacení poslední platby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vedlejší aktivity max. do výše 15 % způsobilých výdajů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7334" y="5313157"/>
            <a:ext cx="10425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Výzva navazuje na Průběžnou výzvu IROP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č.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69: 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www.irop.mmr.cz/cs/Vyzvy/Seznam/Vyzva-c-69-Integrovany-zachranny-system-integrovan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914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474132"/>
            <a:ext cx="8596668" cy="6146801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1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Datum a čas vyhlášení výzvy: </a:t>
            </a:r>
            <a:r>
              <a:rPr lang="cs-CZ" sz="21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26. 6. 2018, 12:00</a:t>
            </a:r>
            <a:endParaRPr lang="cs-CZ" sz="2100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1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Datum a čas ukončení příjmu žádostí o </a:t>
            </a:r>
            <a:r>
              <a:rPr lang="cs-CZ" sz="21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podporu: </a:t>
            </a:r>
            <a:r>
              <a:rPr lang="cs-CZ" sz="21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27. 8. 2018, 12:00</a:t>
            </a:r>
            <a:endParaRPr lang="cs-CZ" sz="2100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1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Datum </a:t>
            </a:r>
            <a:r>
              <a:rPr lang="cs-CZ" sz="21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ukončení realizace projektu: 31. 12. 2020</a:t>
            </a:r>
          </a:p>
          <a:p>
            <a:pPr marL="0" indent="0">
              <a:lnSpc>
                <a:spcPct val="150000"/>
              </a:lnSpc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Oprávnění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žadatelé: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/>
            </a:r>
            <a:b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</a:b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Ministerstvo vnitra – generální ředitelství HZS ČR, hasičské záchranné sbory krajů, Záchranný útvar HZS ČR, obce, které zřizují jednotky požární ochrany (§ 29 zákona č. 133/1985 Sb., o požární ochraně) – jednotky sboru dobrovolných hasičů kategorie II a III podle přílohy zákona o požární ochraně, Ministerstvo vnitra – Policejní prezidium ČR, krajské ředitelství Policie ČR, kraje (kromě hl. m. Prahy) jako zřizovatelé zdravotnické záchranné služby krajů, státní organizace, která zřizuje jednotku HZS podniku s územní působností.</a:t>
            </a: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cs-CZ" sz="21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Cílové </a:t>
            </a:r>
            <a:r>
              <a:rPr lang="cs-CZ" sz="21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skupiny:</a:t>
            </a:r>
          </a:p>
          <a:p>
            <a:pPr>
              <a:buClr>
                <a:srgbClr val="0070C0"/>
              </a:buClr>
            </a:pPr>
            <a:r>
              <a:rPr lang="cs-CZ" sz="21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Obyvatelé</a:t>
            </a:r>
          </a:p>
          <a:p>
            <a:pPr>
              <a:buClr>
                <a:srgbClr val="0070C0"/>
              </a:buClr>
            </a:pPr>
            <a:r>
              <a:rPr lang="cs-CZ" sz="21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Orgány krizového řízení obcí a krajů a organizačních složek státu</a:t>
            </a:r>
          </a:p>
          <a:p>
            <a:pPr>
              <a:buClr>
                <a:srgbClr val="0070C0"/>
              </a:buClr>
            </a:pPr>
            <a:r>
              <a:rPr lang="cs-CZ" sz="21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Složky integrovaného záchranného systému</a:t>
            </a:r>
          </a:p>
        </p:txBody>
      </p:sp>
    </p:spTree>
    <p:extLst>
      <p:ext uri="{BB962C8B-B14F-4D97-AF65-F5344CB8AC3E}">
        <p14:creationId xmlns:p14="http://schemas.microsoft.com/office/powerpoint/2010/main" val="157780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2539832"/>
            <a:ext cx="8596668" cy="677333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Další specifika výzvy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3371037"/>
            <a:ext cx="9943774" cy="2709334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 nad rámec Specifických pravidel pro výzvu MAS stanovila limity pro způsobilé výdaje </a:t>
            </a: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edlejších aktivit projektů, a to: 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studie proveditelnosti – max. 50 tis. Kč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realizace zadávacích a výběrových řízení – max. 30 tis. Kč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7333" y="795867"/>
            <a:ext cx="92455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výše celkových způsobilých výdajů na jeden projekt: </a:t>
            </a:r>
            <a:r>
              <a:rPr lang="cs-CZ" sz="20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27</a:t>
            </a:r>
            <a:r>
              <a:rPr lang="cs-CZ" sz="20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0 </a:t>
            </a:r>
            <a:r>
              <a:rPr lang="cs-CZ" sz="20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000 Kč</a:t>
            </a:r>
            <a:endParaRPr lang="cs-CZ" sz="2000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výše celkových způsobilých výdajů</a:t>
            </a:r>
            <a:r>
              <a:rPr lang="cs-CZ" sz="2000" b="1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sz="2000" b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10</a:t>
            </a:r>
            <a:r>
              <a:rPr lang="cs-CZ" sz="2000" b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0 </a:t>
            </a:r>
            <a:r>
              <a:rPr lang="cs-CZ" sz="20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000 Kč</a:t>
            </a: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6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778933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Dokumenty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závazné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778932"/>
            <a:ext cx="10109199" cy="6079067"/>
          </a:xfrm>
        </p:spPr>
        <p:txBody>
          <a:bodyPr>
            <a:normAutofit fontScale="85000" lnSpcReduction="1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Obecná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závazná pro všechny specifické cíle a výzvy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zadávání zakázek, změna projektu, povinná publicita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ODKAZ: </a:t>
            </a:r>
            <a:r>
              <a:rPr lang="cs-CZ" sz="1900" dirty="0">
                <a:solidFill>
                  <a:schemeClr val="tx1"/>
                </a:solidFill>
                <a:hlinkClick r:id="rId2"/>
              </a:rPr>
              <a:t>http://irop.mmr.cz/cs/Zadatele-a-prijemci/Dokumenty/Dokumenty/Obecna-Pravidla-pro-zadatele-a-prijemce/Obecna-Pravidla-pro-zadatele-a-prijemce-aktualne-p/Obecna-pravidla-pro-zadatele-a-prijemce-k-15-5-2</a:t>
            </a:r>
            <a:r>
              <a:rPr lang="cs-CZ" sz="1900" dirty="0">
                <a:solidFill>
                  <a:schemeClr val="tx1"/>
                </a:solidFill>
              </a:rPr>
              <a:t> </a:t>
            </a:r>
          </a:p>
          <a:p>
            <a:pPr>
              <a:buClr>
                <a:srgbClr val="0070C0"/>
              </a:buClr>
              <a:buFontTx/>
              <a:buChar char="-"/>
            </a:pPr>
            <a:endParaRPr lang="cs-CZ" sz="1900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Specifická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 každou výzvu samostatný dokument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podporované aktivity, způsobilé výdaje, hodnotící kritéria (CRR), povinné přílohy, vzory..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ODKAZ: </a:t>
            </a:r>
            <a:r>
              <a:rPr lang="cs-CZ" sz="1900" dirty="0">
                <a:solidFill>
                  <a:schemeClr val="tx1"/>
                </a:solidFill>
                <a:hlinkClick r:id="rId3"/>
              </a:rPr>
              <a:t>http://</a:t>
            </a:r>
            <a:r>
              <a:rPr lang="cs-CZ" sz="1900" dirty="0" smtClean="0">
                <a:solidFill>
                  <a:schemeClr val="tx1"/>
                </a:solidFill>
                <a:hlinkClick r:id="rId3"/>
              </a:rPr>
              <a:t>www.irop.mmr.cz/cs/Vyzvy/Seznam/Vyzva-c-69-Integrovany-zachranny-system-integrovan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</a:p>
          <a:p>
            <a:pPr>
              <a:buClr>
                <a:srgbClr val="0070C0"/>
              </a:buClr>
              <a:buFontTx/>
              <a:buChar char="-"/>
            </a:pPr>
            <a:endParaRPr lang="cs-CZ" sz="19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Výzva MAS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termín pro přijetí žádostí a realizaci projektu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min. a max. výše způsobilých výdajů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žadatelé, aktivity, povinné přílohy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kritéria pro hodnocení projektů (součást příloh výzvy)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ODKAZ: 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  <a:hlinkClick r:id="rId4"/>
              </a:rPr>
              <a:t>http://masstrednihana.cz/aktualni-vyzvy/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02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01600"/>
            <a:ext cx="8596668" cy="931333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22512"/>
            <a:ext cx="9025466" cy="55541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STANICE IZS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Stavby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stavební úpravy, úprava vnějších prostor a pořízení vybavení stanice základní složky IZS za účelem zvýšení odolnosti stanice vůči účinkům mimořádné události tak, aby mohly plnit své úkoly v podmínkách mimořádné události a byly zajištěny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podmínky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rychlý výjezd složek IZS k mimořádné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události.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Aktivita je zaměřena na realizaci stavebních úprav stávajícího objektu, stavbu nového objekt, pořízení potřebného vybavení či technologií stanice základní složky IZS a úpravu vnějších prostor.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HLAVNÍ AKTIVITY projektu musí být vynaloženo minimálně 85 % celkových způsobilých výdajů projektu.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! Rozložení výdajů na hlavní a vedlejší aktivity projektu je předmětem kontroly CRR při závěrečném ověření způsobilosti projektu. !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musí řešit mimořádné události extrémního sucha.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63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647700"/>
            <a:ext cx="8596668" cy="59626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 projektů obcí zaměřených na jednotky SDH  a jednotky HZS podniku s územní působností musí být hlavní </a:t>
            </a:r>
            <a:r>
              <a:rPr lang="cs-CZ" sz="20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aktivity projektu v souladu 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 dokumentem ,, </a:t>
            </a:r>
            <a:r>
              <a:rPr lang="cs-CZ" sz="20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Zajištění odolnosti a vybavenosti základních složek integrovaného záchranného systému – Policie ČR a Hasičského záchranného sboru ČR (včetně JSDH) v území, s důrazem na přizpůsobení se změnám klimatu a novým rizikům v období 2014 – 2020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,, - (Příloha č. 9 Specifických pravidel k výzvě).</a:t>
            </a:r>
          </a:p>
          <a:p>
            <a:pPr marL="0" indent="0" algn="just">
              <a:buNone/>
            </a:pP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Soulad projektu s dokumentem je potvrzován v rámci stanoviska HZS kraje (vzor Stanoviska HZS kraje je přílohou č. 7B Specifických pravidel výzvy).</a:t>
            </a:r>
          </a:p>
          <a:p>
            <a:pPr marL="0" indent="0" algn="just">
              <a:buNone/>
            </a:pP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Soulad projektu s uvedenými dokumenty je posuzován při závěrečném ověření způsobilosti projektu.</a:t>
            </a: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87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Na vedlejší aktivity může být vynaloženo maximálně 15 % CZV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Vedlejší aktivity: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projektové dokumentace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studie proveditelnosti nebo její části,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zadávacích dokumentací k zakázkám a organizace výběrových a zadávacích řízení,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Povinná publicita projektu,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Zabezpečení výstavby (technický dozor investora, BOZ/, autorský dozor),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pozemků,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Demolice objektů, jejichž odstranění souvisí s realizací projektu</a:t>
            </a:r>
          </a:p>
        </p:txBody>
      </p:sp>
    </p:spTree>
    <p:extLst>
      <p:ext uri="{BB962C8B-B14F-4D97-AF65-F5344CB8AC3E}">
        <p14:creationId xmlns:p14="http://schemas.microsoft.com/office/powerpoint/2010/main" val="203568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03201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Povinné přílohy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16000"/>
            <a:ext cx="9404512" cy="5126892"/>
          </a:xfrm>
        </p:spPr>
        <p:txBody>
          <a:bodyPr>
            <a:no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Plná moc (vzor příloha č. 11 Obecných pravidel)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Zadávací a výběrová řízení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Stanovisko HZS kraje (Příloha č.7B a č.8B Specifických pravidel výzvy)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Studie proveditelnosti (Příloha č. 4B Specifických pravidel výzvy)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Výpočet čistých jiných finančních příjmů (vzor příloha č. 29 Obecných pravidel)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Územní rozhodnutí nebo územní souhlas nebo veřejnoprávní smlouva nahrazující územní řízení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stavební povolení nebo souhlas s provedením ohlášeného stavebního záměru nebo veřejnoprávní smlouva nahrazující územní řízení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dokumentace pro vydání stavebního povolení nebo pro ohlášení stavby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Doklad o prokázání právních vztahů k nemovitému majetku, který je předmětem projektu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Položkový rozpočet stavby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Čestné prohlášení k publicitě MAS –hodnotící kritéria (web MAS)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16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46538"/>
            <a:ext cx="8596668" cy="745067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Upozornění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010138"/>
            <a:ext cx="9849989" cy="5695461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projektu nesmí být ukončena před podáním žádosti o podporu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Etapy projekty mohou být minimálně tříměsíční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Postupovat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nejen v souladu se specifickými pravidly, ale také s Obecnými pravidly pro žadatele a příjemce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Žádosti o podporu finalizovat v IS KP14+ dříve než v posledních hodinách před ukončením příjmu žádostí ve výzvě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Nutné doložit všechny relevantní povinné přílohy k žádosti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Nutnost souladu údajů uváděných v žádosti o podporu v IS KP14+ a v povinných přílohách k žádosti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Jednoznačně vymezovat způsobilé výdaje projektu, a to jak jednotlivě, tak ve skupině výdajů na hlavní aktivity (min. 85 %) a vedlejší aktivity projektu (max. 15%).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musí odpovídat postupům stanoveným v metodických listech indikátorů, které jsou přílohou specifických pravidel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Respektovat stanovená pravidla veřejné podpory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Úspěšný projekt musí nezbytně splňovat všechna obecná a specifická kritéria přijatelnosti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72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41913"/>
            <a:ext cx="10119620" cy="1053487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Způsobilé výdaje na hlavní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95400"/>
            <a:ext cx="8596668" cy="50292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Stavba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Výstavba nových objektů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Změna stávající stavby (nástavba, přístavba)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Stavební úpravy a rekonstrukce stávající stavby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Stavební úprava vnitřních prostor stávající stavby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Modernizace a vybudování nezbytných objektů technického a technologického zázemí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Vybudování zpevněných a manipulačních ploch v areálu stanice základní složky IZS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Úpravy venkovního prostranství v areálu stanice základní složky IZS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Vybudování nových či nezbytná rekonstrukce stávajících inženýrských sítí k nejbližšímu přípojnému bodu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30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9144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Způsobilé výdaje na hlavní 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19200"/>
            <a:ext cx="8596668" cy="52959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staveb </a:t>
            </a:r>
          </a:p>
          <a:p>
            <a:pPr marL="0" indent="0">
              <a:buClr>
                <a:srgbClr val="0070C0"/>
              </a:buClr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Pořízení vybavení budov</a:t>
            </a:r>
          </a:p>
          <a:p>
            <a:pPr algn="just"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Pořízení technického a technologického vybavení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staveb funkčně spjatého s nemovitostí určeného k trvalému užívání se stavbou, které má přímou souvislost s výstupy projektu a slouží k zajištění adekvátní odolnosti stanice základní složky IZS (např. klimatizační jednotky, zdroj el./tepelné energie, přepěťová ochrana apod.)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Pořízení vybavení musí být zdůvodněno ve vztahu k zajištění adekvátní odolnosti stanice základní složky IZS a podrobně popsáno ve Studii proveditelnosti kap. 5</a:t>
            </a:r>
          </a:p>
          <a:p>
            <a:pPr marL="0" indent="0">
              <a:buClr>
                <a:srgbClr val="0070C0"/>
              </a:buClr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DPH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66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6869" y="440268"/>
            <a:ext cx="8596668" cy="762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Způsobilé výdaje na vedlejší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6869" y="1202268"/>
            <a:ext cx="8596668" cy="5494284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Pořízení služeb bezprostředně souvisejících s realizací projektu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zpracování Studie proveditelnosti nebo její části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zpracování zadávacích podmínek k zakázkám a na organizaci výběrových a zadávacích řízení,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povinnou publicitu (viz. Kap. 13 Obecných pravidel)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Zabezpečení výstavby (technický dozor investora, BOZP, autorský dozor)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dokumentace stavby EIA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Demolice objektů, jejichž odstranění souvisí s realizací projektu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pozemku nebo jeho částí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DPH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787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Nezpůsobilé výdaje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54667"/>
            <a:ext cx="8596668" cy="4686696"/>
          </a:xfrm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Například: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úpravy venkovního prostranství v areálu stanice základní složky (zatravnění, výsadba zeleně, chodníky)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pořízení techniky a věcného vybavení pro výkon činností v terénu (např. vozidla, vozíky, elektrocentrály)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spojené s řízením a administrací projektu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529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Proces hodnocení a výběru projektů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39333"/>
            <a:ext cx="8596668" cy="460202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MAS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přijatelnosti a formálních náležitostí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věcného hodnocení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(Správní rada MAS)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(dokumenty týkající se kritérií a hodnocení MAS k nahlédnutí na stránkách MAS: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  <a:hlinkClick r:id="rId2"/>
              </a:rPr>
              <a:t>www.masstrednihana.cz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Centrum pro regionální rozvoj (CRR)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pro závěrečné ověření způsobilosti 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Řídící orgán (ŘO IROP)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vedením ŘO IROP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vydání právního aktu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05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formálních náležitostí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49389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Formální kritéria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Napravitelná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 podporu je podána v předepsané formě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 podporu je podepsána oprávněným zástupcem žadatele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doloženy všechny povinné přílohy a obsahově splňují náležitosti, požadované v dokumentaci k výzvě MAS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484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5133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přijatelnosti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36133"/>
            <a:ext cx="8596668" cy="4805229"/>
          </a:xfrm>
        </p:spPr>
        <p:txBody>
          <a:bodyPr>
            <a:normAutofit lnSpcReduction="10000"/>
          </a:bodyPr>
          <a:lstStyle/>
          <a:p>
            <a:pPr>
              <a:buClr>
                <a:srgbClr val="0070C0"/>
              </a:buClr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přijatelnosti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 v souladu se schválenou strategií – Strategie komunitně vedeného místního rozvoje MAS Střední Haná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 v souladu s podmínkami výzvy MAS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respektuje limity způsobilých výdajů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 svým zaměřením v souladu s podporovanými aktivitami výzvy MAS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Potřebnost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je odůvodněná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respektuje minimální a maximální hranici celkových způsobilých výdajů stanovenou ve výzvě MAS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nemá negativní vliv na žádnou z horizontálních priorit IROP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Nenapravitelné kritérium: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 realizován na území MAS Střední Haná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splňuje definici oprávněného žadatele pro danou výzvu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526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– Věcné hodnocení – </a:t>
            </a:r>
            <a:br>
              <a:rPr lang="cs-CZ" dirty="0" smtClean="0">
                <a:solidFill>
                  <a:srgbClr val="0070C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Aktivita Stanice IZS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vykazuje dostatečnou připravenost k realizaci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Velikost obce/města podle počtu obyvatel, ve kterém je projekt realizován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 stávajícího objektu za účelem zvýšení připravenosti složek IZS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Publicita SCLLD a MAS Střední Haná</a:t>
            </a:r>
          </a:p>
          <a:p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30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pro splnění věcného hodnocení:15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5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závěrečného ověření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90132"/>
            <a:ext cx="8596668" cy="5367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Provádí CRR do 21 PD</a:t>
            </a: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 požadované v dokumentaci k výzvě ŘO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výzvou ŘO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Výsledky projektu jsou udržitelné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pravidly veřejné podpory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Statutární zástupce je trestně bezúhonný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na hlavní aktivity projektu odpovídají tržním cenám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150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338668"/>
            <a:ext cx="9114367" cy="65193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Cílové hodnoty indikátorů odpovídají cílům projektu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má zajištěnou administrativní, finanční a provozní kapacitu k realizaci a udržitelnosti projektu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Minimálně 85 % způsobilých výdajů projektu je zaměřeno na hlavní aktivity projektu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hodnocení CBA/finanční analýze projektu dosáhne minimálně stanovené hodnoty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ukazatelů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Koncepcí ochrany obyvatelstva do 2020s výhledem do roku 2030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se Strategií přizpůsobení se změně klimatu v podmínkách ČR v aktuálním znění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dokumentem – Zajištění odolnosti a vybavenosti základních složek IZS – Policie ČR a Hasičského záchranného sboru ČR ( včetně JSDH) v území, s důrazem na přizpůsobení se změnám klimatu a novým rizikům v období 2014-2020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zaměřený na </a:t>
            </a:r>
            <a:r>
              <a:rPr lang="cs-CZ" b="1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zodolnění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stanice základní složky IZS respektuje druh rizika (sucho) pro exponované území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Obce, zřizující JPO doložily doporučující stanovisko HZS ČR</a:t>
            </a:r>
          </a:p>
          <a:p>
            <a:pPr>
              <a:buFontTx/>
              <a:buChar char="-"/>
            </a:pPr>
            <a:endParaRPr lang="cs-CZ" b="1" dirty="0" smtClean="0"/>
          </a:p>
          <a:p>
            <a:pPr>
              <a:buFontTx/>
              <a:buChar char="-"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35951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23850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Indikátory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48741"/>
            <a:ext cx="9209616" cy="4692622"/>
          </a:xfrm>
        </p:spPr>
        <p:txBody>
          <a:bodyPr/>
          <a:lstStyle/>
          <a:p>
            <a:pPr algn="just">
              <a:buClr>
                <a:srgbClr val="0070C0"/>
              </a:buClr>
            </a:pP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M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ástroj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pro měření cíle/plánu, postupu a dosažených efektů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 výstupů = se závazkem, při nesplnění sankce (Nenaplnění či překročení vykazovaného indikátoru k určenému datu jeho naplnění může vést ke krácení nebo nevyplacení dotace. Jeho neudržení    po dobu udržitelnosti může mít charakter porušení rozpočtové kázně s následkem finanční sankce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 výstupu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 75 01 Počet nových a modernizovaných objektů sloužících složkám IZS 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 je povinný k výběru a k naplnění pro všechny projekty v uvedené aktivitě, výchozí hodnota.: nulová</a:t>
            </a:r>
          </a:p>
          <a:p>
            <a:pPr algn="just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65924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1692"/>
            <a:ext cx="8596668" cy="9144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Povinná publicita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66092"/>
            <a:ext cx="8596668" cy="4925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 vydání právního aktu v průběhu realizace: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internetové stránky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– zveřejnění stručného popisu projektu, jeho cíle, výsledky a informaci, že je na projekt poskytována finanční podpora z EU. Na internetových stránkách musí být umístěna loga EU a MMR ČR (viz. Kap. 13.3 Obecných pravidel)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příjemce umístí po zahájení realizace projektu na viditelném místě v místě realizace projektu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plakát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o minimální velikosti A3 (lze použít na výšku i na šířku). Na plakátu musí být uveden název projektu, hlavní cíl projektu a věta: Projekt &lt;název projektu&gt; je spolufinancován Evropskou unií. 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Příjemce popisuje realizované formy publicity ve Zprávě o realizaci. Pro ověření publicity dokládá příjemce jako přílohu Zprávy o realizace fotografie realizované publicity a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screenshot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webových stránek. 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75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315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Webová aplikace IS KP 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24492"/>
            <a:ext cx="8596668" cy="778932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aplikace pro žadatele o podporu z Evropských strukturálních a investičních fondů (ESIF) v období 2014-2020: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  <a:hlinkClick r:id="rId2"/>
              </a:rPr>
              <a:t>https://mseu.mssf.cz/</a:t>
            </a:r>
            <a:endParaRPr lang="cs-CZ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7334" y="2129366"/>
            <a:ext cx="980016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70C0"/>
              </a:buClr>
            </a:pPr>
            <a:r>
              <a:rPr lang="cs-CZ" sz="3600" dirty="0">
                <a:solidFill>
                  <a:srgbClr val="0070C0"/>
                </a:solidFill>
              </a:rPr>
              <a:t>HW a SW požadavky</a:t>
            </a:r>
            <a:endParaRPr lang="cs-CZ" dirty="0"/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bezproblémový chod doporučujeme nejnovější verzi prohlížeče INTERNET EXPLORER.</a:t>
            </a:r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podepsání úloh je vyžadován kvalifikovaný elektronický podpis. Aby bylo možné úlohy podepsat, je nutné mít na počítači nainstalovanou aplikaci MS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Silverlight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a 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který slouží pro přístup k podpisovým certifikátům.</a:t>
            </a:r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Instalační 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naleznete v MS2014+ na záložce HW a SW požadavky</a:t>
            </a:r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záložce ,,FAQ,, (podzáložka ,,FAQ elektronický podpis,,) jsou k dispozici principy práce s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certifikáty – příručka: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U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živatelská příručka ISKP14+</a:t>
            </a:r>
          </a:p>
        </p:txBody>
      </p:sp>
    </p:spTree>
    <p:extLst>
      <p:ext uri="{BB962C8B-B14F-4D97-AF65-F5344CB8AC3E}">
        <p14:creationId xmlns:p14="http://schemas.microsoft.com/office/powerpoint/2010/main" val="190514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68923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Prostřednictvím IS KP14+ probíhá podání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90773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podporu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platbu-průběžná, závěrečná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Zpráva o realizaci – průběžná, závěrečná (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ZoR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se v IS KP14+ zobrazí po schválení právního aktu, depeše s upozorněním na blížící se termín podání)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změnu – ze strany příjemce i ze strany CRR (ŘO)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Zprávy o udržitelnosti projektu – za každý rok – průběžná i závěrečná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Veškeré komunikace mezi žadatelem a CRR-formou depeší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Podání všech úloh je pouze elektronické prostřednictvím IS KP14+!</a:t>
            </a:r>
          </a:p>
          <a:p>
            <a:pPr>
              <a:buClr>
                <a:srgbClr val="0070C0"/>
              </a:buClr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7334" y="5482562"/>
            <a:ext cx="99661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Pokud je některá povinná příloha žádosti o podporu pro žadatele nerelevantní, žadatel </a:t>
            </a:r>
          </a:p>
          <a:p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nahraje jako přílohu dokument, ve kterém uvede zdůvodnění nedoložení povinné přílohy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67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4936" y="304800"/>
            <a:ext cx="8596668" cy="1320800"/>
          </a:xfrm>
        </p:spPr>
        <p:txBody>
          <a:bodyPr/>
          <a:lstStyle/>
          <a:p>
            <a:r>
              <a:rPr lang="cs-CZ" dirty="0" err="1" smtClean="0">
                <a:solidFill>
                  <a:srgbClr val="0070C0"/>
                </a:solidFill>
              </a:rPr>
              <a:t>Info</a:t>
            </a:r>
            <a:r>
              <a:rPr lang="cs-CZ" dirty="0" smtClean="0">
                <a:solidFill>
                  <a:srgbClr val="0070C0"/>
                </a:solidFill>
              </a:rPr>
              <a:t> k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4935" y="1185333"/>
            <a:ext cx="9614479" cy="5503334"/>
          </a:xfrm>
        </p:spPr>
        <p:txBody>
          <a:bodyPr>
            <a:normAutofit lnSpcReduction="10000"/>
          </a:bodyPr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Žadatel by měl vždy přístup do portálu s rolí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správe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přístupů. Pouze s touto rolí lze přidávat/odebírat další uživatele (čtenář, editor, signatář, zmocněnec).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podepisování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všech nebo určitých úloh je možné zmocnit jinou osobu plnou mocí, která se oskenovaná nahraje do IS KP14+.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Informace o stavu projektu včetně výsledků hodnocení projektu se žadatel dozví pouze přes systém.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Dokument Rozhodnutí o poskytnutí dotace bude příjemci zpřístupněn taktéž pouze přes systém.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Komunikace s MAS a CRR po podání projektové žádosti bude probíhat pouze prostřednictvím depeší přes systém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Doporučujeme si v IS KP14+ nastavit notifikace ne telefon nebo e-mail, kde budete informování o události/změně stavu projektu či o případných výzvách k doplnění/vysvětlení.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Depeše se považuje za doručenou dnem odeslání, nikoli dnem přečtení (možnost notifikace na e-mail či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sms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Jednotlivé přílohy se nahrávají na záložku ,,Přiložené dokumenty,, ,  ale na různá místa podle oblasti, do které spadají /týká se plných mocí a veřejných zakázek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907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Elektronický podpis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57867"/>
            <a:ext cx="8596668" cy="4483495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=kvalifikovaný certifikát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Platnost 1 rok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platnost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certifikátu ještě min. 3 dny po podpisu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Poskytovatelé: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PostSignum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České pošty (Czech Point), První certifikační autorita,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Eidentity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438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2772565"/>
            <a:ext cx="8596668" cy="2140478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>
                <a:solidFill>
                  <a:srgbClr val="0070C0"/>
                </a:solidFill>
              </a:rPr>
              <a:t>DĚKUJEME ZA POZORNOST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79" y="134070"/>
            <a:ext cx="3791918" cy="1237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72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0F0"/>
      </a:accent1>
      <a:accent2>
        <a:srgbClr val="4BACC6"/>
      </a:accent2>
      <a:accent3>
        <a:srgbClr val="FFFF00"/>
      </a:accent3>
      <a:accent4>
        <a:srgbClr val="92D050"/>
      </a:accent4>
      <a:accent5>
        <a:srgbClr val="FFFF00"/>
      </a:accent5>
      <a:accent6>
        <a:srgbClr val="00B0F0"/>
      </a:accent6>
      <a:hlink>
        <a:srgbClr val="548DD4"/>
      </a:hlink>
      <a:folHlink>
        <a:srgbClr val="548DD4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sablonA</Template>
  <TotalTime>2583</TotalTime>
  <Words>2360</Words>
  <Application>Microsoft Office PowerPoint</Application>
  <PresentationFormat>Širokoúhlá obrazovka</PresentationFormat>
  <Paragraphs>252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5" baseType="lpstr">
      <vt:lpstr>Arial</vt:lpstr>
      <vt:lpstr>Arial Black</vt:lpstr>
      <vt:lpstr>Times New Roman</vt:lpstr>
      <vt:lpstr>Trebuchet MS</vt:lpstr>
      <vt:lpstr>Wingdings</vt:lpstr>
      <vt:lpstr>Wingdings 3</vt:lpstr>
      <vt:lpstr>Faseta</vt:lpstr>
      <vt:lpstr>  2. Výzva MAS Střední Haná IROP  IZS - Stanice IZS č. výzvy 058/06_16_76/CLLD_16_01_074</vt:lpstr>
      <vt:lpstr>Program semináře</vt:lpstr>
      <vt:lpstr>Základní informace k výzvě</vt:lpstr>
      <vt:lpstr>Prezentace aplikace PowerPoint</vt:lpstr>
      <vt:lpstr>Další specifika výzvy</vt:lpstr>
      <vt:lpstr>Dokumenty závazné pro žadatele</vt:lpstr>
      <vt:lpstr>Hlavní podporované aktivity</vt:lpstr>
      <vt:lpstr>Prezentace aplikace PowerPoint</vt:lpstr>
      <vt:lpstr>Na vedlejší aktivity může být vynaloženo maximálně 15 % CZV</vt:lpstr>
      <vt:lpstr>Povinné přílohy</vt:lpstr>
      <vt:lpstr>Upozornění pro žadatele</vt:lpstr>
      <vt:lpstr>Způsobilé výdaje na hlavní aktivity</vt:lpstr>
      <vt:lpstr>Způsobilé výdaje na hlavní aktivity</vt:lpstr>
      <vt:lpstr>Způsobilé výdaje na vedlejší aktivity</vt:lpstr>
      <vt:lpstr>Nezpůsobilé výdaje</vt:lpstr>
      <vt:lpstr>Proces hodnocení a výběru projektů</vt:lpstr>
      <vt:lpstr>Kritéria formálních náležitostí</vt:lpstr>
      <vt:lpstr>Kritéria hodnocení přijatelnosti</vt:lpstr>
      <vt:lpstr>Kritéria hodnocení – Věcné hodnocení –  Aktivita Stanice IZS</vt:lpstr>
      <vt:lpstr>Kritéria závěrečného ověření</vt:lpstr>
      <vt:lpstr>Prezentace aplikace PowerPoint</vt:lpstr>
      <vt:lpstr>Indikátory</vt:lpstr>
      <vt:lpstr>Povinná publicita</vt:lpstr>
      <vt:lpstr>Webová aplikace IS KP 14+</vt:lpstr>
      <vt:lpstr>Prostřednictvím IS KP14+ probíhá podání</vt:lpstr>
      <vt:lpstr>Info k IS KP14+</vt:lpstr>
      <vt:lpstr>Elektronický podpis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Výzva MAS Střední Haná IROP IZS - Stanice IZS</dc:title>
  <dc:creator>Uživatel systému Windows</dc:creator>
  <cp:lastModifiedBy>Uživatel systému Windows</cp:lastModifiedBy>
  <cp:revision>56</cp:revision>
  <dcterms:created xsi:type="dcterms:W3CDTF">2018-05-31T10:30:24Z</dcterms:created>
  <dcterms:modified xsi:type="dcterms:W3CDTF">2018-07-19T12:50:10Z</dcterms:modified>
</cp:coreProperties>
</file>