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81" r:id="rId8"/>
    <p:sldId id="282" r:id="rId9"/>
    <p:sldId id="283" r:id="rId10"/>
    <p:sldId id="280" r:id="rId11"/>
    <p:sldId id="264" r:id="rId12"/>
    <p:sldId id="265" r:id="rId13"/>
    <p:sldId id="284" r:id="rId14"/>
    <p:sldId id="266" r:id="rId15"/>
    <p:sldId id="267" r:id="rId16"/>
    <p:sldId id="268" r:id="rId17"/>
    <p:sldId id="269" r:id="rId18"/>
    <p:sldId id="270" r:id="rId19"/>
    <p:sldId id="271" r:id="rId20"/>
    <p:sldId id="286" r:id="rId21"/>
    <p:sldId id="273" r:id="rId22"/>
    <p:sldId id="285" r:id="rId23"/>
    <p:sldId id="287" r:id="rId24"/>
    <p:sldId id="275" r:id="rId25"/>
    <p:sldId id="278" r:id="rId26"/>
    <p:sldId id="277" r:id="rId27"/>
    <p:sldId id="279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865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85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036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120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365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95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53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057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55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030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711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012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664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659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33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17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5477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rop.mmr.cz/cs/Vyzvy/Seznam/Vyzva-c-62-Socialni-infrastruktura-integrovane-pro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op.mmr.cz/cs/Vyzvy/Seznam/Vyzva-c-62-Socialni-infrastruktura-integrovane-pro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aktualni-vyzvy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sstrednihana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962780"/>
          </a:xfrm>
        </p:spPr>
        <p:txBody>
          <a:bodyPr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3. Výzva MAS Střední Haná IROP</a:t>
            </a:r>
            <a:r>
              <a:rPr lang="cs-CZ" dirty="0" smtClean="0">
                <a:solidFill>
                  <a:srgbClr val="0070C0"/>
                </a:solidFill>
              </a:rPr>
              <a:t/>
            </a:r>
            <a:br>
              <a:rPr lang="cs-CZ" dirty="0" smtClean="0">
                <a:solidFill>
                  <a:srgbClr val="0070C0"/>
                </a:solidFill>
              </a:rPr>
            </a:br>
            <a:r>
              <a:rPr lang="cs-CZ" sz="4000" b="1" dirty="0" smtClean="0">
                <a:solidFill>
                  <a:srgbClr val="0070C0"/>
                </a:solidFill>
              </a:rPr>
              <a:t>Sociální bydlení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800" b="1" dirty="0" smtClean="0">
                <a:solidFill>
                  <a:schemeClr val="tx1"/>
                </a:solidFill>
              </a:rPr>
              <a:t>č. </a:t>
            </a:r>
            <a:r>
              <a:rPr lang="cs-CZ" sz="1800" b="1" dirty="0">
                <a:solidFill>
                  <a:schemeClr val="tx1"/>
                </a:solidFill>
              </a:rPr>
              <a:t>v</a:t>
            </a:r>
            <a:r>
              <a:rPr lang="cs-CZ" sz="1800" b="1" dirty="0" smtClean="0">
                <a:solidFill>
                  <a:schemeClr val="tx1"/>
                </a:solidFill>
              </a:rPr>
              <a:t>ýzvy 112/06_16_072/CLLD_16_01_074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3847633"/>
            <a:ext cx="7766936" cy="1096899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Seminář pro žadatele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19. 7. 2018, 12:00 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64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 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509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přílohy žádosti o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podporu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a závěrečného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ověření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IS KP14+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0451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3478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Základní 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66895"/>
            <a:ext cx="10661226" cy="1849300"/>
          </a:xfrm>
        </p:spPr>
        <p:txBody>
          <a:bodyPr numCol="2"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r>
              <a:rPr lang="cs-CZ" sz="7200" b="1" dirty="0">
                <a:solidFill>
                  <a:schemeClr val="tx1"/>
                </a:solidFill>
              </a:rPr>
              <a:t>Dělení aktivit:</a:t>
            </a:r>
          </a:p>
          <a:p>
            <a:pPr marL="0" indent="0">
              <a:buNone/>
            </a:pPr>
            <a:endParaRPr lang="cs-CZ" sz="7200" dirty="0" smtClean="0"/>
          </a:p>
          <a:p>
            <a:pPr marL="0" indent="0">
              <a:buNone/>
            </a:pPr>
            <a:endParaRPr lang="cs-CZ" sz="7200" dirty="0"/>
          </a:p>
          <a:p>
            <a:pPr marL="0" indent="0">
              <a:buNone/>
            </a:pPr>
            <a:r>
              <a:rPr lang="cs-CZ" sz="72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kolová </a:t>
            </a: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výzva – jednokolový systém hodnocení</a:t>
            </a:r>
          </a:p>
          <a:p>
            <a:pPr marL="0" indent="0">
              <a:buNone/>
            </a:pPr>
            <a:r>
              <a:rPr lang="cs-CZ" sz="72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4 000 000 Kč</a:t>
            </a:r>
            <a:endParaRPr lang="cs-CZ" sz="72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95 %</a:t>
            </a: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ex-post financování (možnost etap)</a:t>
            </a: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území MAS Střední Haná </a:t>
            </a: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1. 1. 2014 – 31. 12. </a:t>
            </a:r>
            <a:r>
              <a:rPr lang="cs-CZ" sz="72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2020</a:t>
            </a:r>
            <a:endParaRPr lang="cs-CZ" sz="72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5 let od proplacení poslední platby</a:t>
            </a:r>
          </a:p>
          <a:p>
            <a:pPr marL="0" indent="0">
              <a:buNone/>
            </a:pPr>
            <a:r>
              <a:rPr lang="cs-CZ" sz="7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vedlejší aktivity max. do výše 15 % způsobilých výdajů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77334" y="4948535"/>
            <a:ext cx="106612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Výzva navazuje na Průběžnou výzvu IROP č. 62: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www.irop.mmr.cz/cs/Vyzvy/Seznam/Vyzva-c-62-Socialni-infrastruktura-integrovane-pro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7334" y="5739118"/>
            <a:ext cx="11057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Upozorňujeme, že v rámci výzvy IROP č. 62 došlo k její aktualizaci. Pro Výzvu MAS a podávání žádostí PLATÍ NEAKTUALIZOVANÁ VERZE VÝZVY TZN. dokumenty  k 21. 9. 2017 !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65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609600"/>
            <a:ext cx="9148837" cy="547530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Datum a čas vyhlášení výzvy: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26. 6. 2018, 12:00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Datum a čas ukončení příjmu žádostí o podporu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27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. 8.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2018, 12:00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Datum ukončení realizace projektu: 31. 12. 2020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Oprávnění žadatelé: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obce, nestátní neziskové organizace, církve, církevní organizace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/>
            </a:r>
            <a:b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</a:b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Cílové skupiny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Osoby v bytové nouzi – podrobná specifikace viz. Specifická pravidla výzvy č. 62 kap. 3.4.2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77332" y="4776877"/>
            <a:ext cx="99754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vedlejších aktivit projektů, a to: 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 tis.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Kč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a realizace zadávacích a výběrových řízení – max. 30 tis. Kč</a:t>
            </a:r>
          </a:p>
        </p:txBody>
      </p:sp>
      <p:sp>
        <p:nvSpPr>
          <p:cNvPr id="5" name="Obdélník 4"/>
          <p:cNvSpPr/>
          <p:nvPr/>
        </p:nvSpPr>
        <p:spPr>
          <a:xfrm>
            <a:off x="677332" y="3991094"/>
            <a:ext cx="4915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>
                <a:solidFill>
                  <a:srgbClr val="0070C0"/>
                </a:solidFill>
              </a:rPr>
              <a:t>Omezení ve výzvě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58152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1464" y="179294"/>
            <a:ext cx="8596668" cy="7620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Dokumenty závazné pro žadatele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1464" y="1062317"/>
            <a:ext cx="10280226" cy="558053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pravidla</a:t>
            </a:r>
          </a:p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závazná pro všechny specifické cíle a výzvy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zadávání zakázek, změna projektu, povinná publicita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ODKAZ: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  <a:hlinkClick r:id="rId2"/>
              </a:rPr>
              <a:t>http://irop.mmr.cz/cs/Zadatele-a-prijemci/Dokumenty/Dokumenty/Obecna-Pravidla-pro-zadatele-a-prijemce/Obecna-Pravidla-pro-zadatele-a-prijemce-aktualne-p/Obecna-pravidla-pro-zadatele-a-prijemce-k-15-5-2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</a:p>
          <a:p>
            <a:pPr>
              <a:buFontTx/>
              <a:buChar char="-"/>
            </a:pP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Specifická pravidla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 každou výzvu samostatný dokument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podporované aktivity, způsobilé výdaje, hodnotící kritéria (CRR), povinné přílohy, 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vzory</a:t>
            </a: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ODKAZ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  <a:hlinkClick r:id="rId3"/>
              </a:rPr>
              <a:t>https://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  <a:hlinkClick r:id="rId3"/>
              </a:rPr>
              <a:t>www.irop.mmr.cz/cs/Vyzvy/Seznam/Vyzva-c-62-Socialni-infrastruktura-integrovane-pro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FontTx/>
              <a:buChar char="-"/>
            </a:pP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Výzva MAS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termín pro přijetí žádostí a realizaci projektu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min. a max. výše způsobilých výdajů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žadatelé, aktivity, povinné přílohy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kritéria pro hodnocení projektů (součást příloh výzvy)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ODKAZ: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  <a:hlinkClick r:id="rId4"/>
              </a:rPr>
              <a:t>http://masstrednihana.cz/aktualni-vyzvy/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650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1066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Hlavní podporované aktivity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066800"/>
            <a:ext cx="8910419" cy="5562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Sociální bydlení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bytů formou výstavby nových bytů, formou nákupu, rekonstrukce bytů, bytových domů či nebytových prostor a jejich adaptace pro potřeby sociálního bydlení včetně pořízení nezbytného základního vybavení.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objektů, domů, bytů a pozemků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Výstavba nových sociálních bytů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a dostavba nedokončených staveb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 a úpravy objektu, domu a bytu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 a úpravy společných prostor objektu nebo bytového domu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963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0393"/>
            <a:ext cx="8596668" cy="86868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Vedlejší aktivity projektu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99073"/>
            <a:ext cx="8596668" cy="52578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Technický dozor investora, BOZP, autorský dozor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Zeleň v okolí budov a na budovách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Demolice původního objektu na místě realizace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 stavby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zadávacích podmínek k zakázkám a organizace výběrových a zadávacích řízení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Povinná publicita (dle kap. 13 Obecných pravidel)</a:t>
            </a:r>
          </a:p>
          <a:p>
            <a:pPr marL="0" indent="0">
              <a:buClr>
                <a:srgbClr val="0070C0"/>
              </a:buClr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Clr>
                <a:srgbClr val="0070C0"/>
              </a:buClr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835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98120"/>
            <a:ext cx="8596668" cy="80772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Parametry sociálního bydlení v IROP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005841"/>
            <a:ext cx="10013079" cy="5852160"/>
          </a:xfrm>
        </p:spPr>
        <p:txBody>
          <a:bodyPr>
            <a:normAutofit fontScale="92500" lnSpcReduction="10000"/>
          </a:bodyPr>
          <a:lstStyle/>
          <a:p>
            <a:pPr algn="just">
              <a:buClr>
                <a:srgbClr val="0070C0"/>
              </a:buClr>
            </a:pPr>
            <a:r>
              <a:rPr lang="cs-CZ" sz="1900" dirty="0" smtClean="0"/>
              <a:t>Sociální bydlení splňuje stavebně technické parametry dané stavebními předpisy budov pro bydlení,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Sociálním bytem se rozumí standardní bytová jednotka se základním vybavením bez nábytku (byt bude vybaven umyvadlem, sprchou nebo vanou, WC, kuchyňskou linku, varnou deskou a troubou),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Sociální bydlení je určenou osobám z cílových skupin, tj. osobám v bytové nouzi,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Sociální byt musí být umístěný v zastavěném nebo zastavitelném území podle územního plánu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Sociální bydlení musí být umístěno v lokalitě, která nevede k segregaci cílové skupiny,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Pořízené či rekonstruované bytové objekty sociálního bydlení musí být umístěny v běžné zástavbě s občanskou vybaveností,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V lokalitě musí být zajištěná veřejná doprava,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Projekt sociálního bydlení musí naplňovat všechny požadavky na občanskou vybavenost, žadatel je popíše v kapitole 4 Studie proveditelnosti, její osnova je v příloze č.4D Specifických pravidel výzvy (školská zařízení, zdravotní sociální péče, nákupy a služby, veřejná doprava)</a:t>
            </a:r>
          </a:p>
          <a:p>
            <a:pPr algn="just">
              <a:buClr>
                <a:srgbClr val="0070C0"/>
              </a:buClr>
            </a:pPr>
            <a:r>
              <a:rPr lang="cs-CZ" sz="1900" dirty="0" smtClean="0"/>
              <a:t>Pro rekonstrukce a pořízení sociálního bytu jsou doporučeny standardy minimální a maximální rozlohy sociálního bydlení v IROP k počtu osob v domácnosti. Tato doporučení jsou přehledně uvedeny ve Specifických pravidlech.</a:t>
            </a:r>
          </a:p>
          <a:p>
            <a:pPr algn="just">
              <a:buClr>
                <a:srgbClr val="0070C0"/>
              </a:buClr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72955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2983"/>
            <a:ext cx="8596668" cy="67056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podmínky Specifických pravidel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80161"/>
            <a:ext cx="9248062" cy="5270268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/>
              <a:t>JE NUTNÉ DODRŽET PODMÍNKY PRO NAKLÁDÁNÍ SE SOCIÁLNÍMI BYTY, KTERÉ JSOU UVEDENY VE SPECIFICKÝCH PRAVIDLECH </a:t>
            </a:r>
            <a:r>
              <a:rPr lang="cs-CZ" dirty="0" smtClean="0"/>
              <a:t>VÝZVY.</a:t>
            </a:r>
          </a:p>
          <a:p>
            <a:pPr>
              <a:buClr>
                <a:srgbClr val="0070C0"/>
              </a:buClr>
            </a:pPr>
            <a:r>
              <a:rPr lang="cs-CZ" dirty="0"/>
              <a:t>Příjemce musí dodržovat podmínky pro nakládání se sociálními byty minimálně po dobu udržitelnosti projektu a po dobu platnosti Pověřovacího aktu k zajištění SOHZ</a:t>
            </a:r>
            <a:r>
              <a:rPr lang="cs-CZ" dirty="0" smtClean="0"/>
              <a:t>.</a:t>
            </a:r>
          </a:p>
          <a:p>
            <a:pPr algn="just">
              <a:buClr>
                <a:srgbClr val="0070C0"/>
              </a:buClr>
            </a:pPr>
            <a:r>
              <a:rPr lang="cs-CZ" dirty="0" smtClean="0"/>
              <a:t>Po dobu udržitelnosti projektu musí být cílové skupině v sociálních bytech dostupná </a:t>
            </a:r>
            <a:r>
              <a:rPr lang="cs-CZ" b="1" dirty="0" smtClean="0"/>
              <a:t>podpora ve formě sociální práce</a:t>
            </a:r>
            <a:r>
              <a:rPr lang="cs-CZ" dirty="0" smtClean="0"/>
              <a:t>. Sociální prací je myšleno poskytování sociální služby podle zákona č.108/2006 Sb.,  o sociálních službách, ve znění pozdějších předpisů, nebo další sociální práci, jejímž gestorem je kvalifikovaný sociální pracovník. Tato služba má inkluzivní dopad na cílovou skupinu projektu zlepšující jejich nepříznivou sociální situaci.</a:t>
            </a:r>
          </a:p>
          <a:p>
            <a:pPr algn="just">
              <a:buClr>
                <a:srgbClr val="0070C0"/>
              </a:buClr>
            </a:pPr>
            <a:r>
              <a:rPr lang="cs-CZ" dirty="0" smtClean="0"/>
              <a:t>Celkové způsobilé výdaje na hlavní aktivity projektu přepočtené na jeden m</a:t>
            </a:r>
            <a:r>
              <a:rPr lang="cs-CZ" baseline="30000" dirty="0" smtClean="0"/>
              <a:t>2</a:t>
            </a:r>
            <a:r>
              <a:rPr lang="cs-CZ" dirty="0" smtClean="0"/>
              <a:t> podlahové plochy sociálního bytu nesmí překročit částku 29 028 Kč. Podrobný výpočet provede žadatel ve studii proveditelnosti.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0608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8584"/>
            <a:ext cx="8596668" cy="77724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65824"/>
            <a:ext cx="9448301" cy="5412972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Plná moc (vzor Přílohou č. 11 Obecných pravidel)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Zadávací a výběrová řízení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Doklady o právní subjektivitě žadatele (obce nedokládají)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 (příloha č.4D specifických pravidel výzvy)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Doklad o prokázání právních vztahů k majetku, který je předmětem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stavební povolení nebo ohlášení, případně stavební povolení nebo souhlas s provedením ohlášeného stavebního záměru nebo veřejnoprávní smlouva nahrazující stavební povolení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okumentace pro vydání stavebního povolení nebo pro ohlášení stavby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Položkový rozpočet stavby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o skutečném majiteli (vzor Přílohou č. 30 Obecných pravidel)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Potvrzení o podání žádosti o pověření zajištění služby obecného hospodářského zájmu (pouze žadatelé plánující čerpat v režimu Rozhodnutí Komise 2012/21/EU)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Souhlasné stanovisko obce s realizací projektu (vzor –příloha č. 10 Specifických pravidel výzvy)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47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45429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Upozornění pro žadatele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85545"/>
            <a:ext cx="9098678" cy="5530408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nesmí být ukončena před podáním žádosti o podporu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minimálně tříměsíční</a:t>
            </a:r>
          </a:p>
          <a:p>
            <a:pPr>
              <a:buClr>
                <a:srgbClr val="0070C0"/>
              </a:buClr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nejen v souladu se specifickými pravidly, ale také s Obecnými pravidly pro žadatele a příjemce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finalizovat v IS KP14+ dříve než v posledních hodinách před ukončením příjmu žádostí ve výzvě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povinné přílohy k žádosti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souladu údajů uváděných v žádosti o podporu v IS KP14+ a v povinných přílohách k žádosti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způsobilé výdaje projektu, a to jak jednotlivě, tak ve skupině výdajů na hlavní aktivity (min. 85 %) a vedlejší aktivity projektu (max. 15%).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musí odpovídat postupům stanoveným v metodických listech indikátorů, které jsou přílohou specifických pravidel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pravidla veřejné podpory</a:t>
            </a:r>
          </a:p>
          <a:p>
            <a:pPr>
              <a:buClr>
                <a:srgbClr val="0070C0"/>
              </a:buClr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796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93469"/>
            <a:ext cx="8596668" cy="803564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Způsobilé výdaje na hlavní aktivity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97033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nemovitosti – bytů, dostavba nedokončených staveb, pozemků (cena nesmí přesáhnout 10 % celkových způsobilých výdajů), nákup objektů a budov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Stavby – výstavba bytů, zhodnocení, stavební úpravy, nástavby a přístavby, přestavby nebytových prostor, rekonstrukce společných prostor bytového domu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základního vybavení bytové jednotky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DPH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4127044"/>
            <a:ext cx="854088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projektu.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!</a:t>
            </a:r>
          </a:p>
          <a:p>
            <a:pPr>
              <a:buClr>
                <a:srgbClr val="0070C0"/>
              </a:buClr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Část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výdajů na vedlejší aktivity projektu nad 15 % celkových způsobilých výdajů projektu musí být v rozpočtu projektu uvedena jako nezpůsobilý výdaj.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191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10094"/>
            <a:ext cx="8596668" cy="78693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pro vedlejší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97032"/>
            <a:ext cx="9430942" cy="4711325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Zabezpečení výstavby (technický dozor, BOZP, autorský dozor)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Demolice původního objektu na místě realizace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Zeleň v okolí budov a na budovách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zadávacích podmínek k zakázkám  a organizace výběrových a zadávacích řízení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Povinná publicita</a:t>
            </a:r>
          </a:p>
          <a:p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vedlejší aktivity projektu celkem jsou způsobilé do výše 15 % celkových způsobilých výdajů na projektu.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3703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9881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Nezpůsobilé výdaje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31670"/>
            <a:ext cx="8596668" cy="4410682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Parkování a ostatní venkovní úpravy jako je úprava přístupu do domu, oplocení, terénní úpravy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Inženýrské sítě mimo stavební parcelu na níž stojí budova pro vybudování sociálního bydlení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mzdy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Opravy a udržování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spotřebu energií a ostatní provozní náklady..</a:t>
            </a:r>
          </a:p>
        </p:txBody>
      </p:sp>
    </p:spTree>
    <p:extLst>
      <p:ext uri="{BB962C8B-B14F-4D97-AF65-F5344CB8AC3E}">
        <p14:creationId xmlns:p14="http://schemas.microsoft.com/office/powerpoint/2010/main" val="314494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10342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Proces hodnocení a výběru projektů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57301"/>
            <a:ext cx="8596668" cy="455546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a formálních náležitostí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věcného hodnocení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(dokumenty týkající se kritérií a hodnocení MAS k nahlédnutí na stránkách MAS: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  <a:hlinkClick r:id="rId2"/>
              </a:rPr>
              <a:t>www.masstrednihana.cz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</a:t>
            </a:r>
          </a:p>
          <a:p>
            <a:pPr marL="0" indent="0">
              <a:buNone/>
            </a:pP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39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93469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 formálních náležitostí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07056"/>
            <a:ext cx="8596668" cy="4532602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Napravitelná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-Žádost o podporu je podána v předepsané formě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-Žádost o podporu je podepsána oprávněným zástupcem žadatele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-Jsou doloženy všechny povinné přílohy a obsahově splňují náležitosti, požadované v dokumentaci k výzvě MAS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327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76843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 hodnocení přijatelnosti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29061"/>
            <a:ext cx="8596668" cy="5017769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se schválenou strategií – Strategie komunitně vedeného místního rozvoje MAS Střední Haná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podmínkami výzvy MAS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limity způsobilých výdajů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podporovanými aktivitami výzvy MAS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realizace je odůvodněná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minimální a maximální hranici celkových způsobilých výdajů stanovenou ve výzvě MAS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Nenapravitelné kritérium: 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realizován na území MAS Střední Haná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splňuje definici oprávněného žadatele pro danou výzvu</a:t>
            </a:r>
          </a:p>
        </p:txBody>
      </p:sp>
    </p:spTree>
    <p:extLst>
      <p:ext uri="{BB962C8B-B14F-4D97-AF65-F5344CB8AC3E}">
        <p14:creationId xmlns:p14="http://schemas.microsoft.com/office/powerpoint/2010/main" val="310471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43840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 hodnocení – Věcné hodnocení – </a:t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>Aktivita </a:t>
            </a:r>
            <a:r>
              <a:rPr lang="cs-CZ" dirty="0" smtClean="0">
                <a:solidFill>
                  <a:srgbClr val="0070C0"/>
                </a:solidFill>
              </a:rPr>
              <a:t>Sociální bydlení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95076"/>
            <a:ext cx="8596668" cy="4557806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vykazuje dostatečnou připravenost k realizaci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Efektivnost vynaložených finančních prostředků na projekt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Využití stávajícího budov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Počet bytových jednotek určených k sociálnímu bydlení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Průměrný počet nově vytvořených lůžek na jednu bytovou jednotku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 rámci realizace projektu je řešena zeleň v okolí nebo na budovách nově vytvořeného sociálního bydlení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Haná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70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ke splnění věcného hodnocení: 35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55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68968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</a:t>
            </a:r>
            <a:r>
              <a:rPr lang="cs-CZ" dirty="0"/>
              <a:t> </a:t>
            </a:r>
            <a:r>
              <a:rPr lang="cs-CZ" dirty="0">
                <a:solidFill>
                  <a:srgbClr val="0070C0"/>
                </a:solidFill>
              </a:rPr>
              <a:t>závěrečného ověření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3159"/>
            <a:ext cx="9028140" cy="5454316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ritéria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ŘO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Statutární zástupce je trestně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bezúhonný (nenapravitelné)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hlavní aktivity projektu odpovídají tržním cenám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23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6441" y="131641"/>
            <a:ext cx="10066394" cy="683393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Cílové hodnoty indikátorů odpovídají cílům projektu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má zajištěnou administrativní, finanční a provozní kapacitu k realizaci a udržitelnosti projektu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Minimálně 85 % způsobilých výdajů projektu je zaměřeno na hlavní aktivity projektu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 hodnocení CBA/finanční analýze projektu dosáhne minimálně stanovené hodnoty ukazatelů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se Strategií sociálního začleňování 2014-2020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Sociální bydlení splňuje stavebně technické parametry dané stavebními předpisy určenými pro výstavbu budov pro bydlení 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Sociální byt splňuje požadavky standardní bytové jednotky se základním vybavením (kuchyňská linka, koupelna, WC) bez dalšího zařízení nábytkem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Sociální byt je umístěný v lokalitě se zajištěnou dostupností sociálních služeb, občanským vybavením, kulturou, veřejnou správou a ochranou obyvatelstva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Sociální bydlení je určeno osobám z cílových skupin (nenapravitelné)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Realizace projektu nevede k segregaci osob z cílových skupin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Pořizovací náklady na sociální bydlení nepřekračují limit stanovený ve výzvě ŘO k předkládání žádostí o podporu integrovaných projektů CLLD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Cílovou skupinou projektu jsou osoby v ekonomicky aktivním věku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Cílem projektu je zajištění přístupu cílové skupiny k dlouhodobému nájemnímu bydlení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skupině bude poskytnuta sociální práce</a:t>
            </a:r>
          </a:p>
          <a:p>
            <a:pPr marL="0" indent="0" algn="just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Nová výstavba nebo koupě sociálních bytů není realizována na území sociálně vyloučení lokality obsažené v Seznamu základních sídelních jednotek s vyloučením podpory nové výstavby nebo koupě sociálních bytů v IROP</a:t>
            </a:r>
          </a:p>
        </p:txBody>
      </p:sp>
    </p:spTree>
    <p:extLst>
      <p:ext uri="{BB962C8B-B14F-4D97-AF65-F5344CB8AC3E}">
        <p14:creationId xmlns:p14="http://schemas.microsoft.com/office/powerpoint/2010/main" val="27273347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76844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Indikátory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8116"/>
            <a:ext cx="8596668" cy="5076305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Podrobné informace k jednotlivým indikátorům a závazná pravidla jejich vykazování a výpočtu obsahují metodické listy indikátorů (příloha č.3 Specifických pravidel)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výsledku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53 20 Průměrný počet osob využívající sociální bydlení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53 10 Nárůst kapacity sociálních bytů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 výstupu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53 01 Počet podpořených bytů pro sociální bydlení</a:t>
            </a:r>
          </a:p>
          <a:p>
            <a:pPr marL="0" indent="0" algn="just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indikátoru musí být v žádosti vyplněna datová pole: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Výchozí hodnota (v případě výstupového indikátoru automaticky 0 a datum, ke kterému byla hodnota stanovena.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Cílová hodnota, kterou se žadatel v projektu zavazuje dosáhnout, a datum, ke kterému ji musí splnit.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473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3717"/>
            <a:ext cx="8596668" cy="83681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Povinná publicita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30531"/>
            <a:ext cx="8596668" cy="5361709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Dle kapitoly 13 Obecných pravidel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vydání právního aktu v průběhu realizace: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&lt;název projektu&gt; je spolufinancován Evropskou unií. 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1991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1902"/>
            <a:ext cx="8596668" cy="69447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Webová aplikace IS KP 14+</a:t>
            </a: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/>
            </a:r>
            <a:br>
              <a:rPr lang="cs-CZ" dirty="0" smtClean="0">
                <a:solidFill>
                  <a:srgbClr val="0070C0"/>
                </a:solidFill>
              </a:rPr>
            </a:b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aplikace pro žadatele o podporu z Evropských strukturálních a investičních fondů (ESIF) v období 2014-2020: </a:t>
            </a: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  <a:hlinkClick r:id="rId2"/>
              </a:rPr>
              <a:t>https://mseu.mssf.cz/</a:t>
            </a: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/>
            </a:r>
            <a:b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endParaRPr lang="cs-CZ" sz="2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070847"/>
            <a:ext cx="9502090" cy="457058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Clr>
                <a:srgbClr val="0070C0"/>
              </a:buClr>
              <a:buNone/>
            </a:pPr>
            <a:r>
              <a:rPr lang="cs-CZ" sz="3600" dirty="0">
                <a:solidFill>
                  <a:srgbClr val="0070C0"/>
                </a:solidFill>
              </a:rPr>
              <a:t>HW a SW požadavky</a:t>
            </a:r>
            <a:endParaRPr lang="cs-CZ" dirty="0"/>
          </a:p>
          <a:p>
            <a:pPr marL="285750" indent="-285750" algn="just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EXPLORER.</a:t>
            </a:r>
          </a:p>
          <a:p>
            <a:pPr marL="285750" indent="-285750" algn="just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certifikátům.</a:t>
            </a:r>
          </a:p>
          <a:p>
            <a:pPr marL="285750" indent="-285750" algn="just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balíček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19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 marL="285750" indent="-285750" algn="just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– příručka: </a:t>
            </a: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Uživatelská příručka ISKP14+</a:t>
            </a:r>
            <a:endParaRPr lang="cs-CZ" sz="19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149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4098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Prostřednictvím IS KP14+ probíhá podání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57074"/>
            <a:ext cx="9264688" cy="4732420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platbu-průběžná, závěrečná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CRR-formou depeší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Pokud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některá povinná příloha žádosti o podporu pro žadatele nerelevantní, žadatel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jako přílohu dokument, ve kterém uvede zdůvodnění nedoložení povinné přílohy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466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99391"/>
            <a:ext cx="8596668" cy="1320800"/>
          </a:xfrm>
        </p:spPr>
        <p:txBody>
          <a:bodyPr/>
          <a:lstStyle/>
          <a:p>
            <a:r>
              <a:rPr lang="cs-CZ" dirty="0" err="1">
                <a:solidFill>
                  <a:srgbClr val="0070C0"/>
                </a:solidFill>
              </a:rPr>
              <a:t>Info</a:t>
            </a:r>
            <a:r>
              <a:rPr lang="cs-CZ" dirty="0">
                <a:solidFill>
                  <a:srgbClr val="0070C0"/>
                </a:solidFill>
              </a:rPr>
              <a:t> k IS KP14+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994610"/>
            <a:ext cx="9164935" cy="5863389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správce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přístupů. Pouze s touto rolí lze přidávat/odebírat další uživatele (čtenář, editor, signatář, zmocněnec).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podepisování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všech nebo určitých úloh je možné zmocnit jinou osobu plnou mocí, která se oskenovaná nahraje do IS KP14+.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Jednotlivé přílohy se nahrávají na záložku ,,Přiložené dokumenty,, ,  ale na různá místa podle oblasti, do které spadají /týká se plných mocí a veřejných zakázek).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143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Elektronický podpis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2050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/>
              <a:t>=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kvalifikovaný certifikát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–platnost certifikátu ještě min. 3 dny po podpisu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049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99343" y="2427198"/>
            <a:ext cx="8596668" cy="7269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>
                <a:solidFill>
                  <a:srgbClr val="0070C0"/>
                </a:solidFill>
              </a:rPr>
              <a:t>DĚKUJEME ZA POZORNOST</a:t>
            </a:r>
            <a:endParaRPr lang="cs-CZ" sz="40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58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30" y="166254"/>
            <a:ext cx="3415458" cy="111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3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7368</TotalTime>
  <Words>2606</Words>
  <Application>Microsoft Office PowerPoint</Application>
  <PresentationFormat>Širokoúhlá obrazovka</PresentationFormat>
  <Paragraphs>259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Times New Roman</vt:lpstr>
      <vt:lpstr>Trebuchet MS</vt:lpstr>
      <vt:lpstr>Wingdings</vt:lpstr>
      <vt:lpstr>Wingdings 3</vt:lpstr>
      <vt:lpstr>Faseta</vt:lpstr>
      <vt:lpstr>3. Výzva MAS Střední Haná IROP Sociální bydlení č. výzvy 112/06_16_072/CLLD_16_01_074</vt:lpstr>
      <vt:lpstr>Program semináře</vt:lpstr>
      <vt:lpstr>Základní informace k výzvě</vt:lpstr>
      <vt:lpstr>Prezentace aplikace PowerPoint</vt:lpstr>
      <vt:lpstr>Dokumenty závazné pro žadatele</vt:lpstr>
      <vt:lpstr>Hlavní podporované aktivity</vt:lpstr>
      <vt:lpstr>Vedlejší aktivity projektu</vt:lpstr>
      <vt:lpstr>Parametry sociálního bydlení v IROP</vt:lpstr>
      <vt:lpstr>Další podmínky Specifických pravidel</vt:lpstr>
      <vt:lpstr>Povinné přílohy</vt:lpstr>
      <vt:lpstr>Upozornění pro žadatele</vt:lpstr>
      <vt:lpstr>Způsobilé výdaje na hlavní aktivity </vt:lpstr>
      <vt:lpstr>Způsobilé výdaje pro vedlejší aktivity</vt:lpstr>
      <vt:lpstr>Nezpůsobilé výdaje</vt:lpstr>
      <vt:lpstr>Proces hodnocení a výběru projektů</vt:lpstr>
      <vt:lpstr>Kritéria formálních náležitostí</vt:lpstr>
      <vt:lpstr>Kritéria hodnocení přijatelnosti</vt:lpstr>
      <vt:lpstr>Kritéria hodnocení – Věcné hodnocení –  Aktivita Sociální bydlení</vt:lpstr>
      <vt:lpstr>Kritéria závěrečného ověření</vt:lpstr>
      <vt:lpstr>Prezentace aplikace PowerPoint</vt:lpstr>
      <vt:lpstr>Indikátory</vt:lpstr>
      <vt:lpstr>Povinná publicita</vt:lpstr>
      <vt:lpstr>Webová aplikace IS KP 14+  Webová aplikace pro žadatele o podporu z Evropských strukturálních a investičních fondů (ESIF) v období 2014-2020: https://mseu.mssf.cz/ </vt:lpstr>
      <vt:lpstr>Prostřednictvím IS KP14+ probíhá podání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 Výzva MAS Střední Haná IROP Sociální bydlení výzva č. 112/06_16_072</dc:title>
  <dc:creator>Uživatel systému Windows</dc:creator>
  <cp:lastModifiedBy>Uživatel systému Windows</cp:lastModifiedBy>
  <cp:revision>44</cp:revision>
  <dcterms:created xsi:type="dcterms:W3CDTF">2018-06-21T06:53:38Z</dcterms:created>
  <dcterms:modified xsi:type="dcterms:W3CDTF">2018-07-18T13:39:37Z</dcterms:modified>
</cp:coreProperties>
</file>