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6" r:id="rId3"/>
    <p:sldId id="267" r:id="rId4"/>
    <p:sldId id="292" r:id="rId5"/>
    <p:sldId id="289" r:id="rId6"/>
    <p:sldId id="294" r:id="rId7"/>
    <p:sldId id="293" r:id="rId8"/>
    <p:sldId id="295" r:id="rId9"/>
    <p:sldId id="268" r:id="rId10"/>
    <p:sldId id="269" r:id="rId11"/>
    <p:sldId id="277" r:id="rId12"/>
    <p:sldId id="278" r:id="rId13"/>
    <p:sldId id="279" r:id="rId14"/>
    <p:sldId id="302" r:id="rId15"/>
    <p:sldId id="303" r:id="rId16"/>
    <p:sldId id="270" r:id="rId17"/>
    <p:sldId id="271" r:id="rId18"/>
    <p:sldId id="272" r:id="rId19"/>
    <p:sldId id="280" r:id="rId20"/>
    <p:sldId id="281" r:id="rId21"/>
    <p:sldId id="282" r:id="rId22"/>
    <p:sldId id="283" r:id="rId23"/>
    <p:sldId id="288" r:id="rId24"/>
    <p:sldId id="273" r:id="rId25"/>
    <p:sldId id="296" r:id="rId26"/>
    <p:sldId id="298" r:id="rId27"/>
    <p:sldId id="299" r:id="rId28"/>
    <p:sldId id="300" r:id="rId29"/>
    <p:sldId id="301" r:id="rId30"/>
    <p:sldId id="274" r:id="rId3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95" d="100"/>
          <a:sy n="95" d="100"/>
        </p:scale>
        <p:origin x="114" y="6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58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448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514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0260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181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2326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862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146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693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64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9966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824EC-7BE2-4C65-8515-6E9FFDD1F6BB}" type="datetimeFigureOut">
              <a:rPr lang="cs-CZ" smtClean="0"/>
              <a:t>09.05.2018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A679F-8F5F-472D-8D0F-7A1E7EDB77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3264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zif.cz/cs/CmDocument?rid=/apa_anon/cs/dokumenty_ke_stazeni/nepub/1501741251947.pdf" TargetMode="External"/><Relationship Id="rId3" Type="http://schemas.openxmlformats.org/officeDocument/2006/relationships/image" Target="../media/image2.tiff"/><Relationship Id="rId7" Type="http://schemas.openxmlformats.org/officeDocument/2006/relationships/hyperlink" Target="http://masstrednihana.cz/program-rozvoje-venkova_vyzva-c-1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-2" y="1784657"/>
            <a:ext cx="121920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cs-CZ" sz="3600" b="1" dirty="0" smtClean="0">
                <a:solidFill>
                  <a:schemeClr val="accent5">
                    <a:lumMod val="50000"/>
                  </a:schemeClr>
                </a:solidFill>
              </a:rPr>
              <a:t>VÝZVA MAS STŘEDNÍ HANÁ</a:t>
            </a:r>
          </a:p>
          <a:p>
            <a:pPr algn="ctr"/>
            <a:endParaRPr lang="cs-CZ" sz="3000" b="1" dirty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r>
              <a:rPr lang="cs-CZ" sz="3000" b="1" dirty="0" smtClean="0">
                <a:solidFill>
                  <a:schemeClr val="accent5">
                    <a:lumMod val="50000"/>
                  </a:schemeClr>
                </a:solidFill>
              </a:rPr>
              <a:t>PROGRAM ROZVOJE VENKOVA</a:t>
            </a:r>
            <a:endParaRPr lang="cs-CZ"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-2" y="3728754"/>
            <a:ext cx="1217818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b="1" dirty="0" smtClean="0">
                <a:solidFill>
                  <a:schemeClr val="accent5">
                    <a:lumMod val="75000"/>
                  </a:schemeClr>
                </a:solidFill>
              </a:rPr>
              <a:t>SEMINÁŘ PRO ŽADATELE </a:t>
            </a:r>
          </a:p>
          <a:p>
            <a:pPr algn="ctr"/>
            <a:r>
              <a:rPr lang="cs-CZ" sz="2600" b="1" dirty="0" smtClean="0">
                <a:solidFill>
                  <a:schemeClr val="accent5">
                    <a:lumMod val="75000"/>
                  </a:schemeClr>
                </a:solidFill>
              </a:rPr>
              <a:t>27. dubna 2018</a:t>
            </a:r>
            <a:endParaRPr lang="cs-CZ" sz="26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98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9818" y="189186"/>
            <a:ext cx="9339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INFORMACE O VÝZVĚ: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1800" y="693683"/>
            <a:ext cx="1176137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dirty="0" smtClean="0"/>
              <a:t>Výzva MAS č. 1 k předkládání Žádostí o podporu v rámci operace 19.2.1.  Programu rozvoje venkova na období 2014 – 2020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 smtClean="0"/>
              <a:t>Termín vyhlášení výzvy:</a:t>
            </a:r>
            <a:r>
              <a:rPr lang="cs-CZ" sz="1400" dirty="0" smtClean="0"/>
              <a:t> </a:t>
            </a:r>
            <a:r>
              <a:rPr lang="cs-CZ" sz="1400" b="1" i="1" dirty="0" smtClean="0"/>
              <a:t>16. dubna 2018 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 smtClean="0"/>
              <a:t>Termín příjmu žádostí: </a:t>
            </a:r>
            <a:r>
              <a:rPr lang="cs-CZ" sz="1400" b="1" i="1" dirty="0" smtClean="0"/>
              <a:t>od 30. 04. 2018 do 14. 05. 2018</a:t>
            </a:r>
            <a:r>
              <a:rPr lang="cs-CZ" sz="1400" dirty="0" smtClean="0"/>
              <a:t>. Podání </a:t>
            </a:r>
            <a:r>
              <a:rPr lang="cs-CZ" sz="1400" i="1" dirty="0" smtClean="0"/>
              <a:t>Žádosti o dotaci</a:t>
            </a:r>
            <a:r>
              <a:rPr lang="cs-CZ" sz="1400" dirty="0" smtClean="0"/>
              <a:t> na MAS (</a:t>
            </a:r>
            <a:r>
              <a:rPr lang="cs-CZ" sz="1400" i="1" dirty="0" smtClean="0"/>
              <a:t>včetně příloh</a:t>
            </a:r>
            <a:r>
              <a:rPr lang="cs-CZ" sz="1400" dirty="0" smtClean="0"/>
              <a:t>) probíhá zasláním přes Portál farmáře. Obsahově rozsáhlé či velkoformátové přílohy lze dodat v listinné podobě.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 smtClean="0"/>
              <a:t>Termín registrace na RO SZIF:</a:t>
            </a:r>
            <a:r>
              <a:rPr lang="cs-CZ" sz="1400" dirty="0" smtClean="0"/>
              <a:t> </a:t>
            </a:r>
            <a:r>
              <a:rPr lang="cs-CZ" sz="1400" b="1" i="1" dirty="0" smtClean="0"/>
              <a:t>25. 06. 2018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 smtClean="0"/>
              <a:t>Místo podání příloh k žádosti v listinné podobě: </a:t>
            </a:r>
            <a:r>
              <a:rPr lang="cs-CZ" sz="1400" dirty="0" smtClean="0"/>
              <a:t>kancelář MAS, nám. Míru 21, Kojetín 752 01 (budova Úřadu práce, 1. patro) 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 smtClean="0"/>
              <a:t>Termín příjmu příloh k žádosti v listinné podobě:</a:t>
            </a:r>
            <a:r>
              <a:rPr lang="cs-CZ" sz="1400" dirty="0" smtClean="0"/>
              <a:t> v době trvání příjmu Žádostí na MAS v termínech uvedených jako úřední dny (pondělí, středa) v čase od 8:00 – 16:00 </a:t>
            </a:r>
            <a:r>
              <a:rPr lang="cs-CZ" sz="1400" i="1" dirty="0" smtClean="0"/>
              <a:t>vždy po telefonické domluvě a upřesnění času, který je nutno rezervovat</a:t>
            </a:r>
            <a:r>
              <a:rPr lang="cs-CZ" sz="1400" dirty="0" smtClean="0"/>
              <a:t>.</a:t>
            </a:r>
          </a:p>
          <a:p>
            <a:pPr marL="285750" indent="-285750" algn="just"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1400" i="1" dirty="0" smtClean="0"/>
              <a:t>Územní vymezení: </a:t>
            </a:r>
            <a:r>
              <a:rPr lang="cs-CZ" sz="1400" dirty="0" smtClean="0"/>
              <a:t>Výzva MAS se vztahuje na celé území MAS Střední Haná. </a:t>
            </a:r>
          </a:p>
        </p:txBody>
      </p: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270360"/>
              </p:ext>
            </p:extLst>
          </p:nvPr>
        </p:nvGraphicFramePr>
        <p:xfrm>
          <a:off x="201800" y="3059013"/>
          <a:ext cx="7178714" cy="29623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9212"/>
                <a:gridCol w="1829979"/>
                <a:gridCol w="3087888"/>
                <a:gridCol w="1601635"/>
              </a:tblGrid>
              <a:tr h="4523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Fiche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Název Fiche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Vazba Fiche na článek Nařízení EP a Rady (EU) č. 1305/2013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Alokace</a:t>
                      </a:r>
                      <a:endParaRPr lang="cs-CZ" sz="12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pro 1. výzvu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523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F 1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Investice do zemědělských podniků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000" dirty="0">
                          <a:effectLst/>
                        </a:rPr>
                        <a:t>Článek 17, odstavec 1., písmeno a) – Investice do zemědělských podniků</a:t>
                      </a:r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2.000.000,00 Kč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85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F 2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Zpracování a uvádění na trh zemědělských produktů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000" dirty="0">
                          <a:effectLst/>
                        </a:rPr>
                        <a:t>Článek 17, odstavec 1., písmeno b) - Zpracování a uvádění na trh zemědělských produktů</a:t>
                      </a:r>
                      <a:endParaRPr lang="cs-CZ" sz="1000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600.000,00 Kč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685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F 3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Podpora investic na založení nebo rozvoj nezemědělských činností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Článek 19, odstavec 1., písmeno b) - Podpora investic na založení nebo rozvoj nezemědělských činností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2.500.000,00 Kč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859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1200" dirty="0">
                          <a:effectLst/>
                        </a:rPr>
                        <a:t>F 4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Investice do ochrany melioračních a zpevňujících dřevin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Článek 25 (IOD) -  Investice do ochrany melioračních a zpevňujících dřevin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400.000,00 Kč</a:t>
                      </a:r>
                      <a:endParaRPr lang="cs-CZ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TextovéPole 13"/>
          <p:cNvSpPr txBox="1"/>
          <p:nvPr/>
        </p:nvSpPr>
        <p:spPr>
          <a:xfrm>
            <a:off x="7582315" y="3032785"/>
            <a:ext cx="4380854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Veškeré podklady k výzvě jsou zveřejněny na webových stránkách Mas Střední Haná:</a:t>
            </a:r>
          </a:p>
          <a:p>
            <a:pPr algn="just"/>
            <a:endParaRPr lang="cs-CZ" dirty="0"/>
          </a:p>
          <a:p>
            <a:pPr algn="just"/>
            <a:r>
              <a:rPr lang="cs-CZ" sz="2000" b="1" dirty="0" smtClean="0">
                <a:solidFill>
                  <a:srgbClr val="7030A0"/>
                </a:solidFill>
              </a:rPr>
              <a:t>http://masstrednihana.cz/program-rozvoje-venkova_vyzva-c-1/</a:t>
            </a:r>
            <a:endParaRPr lang="cs-CZ" sz="2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56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9393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Administrace žádosti žadatele</a:t>
            </a:r>
            <a:endParaRPr lang="cs-CZ" b="1" cap="all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817" y="565377"/>
            <a:ext cx="11691257" cy="63555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Tx/>
              <a:buChar char="-"/>
            </a:pPr>
            <a:r>
              <a:rPr lang="cs-CZ" sz="2000" dirty="0" smtClean="0"/>
              <a:t>podání žádosti přes </a:t>
            </a:r>
            <a:r>
              <a:rPr lang="cs-CZ" sz="2000" dirty="0"/>
              <a:t>P</a:t>
            </a:r>
            <a:r>
              <a:rPr lang="cs-CZ" sz="2000" dirty="0" smtClean="0"/>
              <a:t>ortál farmáře,</a:t>
            </a:r>
          </a:p>
          <a:p>
            <a:pPr marL="285750" indent="-285750">
              <a:spcAft>
                <a:spcPts val="600"/>
              </a:spcAft>
              <a:buFontTx/>
              <a:buChar char="-"/>
            </a:pPr>
            <a:r>
              <a:rPr lang="cs-CZ" sz="2000" dirty="0" smtClean="0"/>
              <a:t>po přijetí žádosti následuje její kontrola (žadatel může  být vyzván k opravě max. 2× ),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/>
              <a:t>p</a:t>
            </a:r>
            <a:r>
              <a:rPr lang="cs-CZ" sz="2000" dirty="0" smtClean="0"/>
              <a:t>o administrativní kontrole a kontrole přijatelnosti je žadatel vyrozuměn o výsledku této kontroly (DS, pošta, osobně)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/>
              <a:t>h</a:t>
            </a:r>
            <a:r>
              <a:rPr lang="cs-CZ" sz="2000" dirty="0" smtClean="0"/>
              <a:t>odnocení projektů - výběrová komise navrhuje pořadí žádostí podle dosaženého počtu bodů. „Předvýběr“ VK následně potvrzuje Správní rada MAS (do 20 PD od věcného hodnocení)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/>
              <a:t>ž</a:t>
            </a:r>
            <a:r>
              <a:rPr lang="cs-CZ" sz="2000" dirty="0" smtClean="0"/>
              <a:t>adatel je informován do 5 PD od ukončení kontroly (od schválení výběru projektu SR MAS),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 smtClean="0"/>
              <a:t>po </a:t>
            </a:r>
            <a:r>
              <a:rPr lang="cs-CZ" sz="2000" dirty="0"/>
              <a:t>výběru projektů MAS </a:t>
            </a:r>
            <a:r>
              <a:rPr lang="cs-CZ" sz="2000" dirty="0" smtClean="0"/>
              <a:t>vybrané Žádosti o </a:t>
            </a:r>
            <a:r>
              <a:rPr lang="cs-CZ" sz="2000" dirty="0"/>
              <a:t>dotaci </a:t>
            </a:r>
            <a:r>
              <a:rPr lang="cs-CZ" sz="2000" dirty="0" smtClean="0"/>
              <a:t>elektronicky </a:t>
            </a:r>
            <a:r>
              <a:rPr lang="cs-CZ" sz="2000" dirty="0"/>
              <a:t>podepíše, </a:t>
            </a:r>
            <a:r>
              <a:rPr lang="cs-CZ" sz="2000" dirty="0" smtClean="0"/>
              <a:t>povinné, případně nepovinné přílohy MAS verifikuje (</a:t>
            </a:r>
            <a:r>
              <a:rPr lang="cs-CZ" sz="2000" dirty="0"/>
              <a:t>dokument elektronicky podepíše, popřípadě </a:t>
            </a:r>
            <a:r>
              <a:rPr lang="cs-CZ" sz="2000" dirty="0" smtClean="0"/>
              <a:t>jej v papírové </a:t>
            </a:r>
            <a:r>
              <a:rPr lang="cs-CZ" sz="2000" dirty="0"/>
              <a:t>podobě </a:t>
            </a:r>
            <a:r>
              <a:rPr lang="cs-CZ" sz="2000" dirty="0" smtClean="0"/>
              <a:t>podepíše, přidá </a:t>
            </a:r>
            <a:r>
              <a:rPr lang="cs-CZ" sz="2000" dirty="0"/>
              <a:t>razítko MAS a naskenuje do </a:t>
            </a:r>
            <a:r>
              <a:rPr lang="cs-CZ" sz="2000" dirty="0" smtClean="0"/>
              <a:t>elektronické podoby; neplatí </a:t>
            </a:r>
            <a:r>
              <a:rPr lang="cs-CZ" sz="2000" dirty="0"/>
              <a:t>pro aktivní </a:t>
            </a:r>
            <a:r>
              <a:rPr lang="cs-CZ" sz="2000" dirty="0" err="1"/>
              <a:t>pdf</a:t>
            </a:r>
            <a:r>
              <a:rPr lang="cs-CZ" sz="2000" dirty="0"/>
              <a:t> </a:t>
            </a:r>
            <a:r>
              <a:rPr lang="cs-CZ" sz="2000" dirty="0" smtClean="0"/>
              <a:t>formuláře) a předá žadateli minimálně 3 pracovní dny před finálním termínem registrace </a:t>
            </a:r>
            <a:r>
              <a:rPr lang="cs-CZ" sz="2000" dirty="0"/>
              <a:t>na RO SZIF </a:t>
            </a:r>
            <a:r>
              <a:rPr lang="cs-CZ" sz="2000" dirty="0" smtClean="0"/>
              <a:t>stanoveného ve </a:t>
            </a:r>
            <a:r>
              <a:rPr lang="cs-CZ" sz="2000" dirty="0"/>
              <a:t>výzvě </a:t>
            </a:r>
            <a:r>
              <a:rPr lang="cs-CZ" sz="2000" dirty="0" smtClean="0"/>
              <a:t>MAS,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sz="2000" dirty="0" smtClean="0"/>
              <a:t>žadatel </a:t>
            </a:r>
            <a:r>
              <a:rPr lang="cs-CZ" sz="2000" dirty="0"/>
              <a:t>Žádost o dotaci </a:t>
            </a:r>
            <a:r>
              <a:rPr lang="cs-CZ" sz="2000" dirty="0" smtClean="0"/>
              <a:t>včetně příloh zkontroluje </a:t>
            </a:r>
            <a:r>
              <a:rPr lang="cs-CZ" sz="2000" dirty="0"/>
              <a:t>a podá </a:t>
            </a:r>
            <a:r>
              <a:rPr lang="cs-CZ" sz="2000" dirty="0" smtClean="0"/>
              <a:t>přes </a:t>
            </a:r>
            <a:r>
              <a:rPr lang="cs-CZ" sz="2000" dirty="0"/>
              <a:t>svůj účet na Portálu </a:t>
            </a:r>
            <a:r>
              <a:rPr lang="cs-CZ" sz="2000" dirty="0" smtClean="0"/>
              <a:t>farmáře na </a:t>
            </a:r>
            <a:r>
              <a:rPr lang="cs-CZ" sz="2000" dirty="0"/>
              <a:t>příslušný RO SZIF </a:t>
            </a:r>
            <a:r>
              <a:rPr lang="cs-CZ" sz="2000" dirty="0" smtClean="0"/>
              <a:t>nejpozději </a:t>
            </a:r>
            <a:r>
              <a:rPr lang="cs-CZ" sz="2000" dirty="0"/>
              <a:t>do </a:t>
            </a:r>
            <a:r>
              <a:rPr lang="cs-CZ" sz="2000" dirty="0" smtClean="0"/>
              <a:t>finálního termínu registrace </a:t>
            </a:r>
            <a:r>
              <a:rPr lang="cs-CZ" sz="2000" b="1" dirty="0" smtClean="0"/>
              <a:t>(</a:t>
            </a:r>
            <a:r>
              <a:rPr lang="cs-CZ" sz="2000" b="1" dirty="0" smtClean="0">
                <a:solidFill>
                  <a:srgbClr val="FF0000"/>
                </a:solidFill>
              </a:rPr>
              <a:t>do 25.6.2018</a:t>
            </a:r>
            <a:r>
              <a:rPr lang="cs-CZ" sz="2000" b="1" dirty="0" smtClean="0"/>
              <a:t>)</a:t>
            </a:r>
            <a:r>
              <a:rPr lang="cs-CZ" sz="2000" dirty="0" smtClean="0"/>
              <a:t> </a:t>
            </a:r>
            <a:r>
              <a:rPr lang="cs-CZ" sz="2000" dirty="0"/>
              <a:t>na RO SZIF </a:t>
            </a:r>
            <a:r>
              <a:rPr lang="cs-CZ" sz="2000" dirty="0" smtClean="0"/>
              <a:t>stanoveného ve výzvě MAS k závěrečnému </a:t>
            </a:r>
            <a:r>
              <a:rPr lang="cs-CZ" sz="2000" dirty="0"/>
              <a:t>ověření jejich způsobilosti před </a:t>
            </a:r>
            <a:r>
              <a:rPr lang="cs-CZ" sz="2000" dirty="0" smtClean="0"/>
              <a:t>schválením; pokud </a:t>
            </a:r>
            <a:r>
              <a:rPr lang="cs-CZ" sz="2000" dirty="0"/>
              <a:t>budou některé přílohy předkládány </a:t>
            </a:r>
            <a:r>
              <a:rPr lang="cs-CZ" sz="2000" dirty="0" smtClean="0"/>
              <a:t>v listinné </a:t>
            </a:r>
            <a:r>
              <a:rPr lang="cs-CZ" sz="2000" dirty="0"/>
              <a:t>podobě, musí tuto informaci žadatel </a:t>
            </a:r>
            <a:r>
              <a:rPr lang="cs-CZ" sz="2000" dirty="0" smtClean="0"/>
              <a:t>uvést u zasílané </a:t>
            </a:r>
            <a:r>
              <a:rPr lang="cs-CZ" sz="2000" dirty="0"/>
              <a:t>Žádosti o dotaci přes Portál </a:t>
            </a:r>
            <a:r>
              <a:rPr lang="cs-CZ" sz="2000" dirty="0" smtClean="0"/>
              <a:t>farmáře.</a:t>
            </a:r>
            <a:endParaRPr lang="cs-CZ" sz="2000" dirty="0"/>
          </a:p>
          <a:p>
            <a:pPr marL="285750" indent="-285750" algn="just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082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93939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cap="all" dirty="0" smtClean="0"/>
              <a:t>Administrace žádosti žadatele - SZIF</a:t>
            </a:r>
            <a:endParaRPr lang="cs-CZ" sz="2000" b="1" cap="all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817" y="708967"/>
            <a:ext cx="11691257" cy="6170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b="1" i="1" dirty="0"/>
              <a:t>s</a:t>
            </a:r>
            <a:r>
              <a:rPr lang="cs-CZ" b="1" i="1" dirty="0" smtClean="0"/>
              <a:t>oučástí projektu </a:t>
            </a:r>
            <a:r>
              <a:rPr lang="cs-CZ" b="1" i="1" dirty="0" smtClean="0">
                <a:solidFill>
                  <a:srgbClr val="FF0000"/>
                </a:solidFill>
              </a:rPr>
              <a:t>není</a:t>
            </a:r>
            <a:r>
              <a:rPr lang="cs-CZ" b="1" i="1" dirty="0" smtClean="0"/>
              <a:t> VŘ</a:t>
            </a:r>
            <a:r>
              <a:rPr lang="cs-CZ" dirty="0" smtClean="0"/>
              <a:t>: po registraci žádosti na RO SZIF bude ze strany </a:t>
            </a:r>
            <a:r>
              <a:rPr lang="cs-CZ" dirty="0" err="1" smtClean="0"/>
              <a:t>SZIFu</a:t>
            </a:r>
            <a:r>
              <a:rPr lang="cs-CZ" dirty="0" smtClean="0"/>
              <a:t> provedeno ověření administrativní kontroly,  kontroly přijatelnosti, kontrola dalších podmínek, příp. hodnocení finančního zdraví,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b="1" i="1" dirty="0" smtClean="0"/>
              <a:t>součástí projektu </a:t>
            </a:r>
            <a:r>
              <a:rPr lang="cs-CZ" b="1" i="1" dirty="0" smtClean="0">
                <a:solidFill>
                  <a:srgbClr val="FF0000"/>
                </a:solidFill>
              </a:rPr>
              <a:t>je</a:t>
            </a:r>
            <a:r>
              <a:rPr lang="cs-CZ" b="1" i="1" dirty="0" smtClean="0"/>
              <a:t> VŘ</a:t>
            </a:r>
            <a:r>
              <a:rPr lang="cs-CZ" dirty="0"/>
              <a:t>: RO </a:t>
            </a:r>
            <a:r>
              <a:rPr lang="cs-CZ" dirty="0" smtClean="0"/>
              <a:t>SZIF provede ověření </a:t>
            </a:r>
            <a:r>
              <a:rPr lang="cs-CZ" dirty="0"/>
              <a:t>administrativní kontroly, </a:t>
            </a:r>
            <a:r>
              <a:rPr lang="cs-CZ" dirty="0" smtClean="0"/>
              <a:t>kontrolu přijatelnosti, </a:t>
            </a:r>
            <a:r>
              <a:rPr lang="cs-CZ" dirty="0"/>
              <a:t>kontrolu </a:t>
            </a:r>
            <a:r>
              <a:rPr lang="cs-CZ" dirty="0" smtClean="0"/>
              <a:t>dalších  </a:t>
            </a:r>
            <a:r>
              <a:rPr lang="cs-CZ" dirty="0"/>
              <a:t>podmínek  a  hodnocení  finančního  </a:t>
            </a:r>
            <a:r>
              <a:rPr lang="cs-CZ" dirty="0" smtClean="0"/>
              <a:t>zdraví </a:t>
            </a:r>
            <a:r>
              <a:rPr lang="cs-CZ" i="1" dirty="0" smtClean="0"/>
              <a:t>až  </a:t>
            </a:r>
            <a:r>
              <a:rPr lang="cs-CZ" i="1" dirty="0"/>
              <a:t>po  předložení  dokumentace </a:t>
            </a:r>
            <a:r>
              <a:rPr lang="cs-CZ" i="1" dirty="0" smtClean="0"/>
              <a:t>k výběrovému/zadávacímu </a:t>
            </a:r>
            <a:r>
              <a:rPr lang="cs-CZ" i="1" dirty="0"/>
              <a:t>řízení</a:t>
            </a:r>
            <a:r>
              <a:rPr lang="cs-CZ" dirty="0" smtClean="0"/>
              <a:t>,</a:t>
            </a:r>
            <a:endParaRPr lang="cs-CZ" dirty="0"/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b="1" i="1" dirty="0" smtClean="0"/>
              <a:t>žadatelé </a:t>
            </a:r>
            <a:r>
              <a:rPr lang="cs-CZ" b="1" i="1" dirty="0"/>
              <a:t>předloží  kompletní  dokumentaci </a:t>
            </a:r>
            <a:r>
              <a:rPr lang="cs-CZ" b="1" i="1" dirty="0" smtClean="0"/>
              <a:t>k zrealizovanému  výběrovému/zadávacímu řízení </a:t>
            </a:r>
            <a:r>
              <a:rPr lang="cs-CZ" dirty="0" smtClean="0"/>
              <a:t>včetně </a:t>
            </a:r>
            <a:r>
              <a:rPr lang="cs-CZ" dirty="0"/>
              <a:t>aktualizovaného formuláře Žádosti o dotaci nejdříve </a:t>
            </a:r>
            <a:r>
              <a:rPr lang="cs-CZ" b="1" i="1" dirty="0"/>
              <a:t>na MAS </a:t>
            </a:r>
            <a:r>
              <a:rPr lang="cs-CZ" b="1" i="1" dirty="0" smtClean="0"/>
              <a:t>v termínu </a:t>
            </a:r>
            <a:r>
              <a:rPr lang="cs-CZ" b="1" i="1" dirty="0">
                <a:solidFill>
                  <a:srgbClr val="FF0000"/>
                </a:solidFill>
              </a:rPr>
              <a:t>do </a:t>
            </a:r>
            <a:r>
              <a:rPr lang="cs-CZ" b="1" i="1" dirty="0" smtClean="0">
                <a:solidFill>
                  <a:srgbClr val="FF0000"/>
                </a:solidFill>
              </a:rPr>
              <a:t>63.  </a:t>
            </a:r>
            <a:r>
              <a:rPr lang="cs-CZ" b="1" i="1" dirty="0">
                <a:solidFill>
                  <a:srgbClr val="FF0000"/>
                </a:solidFill>
              </a:rPr>
              <a:t>kalendářního  dne  </a:t>
            </a:r>
            <a:r>
              <a:rPr lang="cs-CZ" dirty="0"/>
              <a:t>od </a:t>
            </a:r>
            <a:r>
              <a:rPr lang="cs-CZ" dirty="0" smtClean="0"/>
              <a:t>finálního data  </a:t>
            </a:r>
            <a:r>
              <a:rPr lang="cs-CZ" dirty="0"/>
              <a:t>zaregistrování  Žádosti  o  </a:t>
            </a:r>
            <a:r>
              <a:rPr lang="cs-CZ" dirty="0" smtClean="0"/>
              <a:t>dotaci na  </a:t>
            </a:r>
            <a:r>
              <a:rPr lang="cs-CZ" dirty="0"/>
              <a:t>RO  SZIF </a:t>
            </a:r>
            <a:r>
              <a:rPr lang="cs-CZ" dirty="0" smtClean="0"/>
              <a:t>uvedeného </a:t>
            </a:r>
            <a:r>
              <a:rPr lang="cs-CZ" dirty="0"/>
              <a:t>ve </a:t>
            </a:r>
            <a:r>
              <a:rPr lang="cs-CZ" dirty="0" smtClean="0"/>
              <a:t>výzvě MAS, a </a:t>
            </a:r>
            <a:r>
              <a:rPr lang="cs-CZ" dirty="0"/>
              <a:t>to elektronicky, </a:t>
            </a:r>
            <a:r>
              <a:rPr lang="cs-CZ" dirty="0" smtClean="0"/>
              <a:t>případně </a:t>
            </a:r>
            <a:r>
              <a:rPr lang="cs-CZ" dirty="0"/>
              <a:t>vybrané </a:t>
            </a:r>
            <a:r>
              <a:rPr lang="cs-CZ" dirty="0" smtClean="0"/>
              <a:t>přílohy v </a:t>
            </a:r>
            <a:r>
              <a:rPr lang="cs-CZ" dirty="0"/>
              <a:t>listinné </a:t>
            </a:r>
            <a:r>
              <a:rPr lang="cs-CZ" dirty="0" smtClean="0"/>
              <a:t>podobě; </a:t>
            </a:r>
            <a:r>
              <a:rPr lang="cs-CZ" b="1" i="1" dirty="0" smtClean="0">
                <a:solidFill>
                  <a:srgbClr val="FF0000"/>
                </a:solidFill>
              </a:rPr>
              <a:t>do 70. kalendářního dne </a:t>
            </a:r>
            <a:r>
              <a:rPr lang="cs-CZ" dirty="0"/>
              <a:t>od finálního data  zaregistrování  Žádosti  o  dotaci na  RO  SZIF uvedeného ve výzvě </a:t>
            </a:r>
            <a:r>
              <a:rPr lang="cs-CZ" dirty="0" smtClean="0"/>
              <a:t>MAS předloží žadatel na RO SZIF kompletní dokumentaci k zrealizovanému VŘ,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dirty="0" smtClean="0"/>
              <a:t>SZIF vyzývá k odstranění opravitelných nedostatků, a to do </a:t>
            </a:r>
            <a:r>
              <a:rPr lang="cs-CZ" b="1" i="1" dirty="0" smtClean="0">
                <a:solidFill>
                  <a:srgbClr val="FF0000"/>
                </a:solidFill>
              </a:rPr>
              <a:t>56 KD</a:t>
            </a:r>
            <a:r>
              <a:rPr lang="cs-CZ" dirty="0" smtClean="0"/>
              <a:t>, popř. do </a:t>
            </a:r>
            <a:r>
              <a:rPr lang="cs-CZ" b="1" i="1" dirty="0" smtClean="0">
                <a:solidFill>
                  <a:srgbClr val="FF0000"/>
                </a:solidFill>
              </a:rPr>
              <a:t>126 KD (u žádostí s VŘ) </a:t>
            </a:r>
            <a:r>
              <a:rPr lang="cs-CZ" dirty="0" smtClean="0"/>
              <a:t>od finálního data registrace ŽOD na RO SZIF uvedeného ve výzvě MAS,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dirty="0"/>
              <a:t>odstranění zjištěných nedostatků musí být provedeno dle Žádosti o doplnění neúplné </a:t>
            </a:r>
            <a:r>
              <a:rPr lang="cs-CZ" dirty="0" smtClean="0"/>
              <a:t>dokumentace  v termínu  </a:t>
            </a:r>
            <a:r>
              <a:rPr lang="cs-CZ" b="1" i="1" dirty="0"/>
              <a:t>do  14  kalendářních  dnů</a:t>
            </a:r>
            <a:r>
              <a:rPr lang="cs-CZ" dirty="0"/>
              <a:t>  od </a:t>
            </a:r>
            <a:r>
              <a:rPr lang="cs-CZ" dirty="0" smtClean="0"/>
              <a:t>zveřejnění Žádosti  </a:t>
            </a:r>
            <a:r>
              <a:rPr lang="cs-CZ" dirty="0"/>
              <a:t>o  doplnění </a:t>
            </a:r>
            <a:r>
              <a:rPr lang="cs-CZ" dirty="0" smtClean="0"/>
              <a:t>neúplné </a:t>
            </a:r>
            <a:r>
              <a:rPr lang="cs-CZ" dirty="0"/>
              <a:t>dokumentace </a:t>
            </a:r>
            <a:r>
              <a:rPr lang="cs-CZ" dirty="0" smtClean="0"/>
              <a:t>na </a:t>
            </a:r>
            <a:r>
              <a:rPr lang="cs-CZ" dirty="0"/>
              <a:t>Portálu </a:t>
            </a:r>
            <a:r>
              <a:rPr lang="cs-CZ" dirty="0" smtClean="0"/>
              <a:t>farmáře.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dirty="0"/>
              <a:t>n</a:t>
            </a:r>
            <a:r>
              <a:rPr lang="cs-CZ" dirty="0" smtClean="0"/>
              <a:t>edoložení = ukončení administrace žádosti.</a:t>
            </a:r>
          </a:p>
          <a:p>
            <a:pPr marL="285750" indent="-285750" algn="just">
              <a:spcAft>
                <a:spcPts val="600"/>
              </a:spcAft>
              <a:buFontTx/>
              <a:buChar char="-"/>
            </a:pPr>
            <a:r>
              <a:rPr lang="cs-CZ" dirty="0" smtClean="0"/>
              <a:t>V případě</a:t>
            </a:r>
            <a:r>
              <a:rPr lang="cs-CZ" dirty="0"/>
              <a:t>,  že  je  projekt  schválen  </a:t>
            </a:r>
            <a:r>
              <a:rPr lang="cs-CZ" dirty="0" smtClean="0"/>
              <a:t>k poskytnutí  </a:t>
            </a:r>
            <a:r>
              <a:rPr lang="cs-CZ" dirty="0"/>
              <a:t>dotace  </a:t>
            </a:r>
            <a:r>
              <a:rPr lang="cs-CZ" dirty="0" smtClean="0"/>
              <a:t>z PRV</a:t>
            </a:r>
            <a:r>
              <a:rPr lang="cs-CZ" dirty="0"/>
              <a:t>,  je  žadatel  vyzván </a:t>
            </a:r>
            <a:r>
              <a:rPr lang="cs-CZ" dirty="0" smtClean="0"/>
              <a:t>prostřednictvím </a:t>
            </a:r>
            <a:r>
              <a:rPr lang="cs-CZ" dirty="0"/>
              <a:t>Portálu  </a:t>
            </a:r>
            <a:r>
              <a:rPr lang="cs-CZ" dirty="0" smtClean="0"/>
              <a:t>farmáře k podpisu  </a:t>
            </a:r>
            <a:r>
              <a:rPr lang="cs-CZ" dirty="0"/>
              <a:t>Dohody  a  je  povinen  se  </a:t>
            </a:r>
            <a:r>
              <a:rPr lang="cs-CZ" dirty="0" smtClean="0"/>
              <a:t>dostavit  k podpisu Dohody </a:t>
            </a:r>
            <a:r>
              <a:rPr lang="cs-CZ" dirty="0"/>
              <a:t>ve lhůtě stanovené </a:t>
            </a:r>
            <a:r>
              <a:rPr lang="cs-CZ" dirty="0" smtClean="0"/>
              <a:t>výzvou.</a:t>
            </a:r>
            <a:endParaRPr lang="cs-CZ" dirty="0"/>
          </a:p>
          <a:p>
            <a:pPr marL="285750" indent="-285750" algn="just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708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9393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SPOLEČNÉ PODMÍNKY PRO VŠECHNY FICHE:</a:t>
            </a:r>
            <a:endParaRPr lang="cs-CZ" b="1" cap="all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817" y="634163"/>
            <a:ext cx="1179335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 smtClean="0"/>
              <a:t>max</a:t>
            </a:r>
            <a:r>
              <a:rPr lang="cs-CZ" dirty="0" smtClean="0"/>
              <a:t>. výše způsobilých nákladů: </a:t>
            </a:r>
            <a:r>
              <a:rPr lang="cs-CZ" b="1" dirty="0" smtClean="0">
                <a:solidFill>
                  <a:srgbClr val="FF0000"/>
                </a:solidFill>
              </a:rPr>
              <a:t>5.000.000 Kč</a:t>
            </a:r>
            <a:r>
              <a:rPr lang="cs-CZ" dirty="0" smtClean="0"/>
              <a:t>, žadatel zároveň není oprávněn předložit projekt s vyšší dotací než je stanovená alokace dané Fiche,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 smtClean="0"/>
              <a:t>min</a:t>
            </a:r>
            <a:r>
              <a:rPr lang="cs-CZ" dirty="0" smtClean="0"/>
              <a:t>. výše způsobilých výdajů: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50.000 Kč</a:t>
            </a:r>
            <a:r>
              <a:rPr lang="cs-CZ" dirty="0"/>
              <a:t>,</a:t>
            </a:r>
            <a:endParaRPr lang="cs-CZ" b="1" dirty="0" smtClean="0">
              <a:solidFill>
                <a:srgbClr val="FF0000"/>
              </a:solidFill>
            </a:endParaRP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rojekt lze </a:t>
            </a:r>
            <a:r>
              <a:rPr lang="cs-CZ" b="1" dirty="0" smtClean="0"/>
              <a:t>realizovat na území</a:t>
            </a:r>
            <a:r>
              <a:rPr lang="cs-CZ" dirty="0" smtClean="0"/>
              <a:t> příslušné </a:t>
            </a:r>
            <a:r>
              <a:rPr lang="cs-CZ" b="1" dirty="0" smtClean="0"/>
              <a:t>MAS</a:t>
            </a:r>
            <a:r>
              <a:rPr lang="cs-CZ" dirty="0" smtClean="0"/>
              <a:t>,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dirty="0" smtClean="0"/>
              <a:t>projekt je v </a:t>
            </a:r>
            <a:r>
              <a:rPr lang="cs-CZ" b="1" dirty="0" smtClean="0"/>
              <a:t>souladu s SCLLD </a:t>
            </a:r>
            <a:r>
              <a:rPr lang="cs-CZ" dirty="0" smtClean="0"/>
              <a:t>MAS Střední Haná (dokládá se formou přílohy k ŽOD),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/>
              <a:t>l</a:t>
            </a:r>
            <a:r>
              <a:rPr lang="cs-CZ" b="1" dirty="0" smtClean="0"/>
              <a:t>hůta vázanosti projektu na účel</a:t>
            </a:r>
            <a:r>
              <a:rPr lang="cs-CZ" dirty="0" smtClean="0"/>
              <a:t> – </a:t>
            </a:r>
            <a:r>
              <a:rPr lang="cs-CZ" b="1" dirty="0" smtClean="0">
                <a:solidFill>
                  <a:srgbClr val="FF0000"/>
                </a:solidFill>
              </a:rPr>
              <a:t>5 let od převedení dotace na účet příjemce</a:t>
            </a:r>
            <a:r>
              <a:rPr lang="cs-CZ" dirty="0" smtClean="0"/>
              <a:t>,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 případě, že se žadatel zavázal vytvořit </a:t>
            </a:r>
            <a:r>
              <a:rPr lang="cs-CZ" b="1" dirty="0" smtClean="0"/>
              <a:t>pracovní místo</a:t>
            </a:r>
            <a:r>
              <a:rPr lang="cs-CZ" dirty="0" smtClean="0"/>
              <a:t> (případně pokud získal body za preferenční kritérium tvorba nových pracovních míst)</a:t>
            </a:r>
            <a:r>
              <a:rPr lang="cs-CZ" b="1" dirty="0" smtClean="0"/>
              <a:t> musí vytvořit nové pracovní místo nejpozději do 6 měsíců od data převedení dotace na jeho účet</a:t>
            </a:r>
            <a:r>
              <a:rPr lang="cs-CZ" dirty="0" smtClean="0"/>
              <a:t>. Závazek počtu nově vytvořených pracovních míst běží ve lhůtě </a:t>
            </a:r>
            <a:r>
              <a:rPr lang="cs-CZ" b="1" dirty="0" smtClean="0">
                <a:solidFill>
                  <a:srgbClr val="FF0000"/>
                </a:solidFill>
              </a:rPr>
              <a:t>3 roky </a:t>
            </a:r>
            <a:r>
              <a:rPr lang="cs-CZ" dirty="0" smtClean="0"/>
              <a:t>od data převedení dotace na účet žadatele v případě, že ke dni podání Žádosti o platbu je příjemce </a:t>
            </a:r>
            <a:r>
              <a:rPr lang="cs-CZ" b="1" dirty="0" smtClean="0">
                <a:solidFill>
                  <a:srgbClr val="FF0000"/>
                </a:solidFill>
              </a:rPr>
              <a:t>malý nebo střední podnik </a:t>
            </a:r>
            <a:r>
              <a:rPr lang="cs-CZ" dirty="0" smtClean="0"/>
              <a:t>nebo ve lhůtě </a:t>
            </a:r>
            <a:r>
              <a:rPr lang="cs-CZ" b="1" dirty="0" smtClean="0">
                <a:solidFill>
                  <a:srgbClr val="FF0000"/>
                </a:solidFill>
              </a:rPr>
              <a:t>5 let</a:t>
            </a:r>
            <a:r>
              <a:rPr lang="cs-CZ" dirty="0" smtClean="0"/>
              <a:t> od data převedení dotace na účet příjemce v případě, že ke dni podání Žádosti o platbu je příjemce dotace </a:t>
            </a:r>
            <a:r>
              <a:rPr lang="cs-CZ" b="1" dirty="0" smtClean="0">
                <a:solidFill>
                  <a:srgbClr val="FF0000"/>
                </a:solidFill>
              </a:rPr>
              <a:t>velký podnik</a:t>
            </a:r>
            <a:r>
              <a:rPr lang="cs-CZ" dirty="0" smtClean="0"/>
              <a:t>.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 smtClean="0">
                <a:solidFill>
                  <a:srgbClr val="FF0000"/>
                </a:solidFill>
              </a:rPr>
              <a:t>finanční zdraví</a:t>
            </a:r>
            <a:r>
              <a:rPr lang="cs-CZ" dirty="0" smtClean="0"/>
              <a:t>: </a:t>
            </a:r>
            <a:r>
              <a:rPr lang="cs-CZ" dirty="0"/>
              <a:t>ž</a:t>
            </a:r>
            <a:r>
              <a:rPr lang="cs-CZ" dirty="0" smtClean="0"/>
              <a:t>adatel </a:t>
            </a:r>
            <a:r>
              <a:rPr lang="cs-CZ" dirty="0"/>
              <a:t>musí splnit podmínku finančního zdraví u projektů, jejichž způsobilé výdaje, ze kterých je </a:t>
            </a:r>
            <a:r>
              <a:rPr lang="cs-CZ" dirty="0" smtClean="0"/>
              <a:t>stanovena </a:t>
            </a:r>
            <a:r>
              <a:rPr lang="cs-CZ" dirty="0"/>
              <a:t>dotace, přesahují 1 000 000 Kč (podmínky hodnocení, definice a výpočet finančního zdraví jsou uvedeny </a:t>
            </a:r>
            <a:r>
              <a:rPr lang="cs-CZ" dirty="0" smtClean="0"/>
              <a:t>v Metodice </a:t>
            </a:r>
            <a:r>
              <a:rPr lang="cs-CZ" dirty="0"/>
              <a:t>výpočtu finančního zdraví</a:t>
            </a:r>
            <a:r>
              <a:rPr lang="cs-CZ" dirty="0" smtClean="0"/>
              <a:t>).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/>
              <a:t>p</a:t>
            </a:r>
            <a:r>
              <a:rPr lang="cs-CZ" b="1" dirty="0" smtClean="0"/>
              <a:t>o </a:t>
            </a:r>
            <a:r>
              <a:rPr lang="cs-CZ" b="1" dirty="0"/>
              <a:t>udělení bodů ze strany MAS/SZIF jsou preferenční kritéria závazná po dobu udržitelnosti projektu</a:t>
            </a:r>
            <a:r>
              <a:rPr lang="cs-CZ" b="1" dirty="0" smtClean="0"/>
              <a:t>.</a:t>
            </a:r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b="1" dirty="0">
                <a:solidFill>
                  <a:srgbClr val="FF0000"/>
                </a:solidFill>
              </a:rPr>
              <a:t>m</a:t>
            </a:r>
            <a:r>
              <a:rPr lang="cs-CZ" b="1" dirty="0" smtClean="0">
                <a:solidFill>
                  <a:srgbClr val="FF0000"/>
                </a:solidFill>
              </a:rPr>
              <a:t>otivační účinek</a:t>
            </a:r>
            <a:r>
              <a:rPr lang="cs-CZ" dirty="0" smtClean="0"/>
              <a:t>:</a:t>
            </a:r>
            <a:r>
              <a:rPr lang="cs-CZ" b="1" dirty="0"/>
              <a:t> </a:t>
            </a:r>
            <a:r>
              <a:rPr lang="cs-CZ" dirty="0"/>
              <a:t>nesmí být zahájeny </a:t>
            </a:r>
            <a:r>
              <a:rPr lang="cs-CZ" dirty="0" smtClean="0"/>
              <a:t>práce před </a:t>
            </a:r>
            <a:r>
              <a:rPr lang="cs-CZ" dirty="0"/>
              <a:t>podáním Žádosti o dotaci. Zahájením prací na projektu se rozumí </a:t>
            </a:r>
            <a:r>
              <a:rPr lang="cs-CZ" dirty="0" smtClean="0"/>
              <a:t>buď zahájení </a:t>
            </a:r>
            <a:r>
              <a:rPr lang="cs-CZ" dirty="0"/>
              <a:t>činnosti, nebo stavebních prací v rámci investice nebo první </a:t>
            </a:r>
            <a:r>
              <a:rPr lang="cs-CZ" dirty="0" smtClean="0"/>
              <a:t>právně vymahatelný </a:t>
            </a:r>
            <a:r>
              <a:rPr lang="cs-CZ" dirty="0"/>
              <a:t>závazek objednat zařízení nebo služby či jiný závazek, v </a:t>
            </a:r>
            <a:r>
              <a:rPr lang="cs-CZ" dirty="0" smtClean="0"/>
              <a:t>jehož důsledku </a:t>
            </a:r>
            <a:r>
              <a:rPr lang="cs-CZ" dirty="0"/>
              <a:t>se projekt nebo činnost stává nezvratnou.</a:t>
            </a:r>
            <a:endParaRPr lang="cs-CZ" dirty="0" smtClean="0"/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endParaRPr lang="cs-CZ" dirty="0" smtClean="0"/>
          </a:p>
          <a:p>
            <a:pPr marL="285750" indent="-285750" algn="just">
              <a:spcAft>
                <a:spcPts val="300"/>
              </a:spcAft>
              <a:buFontTx/>
              <a:buChar char="-"/>
            </a:pPr>
            <a:endParaRPr lang="cs-CZ" dirty="0" smtClean="0"/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325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93939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SPOLEČNÉ PODMÍNKY PRO VŠECHNY FICHE:</a:t>
            </a:r>
            <a:endParaRPr lang="cs-CZ" b="1" cap="all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817" y="634163"/>
            <a:ext cx="117933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300"/>
              </a:spcAft>
              <a:buFontTx/>
              <a:buChar char="-"/>
            </a:pPr>
            <a:r>
              <a:rPr lang="cs-CZ" dirty="0" smtClean="0"/>
              <a:t>min. bodová hranice</a:t>
            </a:r>
            <a:r>
              <a:rPr lang="cs-CZ" dirty="0"/>
              <a:t> </a:t>
            </a:r>
            <a:r>
              <a:rPr lang="cs-CZ" dirty="0" smtClean="0"/>
              <a:t>pro Fiche 1,2,3: </a:t>
            </a:r>
            <a:r>
              <a:rPr lang="cs-CZ" b="1" i="1" dirty="0" smtClean="0"/>
              <a:t>50 bodů</a:t>
            </a:r>
          </a:p>
          <a:p>
            <a:pPr marL="285750" indent="-285750" algn="just">
              <a:spcAft>
                <a:spcPts val="1500"/>
              </a:spcAft>
              <a:buFontTx/>
              <a:buChar char="-"/>
            </a:pPr>
            <a:r>
              <a:rPr lang="cs-CZ" dirty="0" smtClean="0"/>
              <a:t>min. bodová hranice pro </a:t>
            </a:r>
            <a:r>
              <a:rPr lang="cs-CZ" dirty="0" err="1" smtClean="0"/>
              <a:t>Fichi</a:t>
            </a:r>
            <a:r>
              <a:rPr lang="cs-CZ" dirty="0" smtClean="0"/>
              <a:t> 4: </a:t>
            </a:r>
            <a:r>
              <a:rPr lang="cs-CZ" b="1" i="1" dirty="0" smtClean="0"/>
              <a:t>30 bodů</a:t>
            </a:r>
            <a:endParaRPr lang="cs-CZ" dirty="0" smtClean="0"/>
          </a:p>
          <a:p>
            <a:pPr algn="just">
              <a:lnSpc>
                <a:spcPct val="150000"/>
              </a:lnSpc>
              <a:spcAft>
                <a:spcPts val="1200"/>
              </a:spcAft>
            </a:pPr>
            <a:r>
              <a:rPr lang="cs-CZ" b="1" i="1" u="sng" dirty="0" smtClean="0"/>
              <a:t>VÝBĚROVÉ ŘÍZENÍ</a:t>
            </a:r>
            <a:r>
              <a:rPr lang="cs-CZ" dirty="0" smtClean="0"/>
              <a:t>: </a:t>
            </a:r>
            <a:r>
              <a:rPr lang="cs-CZ" dirty="0"/>
              <a:t>Pokud předpokládaná hodnota zakázky přesáhne nebo je rovna 400 000,-Kč bez DPH, nebo 500 000,-Kč bez DPH v případě, že je zakázka zadávána žadatelem/příjemcem dotace, který není zadavatelem podle §4 odst. 1 až 3 ZZVZ, je žadatel/příjemce dotace povinen uskutečnit výběrové řízení. Řídí se přitom Příručkou pro zadávání veřejných zakázek, která je pro něj </a:t>
            </a:r>
            <a:r>
              <a:rPr lang="cs-CZ" dirty="0" smtClean="0"/>
              <a:t>závazná. Na </a:t>
            </a:r>
            <a:r>
              <a:rPr lang="cs-CZ" dirty="0"/>
              <a:t>MAS musí žadatel doložit kompletní dokumentaci k zrealizovanému výběrovému/ zadávacímu řízení včetně aktualizovaného formuláře Žádosti o dotaci </a:t>
            </a:r>
            <a:r>
              <a:rPr lang="cs-CZ" dirty="0" smtClean="0"/>
              <a:t>nejpozději do  </a:t>
            </a:r>
            <a:r>
              <a:rPr lang="cs-CZ" b="1" dirty="0" smtClean="0">
                <a:solidFill>
                  <a:srgbClr val="FF0000"/>
                </a:solidFill>
              </a:rPr>
              <a:t>27. 08. 2018</a:t>
            </a:r>
            <a:r>
              <a:rPr lang="cs-CZ" dirty="0" smtClean="0"/>
              <a:t>.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cs-CZ" b="1" i="1" u="sng" dirty="0" smtClean="0"/>
              <a:t>CENOVÝ MARKETING</a:t>
            </a:r>
            <a:r>
              <a:rPr lang="cs-CZ" dirty="0" smtClean="0"/>
              <a:t>: </a:t>
            </a:r>
            <a:r>
              <a:rPr lang="cs-CZ" dirty="0"/>
              <a:t>Pokud předpokládaná hodnota zakázky nedosáhne 400 000,-Kč bez DPH, nebo 500 000,-Kč bez DPH v případě, že je zakázka zadávána žadatelem/příjemcem dotace, který není zadavatelem podle §4 odst. 1 až 3 ZZVZ, je žadatel povinen postupovat transparentně a nediskriminačně. Za průkazný způsob lze považovat záznam -tabulku s uvedením alespoň 3 dodavatelů, která srozumitelně poskytne srovnatelný cenový přehled (tzv. cenový marketing).</a:t>
            </a:r>
          </a:p>
          <a:p>
            <a:pPr algn="just">
              <a:lnSpc>
                <a:spcPct val="150000"/>
              </a:lnSpc>
            </a:pPr>
            <a:r>
              <a:rPr lang="cs-CZ" b="1" i="1" dirty="0"/>
              <a:t>Cenový marketing se dodává až současně s Žádostí o </a:t>
            </a:r>
            <a:r>
              <a:rPr lang="cs-CZ" b="1" i="1" dirty="0" smtClean="0"/>
              <a:t>platbu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6927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69817" y="169817"/>
            <a:ext cx="11793352" cy="53399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cap="all" dirty="0" smtClean="0"/>
              <a:t>PŘÍLOHY PŘEDKLÁDANÉ PŘI PODÁNÍ ŽÁDOSTI O DOTACI NA MAS:</a:t>
            </a:r>
          </a:p>
          <a:p>
            <a:endParaRPr lang="cs-CZ" b="1" cap="all" dirty="0"/>
          </a:p>
          <a:p>
            <a:pPr algn="just">
              <a:spcAft>
                <a:spcPts val="600"/>
              </a:spcAft>
            </a:pPr>
            <a:r>
              <a:rPr lang="cs-CZ" dirty="0" smtClean="0"/>
              <a:t>- </a:t>
            </a:r>
            <a:r>
              <a:rPr lang="cs-CZ" i="1" dirty="0" smtClean="0"/>
              <a:t>V </a:t>
            </a:r>
            <a:r>
              <a:rPr lang="cs-CZ" i="1" dirty="0"/>
              <a:t>případě, že projekt/část projektu podléhá řízení stavebního úřadu, pak pravomocné a platné (v případě veřejnoprávní smlouvy platné a účinné) odpovídající </a:t>
            </a:r>
            <a:r>
              <a:rPr lang="cs-CZ" b="1" i="1" dirty="0"/>
              <a:t>povolení stavebního úřadu</a:t>
            </a:r>
            <a:r>
              <a:rPr lang="cs-CZ" i="1" dirty="0"/>
              <a:t>. </a:t>
            </a:r>
          </a:p>
          <a:p>
            <a:pPr algn="just">
              <a:spcAft>
                <a:spcPts val="600"/>
              </a:spcAft>
            </a:pPr>
            <a:r>
              <a:rPr lang="cs-CZ" dirty="0" smtClean="0"/>
              <a:t>- V </a:t>
            </a:r>
            <a:r>
              <a:rPr lang="cs-CZ" dirty="0"/>
              <a:t>případě, že projekt/část projektu podléhá řízení stavebního úřadu, pak stavebním úřadem </a:t>
            </a:r>
            <a:r>
              <a:rPr lang="cs-CZ" b="1" i="1" dirty="0"/>
              <a:t>ověřená projektová dokumentace </a:t>
            </a:r>
            <a:r>
              <a:rPr lang="cs-CZ" dirty="0"/>
              <a:t>předkládaná k řízení stavebního úřadu.</a:t>
            </a:r>
          </a:p>
          <a:p>
            <a:pPr algn="just">
              <a:spcAft>
                <a:spcPts val="600"/>
              </a:spcAft>
            </a:pPr>
            <a:r>
              <a:rPr lang="cs-CZ" dirty="0" smtClean="0"/>
              <a:t>- </a:t>
            </a:r>
            <a:r>
              <a:rPr lang="cs-CZ" b="1" i="1" dirty="0" smtClean="0"/>
              <a:t>Půdorys</a:t>
            </a:r>
            <a:r>
              <a:rPr lang="cs-CZ" i="1" dirty="0" smtClean="0"/>
              <a:t> </a:t>
            </a:r>
            <a:r>
              <a:rPr lang="cs-CZ" i="1" dirty="0"/>
              <a:t>stavby/půdorys dispozice technologie v odpovídajícím měřítku s vyznačením rozměrů stavby/technologie k projektu/části projektu.</a:t>
            </a:r>
          </a:p>
          <a:p>
            <a:pPr algn="just">
              <a:spcAft>
                <a:spcPts val="600"/>
              </a:spcAft>
            </a:pPr>
            <a:r>
              <a:rPr lang="cs-CZ" dirty="0" smtClean="0"/>
              <a:t>- </a:t>
            </a:r>
            <a:r>
              <a:rPr lang="cs-CZ" b="1" i="1" dirty="0" smtClean="0"/>
              <a:t>Katastrální </a:t>
            </a:r>
            <a:r>
              <a:rPr lang="cs-CZ" b="1" i="1" dirty="0"/>
              <a:t>mapa </a:t>
            </a:r>
            <a:r>
              <a:rPr lang="cs-CZ" dirty="0"/>
              <a:t>s vyznačením lokalizace předmětu projektu (netýká se mobilních strojů) v odpovídajícím měřítku, ze které budou patrná čísla pozemků, hranice pozemků, název katastrálního území a měřítko mapy.</a:t>
            </a:r>
          </a:p>
          <a:p>
            <a:pPr algn="just">
              <a:spcAft>
                <a:spcPts val="600"/>
              </a:spcAft>
            </a:pPr>
            <a:r>
              <a:rPr lang="cs-CZ" dirty="0" smtClean="0"/>
              <a:t>- </a:t>
            </a:r>
            <a:r>
              <a:rPr lang="cs-CZ" i="1" dirty="0" smtClean="0"/>
              <a:t>Formuláře </a:t>
            </a:r>
            <a:r>
              <a:rPr lang="cs-CZ" i="1" dirty="0"/>
              <a:t>pro posouzení finančního zdraví žadatele, u něhož je prokázání vyžadováno.</a:t>
            </a:r>
          </a:p>
          <a:p>
            <a:pPr algn="just">
              <a:spcAft>
                <a:spcPts val="600"/>
              </a:spcAft>
            </a:pPr>
            <a:r>
              <a:rPr lang="cs-CZ" dirty="0" smtClean="0"/>
              <a:t>- Pokud </a:t>
            </a:r>
            <a:r>
              <a:rPr lang="cs-CZ" dirty="0"/>
              <a:t>žadatel uplatňuje nárok na vyšší míru dotace nebo se jedná o žadatele, který musí pro splnění definice spadat do určité kategorie podniku podle velikosti nebo žádá v režimu de </a:t>
            </a:r>
            <a:r>
              <a:rPr lang="cs-CZ" dirty="0" err="1"/>
              <a:t>minimis</a:t>
            </a:r>
            <a:r>
              <a:rPr lang="cs-CZ" dirty="0"/>
              <a:t> </a:t>
            </a:r>
            <a:r>
              <a:rPr lang="cs-CZ" dirty="0" smtClean="0"/>
              <a:t>–</a:t>
            </a:r>
            <a:r>
              <a:rPr lang="cs-CZ" dirty="0"/>
              <a:t> </a:t>
            </a:r>
            <a:r>
              <a:rPr lang="cs-CZ" dirty="0" smtClean="0"/>
              <a:t>Prohlášení </a:t>
            </a:r>
            <a:r>
              <a:rPr lang="cs-CZ" dirty="0"/>
              <a:t>o zařazení podniku do kategorie mikropodniků, malých a středních podniků podle velikosti dle Přílohy 5 Pravidel.</a:t>
            </a:r>
          </a:p>
          <a:p>
            <a:pPr algn="just">
              <a:spcAft>
                <a:spcPts val="600"/>
              </a:spcAft>
            </a:pPr>
            <a:r>
              <a:rPr lang="cs-CZ" dirty="0" smtClean="0"/>
              <a:t>- </a:t>
            </a:r>
            <a:r>
              <a:rPr lang="cs-CZ" i="1" dirty="0" smtClean="0"/>
              <a:t>V </a:t>
            </a:r>
            <a:r>
              <a:rPr lang="cs-CZ" i="1" dirty="0"/>
              <a:t>případě nákupu nemovitosti jako výdaje, ze kterého je stanovena dotace, znalecký posudek, ne starší než 6 měsíců před podáním Žádosti o dotaci na MAS.</a:t>
            </a:r>
          </a:p>
          <a:p>
            <a:pPr algn="just">
              <a:spcAft>
                <a:spcPts val="600"/>
              </a:spcAft>
            </a:pPr>
            <a:r>
              <a:rPr lang="cs-CZ" dirty="0" smtClean="0"/>
              <a:t>- </a:t>
            </a:r>
            <a:r>
              <a:rPr lang="pt-BR" dirty="0" smtClean="0"/>
              <a:t>Další </a:t>
            </a:r>
            <a:r>
              <a:rPr lang="pt-BR" dirty="0"/>
              <a:t>přílohy stanovené MAS a SZIF</a:t>
            </a:r>
            <a:r>
              <a:rPr lang="pt-BR" dirty="0" smtClean="0"/>
              <a:t>.</a:t>
            </a:r>
            <a:endParaRPr lang="cs-CZ" b="1" cap="all" dirty="0"/>
          </a:p>
        </p:txBody>
      </p:sp>
    </p:spTree>
    <p:extLst>
      <p:ext uri="{BB962C8B-B14F-4D97-AF65-F5344CB8AC3E}">
        <p14:creationId xmlns:p14="http://schemas.microsoft.com/office/powerpoint/2010/main" val="293572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14846" t="72031" r="64828" b="10143"/>
          <a:stretch/>
        </p:blipFill>
        <p:spPr>
          <a:xfrm>
            <a:off x="179615" y="1583873"/>
            <a:ext cx="11849246" cy="292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85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4" y="1100156"/>
            <a:ext cx="11767226" cy="4452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  <a:spcAft>
                <a:spcPts val="1200"/>
              </a:spcAft>
            </a:pPr>
            <a:r>
              <a:rPr lang="cs-CZ" sz="2000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Oblast podpory</a:t>
            </a:r>
            <a:r>
              <a:rPr lang="cs-CZ" sz="2000" dirty="0" smtClean="0"/>
              <a:t>: </a:t>
            </a:r>
            <a:r>
              <a:rPr lang="cs-CZ" sz="2000" dirty="0"/>
              <a:t>Podpora </a:t>
            </a:r>
            <a:r>
              <a:rPr lang="cs-CZ" sz="2000" dirty="0" smtClean="0"/>
              <a:t>zahrnuje </a:t>
            </a:r>
            <a:r>
              <a:rPr lang="cs-CZ" sz="2000" dirty="0"/>
              <a:t>hmotné a </a:t>
            </a:r>
            <a:r>
              <a:rPr lang="cs-CZ" sz="2000" dirty="0" smtClean="0"/>
              <a:t>nehmotné </a:t>
            </a:r>
            <a:r>
              <a:rPr lang="cs-CZ" sz="2000" dirty="0"/>
              <a:t>investice </a:t>
            </a:r>
            <a:r>
              <a:rPr lang="cs-CZ" sz="2000" dirty="0" smtClean="0"/>
              <a:t>v živočišné </a:t>
            </a:r>
            <a:r>
              <a:rPr lang="cs-CZ" sz="2000" dirty="0"/>
              <a:t>a rostlinné </a:t>
            </a:r>
            <a:r>
              <a:rPr lang="cs-CZ" sz="2000" dirty="0" smtClean="0"/>
              <a:t>výrobě, je určena na investice </a:t>
            </a:r>
            <a:r>
              <a:rPr lang="cs-CZ" sz="2000" dirty="0"/>
              <a:t>do zemědělských staveb a technologií pro </a:t>
            </a:r>
            <a:r>
              <a:rPr lang="cs-CZ" sz="2000" dirty="0" smtClean="0"/>
              <a:t>živočišnou a rostlinnou výrobu a pro </a:t>
            </a:r>
            <a:r>
              <a:rPr lang="cs-CZ" sz="2000" dirty="0"/>
              <a:t>školkařskou produkci. Podporovány budou též investice na pořízení </a:t>
            </a:r>
            <a:r>
              <a:rPr lang="cs-CZ" sz="2000" dirty="0" smtClean="0"/>
              <a:t>mobilních strojů </a:t>
            </a:r>
            <a:r>
              <a:rPr lang="cs-CZ" sz="2000" dirty="0"/>
              <a:t>pro zemědělskou </a:t>
            </a:r>
            <a:r>
              <a:rPr lang="cs-CZ" sz="2000" dirty="0" smtClean="0"/>
              <a:t>výrobu a </a:t>
            </a:r>
            <a:r>
              <a:rPr lang="cs-CZ" sz="2000" dirty="0"/>
              <a:t>investice do pořízení </a:t>
            </a:r>
            <a:r>
              <a:rPr lang="cs-CZ" sz="2000" dirty="0" err="1"/>
              <a:t>peletovacích</a:t>
            </a:r>
            <a:r>
              <a:rPr lang="cs-CZ" sz="2000" dirty="0"/>
              <a:t> zařízení pro </a:t>
            </a:r>
            <a:r>
              <a:rPr lang="cs-CZ" sz="2000" dirty="0" smtClean="0"/>
              <a:t>vlastní spotřebu v zemědělském </a:t>
            </a:r>
            <a:r>
              <a:rPr lang="cs-CZ" sz="2000" dirty="0"/>
              <a:t>podniku.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r>
              <a:rPr lang="cs-CZ" sz="2000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Definice žadatele/příjemce dotace</a:t>
            </a:r>
            <a:r>
              <a:rPr lang="cs-CZ" sz="2000" dirty="0" smtClean="0"/>
              <a:t>: zemědělský podnikatel</a:t>
            </a:r>
          </a:p>
          <a:p>
            <a:pPr algn="just">
              <a:lnSpc>
                <a:spcPts val="2000"/>
              </a:lnSpc>
              <a:spcAft>
                <a:spcPts val="1200"/>
              </a:spcAft>
            </a:pPr>
            <a:r>
              <a:rPr lang="cs-CZ" sz="2000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Druh a výše dotace</a:t>
            </a:r>
            <a:r>
              <a:rPr lang="cs-CZ" sz="2000" dirty="0" smtClean="0"/>
              <a:t>: 50 % výdajů, ze kterých je stanovena dotace (může být navýšeno o 10 % pro mladé začínající zemědělce a o 10 % pro LFA oblasti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r>
              <a:rPr lang="cs-CZ" sz="2000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Způsobilé výdaje</a:t>
            </a:r>
            <a:r>
              <a:rPr lang="cs-CZ" sz="2000" dirty="0" smtClean="0"/>
              <a:t>:</a:t>
            </a:r>
          </a:p>
          <a:p>
            <a:pPr>
              <a:lnSpc>
                <a:spcPts val="2000"/>
              </a:lnSpc>
              <a:spcAft>
                <a:spcPts val="800"/>
              </a:spcAft>
            </a:pPr>
            <a:r>
              <a:rPr lang="cs-CZ" sz="2000" dirty="0" smtClean="0"/>
              <a:t>1) stavby, stroje a technologie v živočišné výrobě</a:t>
            </a:r>
          </a:p>
          <a:p>
            <a:pPr>
              <a:lnSpc>
                <a:spcPts val="2000"/>
              </a:lnSpc>
              <a:spcAft>
                <a:spcPts val="800"/>
              </a:spcAft>
            </a:pPr>
            <a:r>
              <a:rPr lang="cs-CZ" sz="2000" dirty="0" smtClean="0"/>
              <a:t>2) stavby, stroje a </a:t>
            </a:r>
            <a:r>
              <a:rPr lang="cs-CZ" sz="2000" dirty="0"/>
              <a:t>technologie pro rostlinnou a </a:t>
            </a:r>
            <a:r>
              <a:rPr lang="cs-CZ" sz="2000" dirty="0" smtClean="0"/>
              <a:t>školkařskou výrobu</a:t>
            </a:r>
          </a:p>
          <a:p>
            <a:pPr algn="just">
              <a:lnSpc>
                <a:spcPts val="2000"/>
              </a:lnSpc>
              <a:spcAft>
                <a:spcPts val="800"/>
              </a:spcAft>
            </a:pPr>
            <a:r>
              <a:rPr lang="cs-CZ" sz="2000" dirty="0" smtClean="0"/>
              <a:t>3) </a:t>
            </a:r>
            <a:r>
              <a:rPr lang="cs-CZ" sz="2000" dirty="0" err="1" smtClean="0"/>
              <a:t>peletárny</a:t>
            </a:r>
            <a:r>
              <a:rPr lang="cs-CZ" sz="2000" dirty="0"/>
              <a:t>, jejichž veškerá produkce bude spotřebována přímo v zemědělském </a:t>
            </a:r>
            <a:r>
              <a:rPr lang="cs-CZ" sz="2000" dirty="0" smtClean="0"/>
              <a:t>podniku</a:t>
            </a:r>
            <a:endParaRPr lang="cs-CZ" sz="2000" dirty="0"/>
          </a:p>
          <a:p>
            <a:pPr>
              <a:lnSpc>
                <a:spcPts val="2000"/>
              </a:lnSpc>
              <a:spcAft>
                <a:spcPts val="800"/>
              </a:spcAft>
            </a:pPr>
            <a:r>
              <a:rPr lang="cs-CZ" sz="2000" dirty="0" smtClean="0"/>
              <a:t>4) nákup </a:t>
            </a:r>
            <a:r>
              <a:rPr lang="cs-CZ" sz="2000" dirty="0"/>
              <a:t>nemovitosti 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6858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FICHE 1: Investice do zemědělských podniků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74677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 smtClean="0"/>
                <a:t>Preferenční kritéria FICHE 1 (minimální počet bodů: 50)</a:t>
              </a:r>
            </a:p>
            <a:p>
              <a:r>
                <a:rPr lang="cs-CZ" sz="2200" dirty="0" smtClean="0"/>
                <a:t> </a:t>
              </a:r>
              <a:endParaRPr lang="cs-CZ" sz="2200" dirty="0"/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351"/>
              </p:ext>
            </p:extLst>
          </p:nvPr>
        </p:nvGraphicFramePr>
        <p:xfrm>
          <a:off x="195943" y="973778"/>
          <a:ext cx="11767226" cy="2184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4891"/>
                <a:gridCol w="2022335"/>
              </a:tblGrid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1. Počet vytvořených míst v rámci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1,0 a více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80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0,5 – 0,99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0,3 – 0,49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0 – 0,29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8181321"/>
              </p:ext>
            </p:extLst>
          </p:nvPr>
        </p:nvGraphicFramePr>
        <p:xfrm>
          <a:off x="205478" y="3429000"/>
          <a:ext cx="11767226" cy="2179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8419"/>
                <a:gridCol w="2018807"/>
              </a:tblGrid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2. Velikost obce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do</a:t>
                      </a:r>
                      <a:r>
                        <a:rPr lang="cs-CZ" baseline="0" dirty="0" smtClean="0"/>
                        <a:t> 400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401 – 800</a:t>
                      </a:r>
                      <a:r>
                        <a:rPr lang="cs-CZ" baseline="0" dirty="0" smtClean="0"/>
                        <a:t>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801 – 3000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3001 a více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4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460671"/>
            <a:chOff x="0" y="256554"/>
            <a:chExt cx="12178184" cy="460671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 smtClean="0"/>
                <a:t>Preferenční kritéria FICHE 1</a:t>
              </a:r>
              <a:endParaRPr lang="cs-CZ" sz="2200" dirty="0"/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303261"/>
              </p:ext>
            </p:extLst>
          </p:nvPr>
        </p:nvGraphicFramePr>
        <p:xfrm>
          <a:off x="195943" y="1192390"/>
          <a:ext cx="11767226" cy="1677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8583"/>
                <a:gridCol w="1878643"/>
              </a:tblGrid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3. Zkrácená realizace</a:t>
                      </a:r>
                      <a:r>
                        <a:rPr lang="cs-CZ" baseline="0" dirty="0" smtClean="0"/>
                        <a:t>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Projekty se zkrácenou dobou realizace do 12 měsíců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Projekty s realizací delší než 12 měsíců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078281"/>
              </p:ext>
            </p:extLst>
          </p:nvPr>
        </p:nvGraphicFramePr>
        <p:xfrm>
          <a:off x="205478" y="3429000"/>
          <a:ext cx="11767226" cy="21227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18236"/>
                <a:gridCol w="1848990"/>
              </a:tblGrid>
              <a:tr h="1086644">
                <a:tc>
                  <a:txBody>
                    <a:bodyPr/>
                    <a:lstStyle/>
                    <a:p>
                      <a:pPr algn="just"/>
                      <a:r>
                        <a:rPr lang="cs-CZ" dirty="0" smtClean="0"/>
                        <a:t>4. Předmětem projektu je výstavba a/nebo rekonstrukce stavby/staveb a zároveň nedošlo v souvislosti s projektem k odnětí pozemků dotčených</a:t>
                      </a:r>
                      <a:r>
                        <a:rPr lang="cs-CZ" baseline="0" dirty="0" smtClean="0"/>
                        <a:t> touto stavbou/stavbami ze zemědělského půdního fondu (ZPF)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18035">
                <a:tc>
                  <a:txBody>
                    <a:bodyPr/>
                    <a:lstStyle/>
                    <a:p>
                      <a:r>
                        <a:rPr lang="cs-CZ" dirty="0" smtClean="0"/>
                        <a:t>Realizací projektu</a:t>
                      </a:r>
                      <a:r>
                        <a:rPr lang="cs-CZ" baseline="0" dirty="0" smtClean="0"/>
                        <a:t> nedošlo k záboru ZPF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18035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Realizací projektu došlo k záboru</a:t>
                      </a:r>
                      <a:r>
                        <a:rPr lang="cs-CZ" baseline="0" dirty="0" smtClean="0"/>
                        <a:t> ZPF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058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460671"/>
            <a:chOff x="0" y="256554"/>
            <a:chExt cx="12178184" cy="460671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 smtClean="0"/>
                <a:t>Preferenční kritéria FICHE 1</a:t>
              </a:r>
              <a:endParaRPr lang="cs-CZ" sz="2200" dirty="0"/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252413"/>
              </p:ext>
            </p:extLst>
          </p:nvPr>
        </p:nvGraphicFramePr>
        <p:xfrm>
          <a:off x="195943" y="973778"/>
          <a:ext cx="11767226" cy="2527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6777"/>
                <a:gridCol w="1630449"/>
              </a:tblGrid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5. Výše výdajů, ze kterých je stanovena dotace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Do 500.000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500.001</a:t>
                      </a:r>
                      <a:r>
                        <a:rPr lang="cs-CZ" baseline="0" dirty="0" smtClean="0"/>
                        <a:t> do 1.000.000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1.000.001 do 1.500.000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1.500.001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790891"/>
              </p:ext>
            </p:extLst>
          </p:nvPr>
        </p:nvGraphicFramePr>
        <p:xfrm>
          <a:off x="205478" y="3757401"/>
          <a:ext cx="11767226" cy="1611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7242"/>
                <a:gridCol w="1639984"/>
              </a:tblGrid>
              <a:tr h="446734">
                <a:tc>
                  <a:txBody>
                    <a:bodyPr/>
                    <a:lstStyle/>
                    <a:p>
                      <a:r>
                        <a:rPr lang="cs-CZ" dirty="0" smtClean="0"/>
                        <a:t>6. Podpora začínajících zemědělských podnikatelů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 smtClean="0"/>
                        <a:t>ANO (žadatel je evidován v RES méně než 24 měsíců)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 smtClean="0"/>
                        <a:t>NE (žadatel je evidován v RES 24 měsíců a více. Žadatel není FO živnostník)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557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3" y="973780"/>
            <a:ext cx="11767226" cy="4657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b="1" i="1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Oblast podpory</a:t>
            </a:r>
            <a:r>
              <a:rPr lang="cs-CZ" sz="2000" dirty="0" smtClean="0"/>
              <a:t>: </a:t>
            </a:r>
            <a:r>
              <a:rPr lang="cs-CZ" sz="2000" dirty="0"/>
              <a:t>Podpora </a:t>
            </a:r>
            <a:r>
              <a:rPr lang="cs-CZ" sz="2000" dirty="0" smtClean="0"/>
              <a:t>zahrnuje hmotné </a:t>
            </a:r>
            <a:r>
              <a:rPr lang="cs-CZ" sz="2000" dirty="0"/>
              <a:t>a nehmotné investice, které se týkají zpracování </a:t>
            </a:r>
            <a:r>
              <a:rPr lang="cs-CZ" sz="2000" dirty="0" smtClean="0"/>
              <a:t>zemědělských produktů </a:t>
            </a:r>
            <a:r>
              <a:rPr lang="cs-CZ" sz="2000" dirty="0"/>
              <a:t>a jejich uvádění na trh. Způsobilé </a:t>
            </a:r>
            <a:r>
              <a:rPr lang="cs-CZ" sz="2000" dirty="0" smtClean="0"/>
              <a:t>výdaje jsou investice do výstavby a </a:t>
            </a:r>
            <a:r>
              <a:rPr lang="cs-CZ" sz="2000" dirty="0"/>
              <a:t>rekonstrukce budov včetně nezbytných manipulačních </a:t>
            </a:r>
            <a:r>
              <a:rPr lang="cs-CZ" sz="2000" dirty="0" smtClean="0"/>
              <a:t>ploch, pořízení strojů</a:t>
            </a:r>
            <a:r>
              <a:rPr lang="cs-CZ" sz="2000" dirty="0"/>
              <a:t>, nástrojů a zařízení pro </a:t>
            </a:r>
            <a:r>
              <a:rPr lang="cs-CZ" sz="2000" dirty="0" smtClean="0"/>
              <a:t>zpracování </a:t>
            </a:r>
            <a:r>
              <a:rPr lang="cs-CZ" sz="2000" dirty="0"/>
              <a:t>zemědělských produktů, finální úpravu, balení, </a:t>
            </a:r>
            <a:r>
              <a:rPr lang="cs-CZ" sz="2000" dirty="0" smtClean="0"/>
              <a:t>značení </a:t>
            </a:r>
            <a:r>
              <a:rPr lang="cs-CZ" sz="2000" dirty="0"/>
              <a:t>výrobků (včetně technologií souvisejících </a:t>
            </a:r>
            <a:r>
              <a:rPr lang="cs-CZ" sz="2000" dirty="0" smtClean="0"/>
              <a:t>s dohledatelností </a:t>
            </a:r>
            <a:r>
              <a:rPr lang="cs-CZ" sz="2000" dirty="0"/>
              <a:t>produktů</a:t>
            </a:r>
            <a:r>
              <a:rPr lang="cs-CZ" sz="2000" dirty="0" smtClean="0"/>
              <a:t>) a </a:t>
            </a:r>
            <a:r>
              <a:rPr lang="cs-CZ" sz="2000" dirty="0"/>
              <a:t>investic </a:t>
            </a:r>
            <a:r>
              <a:rPr lang="cs-CZ" sz="2000" dirty="0" smtClean="0"/>
              <a:t>souvisejících </a:t>
            </a:r>
            <a:r>
              <a:rPr lang="cs-CZ" sz="2000" dirty="0" smtClean="0"/>
              <a:t>se </a:t>
            </a:r>
            <a:r>
              <a:rPr lang="cs-CZ" sz="2000" dirty="0"/>
              <a:t>skladováním zpracovávané suroviny, výrobků a druhotných </a:t>
            </a:r>
            <a:r>
              <a:rPr lang="cs-CZ" sz="2000" dirty="0" smtClean="0"/>
              <a:t>surovin vznikajících </a:t>
            </a:r>
            <a:r>
              <a:rPr lang="cs-CZ" sz="2000" dirty="0"/>
              <a:t>při </a:t>
            </a:r>
            <a:r>
              <a:rPr lang="cs-CZ" sz="2000" dirty="0" smtClean="0"/>
              <a:t>zpracování. Způsobilé </a:t>
            </a:r>
            <a:r>
              <a:rPr lang="cs-CZ" sz="2000" dirty="0"/>
              <a:t>jsou rovněž </a:t>
            </a:r>
            <a:r>
              <a:rPr lang="cs-CZ" sz="2000" dirty="0" smtClean="0"/>
              <a:t>investice </a:t>
            </a:r>
            <a:r>
              <a:rPr lang="cs-CZ" sz="2000" dirty="0"/>
              <a:t>vedoucí ke zvyšování </a:t>
            </a:r>
            <a:r>
              <a:rPr lang="cs-CZ" sz="2000" dirty="0" smtClean="0"/>
              <a:t>a monitorovaní </a:t>
            </a:r>
            <a:r>
              <a:rPr lang="cs-CZ" sz="2000" dirty="0"/>
              <a:t>kvality </a:t>
            </a:r>
            <a:r>
              <a:rPr lang="cs-CZ" sz="2000" dirty="0" smtClean="0"/>
              <a:t>produktů, investice </a:t>
            </a:r>
            <a:r>
              <a:rPr lang="cs-CZ" sz="2000" dirty="0"/>
              <a:t>související </a:t>
            </a:r>
            <a:r>
              <a:rPr lang="cs-CZ" sz="2000" dirty="0" smtClean="0"/>
              <a:t>s uváděním </a:t>
            </a:r>
            <a:r>
              <a:rPr lang="cs-CZ" sz="2000" dirty="0"/>
              <a:t>zemědělských </a:t>
            </a:r>
            <a:r>
              <a:rPr lang="cs-CZ" sz="2000" dirty="0" smtClean="0"/>
              <a:t>a potravinářských </a:t>
            </a:r>
            <a:r>
              <a:rPr lang="cs-CZ" sz="2000" dirty="0"/>
              <a:t>produktů na trh (včetně </a:t>
            </a:r>
            <a:r>
              <a:rPr lang="cs-CZ" sz="2000" dirty="0" smtClean="0"/>
              <a:t>investic </a:t>
            </a:r>
            <a:r>
              <a:rPr lang="cs-CZ" sz="2000" dirty="0"/>
              <a:t>do </a:t>
            </a:r>
            <a:r>
              <a:rPr lang="cs-CZ" sz="2000" dirty="0" smtClean="0"/>
              <a:t>marketingu) a investice </a:t>
            </a:r>
            <a:r>
              <a:rPr lang="cs-CZ" sz="2000" dirty="0"/>
              <a:t>do zařízení </a:t>
            </a:r>
            <a:r>
              <a:rPr lang="cs-CZ" sz="2000" dirty="0" smtClean="0"/>
              <a:t>na </a:t>
            </a:r>
            <a:r>
              <a:rPr lang="cs-CZ" sz="2000" dirty="0"/>
              <a:t>čištění odpadních vod ve </a:t>
            </a:r>
            <a:r>
              <a:rPr lang="cs-CZ" sz="2000" dirty="0" smtClean="0"/>
              <a:t>zpracovatelském </a:t>
            </a:r>
            <a:r>
              <a:rPr lang="cs-CZ" sz="2000" dirty="0" smtClean="0"/>
              <a:t>provozu.</a:t>
            </a:r>
            <a:endParaRPr lang="cs-CZ" sz="2000" dirty="0" smtClean="0"/>
          </a:p>
          <a:p>
            <a:endParaRPr lang="cs-CZ" sz="2000" dirty="0">
              <a:sym typeface="Symbol" panose="05050102010706020507" pitchFamily="18" charset="2"/>
            </a:endParaRPr>
          </a:p>
          <a:p>
            <a:pPr indent="-342900" algn="just">
              <a:lnSpc>
                <a:spcPts val="2000"/>
              </a:lnSpc>
              <a:spcAft>
                <a:spcPts val="1200"/>
              </a:spcAft>
              <a:buFont typeface="Symbol" panose="05050102010706020507" pitchFamily="18" charset="2"/>
              <a:buChar char="·"/>
            </a:pPr>
            <a:r>
              <a:rPr lang="cs-CZ" sz="2000" b="1" i="1" dirty="0" smtClean="0"/>
              <a:t>Definice </a:t>
            </a:r>
            <a:r>
              <a:rPr lang="cs-CZ" sz="2000" b="1" i="1" dirty="0" smtClean="0"/>
              <a:t>žadatele/příjemce dotace</a:t>
            </a:r>
            <a:r>
              <a:rPr lang="cs-CZ" sz="2000" dirty="0" smtClean="0"/>
              <a:t>: </a:t>
            </a:r>
            <a:r>
              <a:rPr lang="cs-CZ" sz="2000" b="1" dirty="0" smtClean="0"/>
              <a:t>zemědělský podnikatel </a:t>
            </a:r>
            <a:r>
              <a:rPr lang="cs-CZ" sz="2000" dirty="0" smtClean="0"/>
              <a:t>dle </a:t>
            </a:r>
            <a:r>
              <a:rPr lang="cs-CZ" sz="2000" dirty="0"/>
              <a:t>zákona </a:t>
            </a:r>
            <a:r>
              <a:rPr lang="cs-CZ" sz="2000" dirty="0" smtClean="0"/>
              <a:t>č. 252/1997 Sb</a:t>
            </a:r>
            <a:r>
              <a:rPr lang="cs-CZ" sz="2000" dirty="0"/>
              <a:t>., o zemědělství, </a:t>
            </a:r>
            <a:r>
              <a:rPr lang="cs-CZ" sz="2000" dirty="0" smtClean="0"/>
              <a:t>ve </a:t>
            </a:r>
            <a:r>
              <a:rPr lang="cs-CZ" sz="2000" dirty="0"/>
              <a:t>znění </a:t>
            </a:r>
            <a:r>
              <a:rPr lang="cs-CZ" sz="2000" dirty="0" smtClean="0"/>
              <a:t>pozdějších předpisů (dle Evidence </a:t>
            </a:r>
            <a:r>
              <a:rPr lang="cs-CZ" sz="2000" dirty="0"/>
              <a:t>zemědělského podnikatele), </a:t>
            </a:r>
            <a:r>
              <a:rPr lang="cs-CZ" sz="2000" dirty="0" smtClean="0"/>
              <a:t>nebo </a:t>
            </a:r>
            <a:r>
              <a:rPr lang="cs-CZ" sz="2000" b="1" dirty="0" smtClean="0"/>
              <a:t>výrobce potravin nebo surovin </a:t>
            </a:r>
            <a:r>
              <a:rPr lang="cs-CZ" sz="2000" b="1" dirty="0"/>
              <a:t>určených pro lidskou </a:t>
            </a:r>
            <a:r>
              <a:rPr lang="cs-CZ" sz="2000" b="1" dirty="0" smtClean="0"/>
              <a:t>spotřebu</a:t>
            </a:r>
            <a:r>
              <a:rPr lang="cs-CZ" sz="2000" dirty="0" smtClean="0"/>
              <a:t>, </a:t>
            </a:r>
            <a:r>
              <a:rPr lang="cs-CZ" sz="2000" dirty="0"/>
              <a:t>které </a:t>
            </a:r>
            <a:r>
              <a:rPr lang="cs-CZ" sz="2000" dirty="0" smtClean="0"/>
              <a:t>definuje </a:t>
            </a:r>
            <a:r>
              <a:rPr lang="cs-CZ" sz="2000" dirty="0"/>
              <a:t>zákon </a:t>
            </a:r>
            <a:r>
              <a:rPr lang="cs-CZ" sz="2000" dirty="0" smtClean="0"/>
              <a:t>č.110/1997 Sb</a:t>
            </a:r>
            <a:r>
              <a:rPr lang="cs-CZ" sz="2000" dirty="0"/>
              <a:t>., </a:t>
            </a:r>
            <a:r>
              <a:rPr lang="cs-CZ" sz="2000" dirty="0" smtClean="0"/>
              <a:t>o potravinách a tabákových </a:t>
            </a:r>
            <a:r>
              <a:rPr lang="cs-CZ" sz="2000" dirty="0"/>
              <a:t>výrobcích, ve znění pozdějších </a:t>
            </a:r>
            <a:r>
              <a:rPr lang="cs-CZ" sz="2000" dirty="0" smtClean="0"/>
              <a:t>předpisů, nebo </a:t>
            </a:r>
            <a:r>
              <a:rPr lang="cs-CZ" sz="2000" b="1" dirty="0" smtClean="0"/>
              <a:t>výrobce krmiv</a:t>
            </a:r>
            <a:r>
              <a:rPr lang="cs-CZ" sz="2000" dirty="0" smtClean="0"/>
              <a:t>, </a:t>
            </a:r>
            <a:r>
              <a:rPr lang="cs-CZ" sz="2000" dirty="0"/>
              <a:t>které definuje zákon </a:t>
            </a:r>
            <a:r>
              <a:rPr lang="cs-CZ" sz="2000" dirty="0" smtClean="0"/>
              <a:t>č. 91/1996 Sb</a:t>
            </a:r>
            <a:r>
              <a:rPr lang="cs-CZ" sz="2000" dirty="0"/>
              <a:t>., o krmivech, </a:t>
            </a:r>
            <a:r>
              <a:rPr lang="cs-CZ" sz="2000" dirty="0" smtClean="0"/>
              <a:t>ve znění pozdějších předpisů, nebo </a:t>
            </a:r>
            <a:r>
              <a:rPr lang="cs-CZ" sz="2000" b="1" dirty="0" smtClean="0"/>
              <a:t>jiný </a:t>
            </a:r>
            <a:r>
              <a:rPr lang="cs-CZ" sz="2000" b="1" dirty="0"/>
              <a:t>subjekt </a:t>
            </a:r>
            <a:r>
              <a:rPr lang="cs-CZ" sz="2000" b="1" dirty="0" smtClean="0"/>
              <a:t>aktivní ve zpracování</a:t>
            </a:r>
            <a:r>
              <a:rPr lang="cs-CZ" sz="2000" b="1" dirty="0"/>
              <a:t>, uvádění na trh a vývoji zemědělských </a:t>
            </a:r>
            <a:r>
              <a:rPr lang="cs-CZ" sz="2000" b="1" dirty="0" smtClean="0"/>
              <a:t>produktů </a:t>
            </a:r>
            <a:r>
              <a:rPr lang="cs-CZ" sz="2000" dirty="0" smtClean="0"/>
              <a:t>uvedených v příloze </a:t>
            </a:r>
            <a:r>
              <a:rPr lang="cs-CZ" sz="2000" dirty="0"/>
              <a:t>I Smlouvy o fungování EU jako vstupní </a:t>
            </a:r>
            <a:r>
              <a:rPr lang="cs-CZ" sz="2000" dirty="0" smtClean="0"/>
              <a:t>produkt. Žadatel/příjemce </a:t>
            </a:r>
            <a:r>
              <a:rPr lang="cs-CZ" sz="2000" dirty="0"/>
              <a:t>dotace </a:t>
            </a:r>
            <a:r>
              <a:rPr lang="cs-CZ" sz="2000" dirty="0" smtClean="0"/>
              <a:t>má Živnostenský </a:t>
            </a:r>
            <a:r>
              <a:rPr lang="cs-CZ" sz="2000" dirty="0"/>
              <a:t>list/výpis </a:t>
            </a:r>
            <a:r>
              <a:rPr lang="cs-CZ" sz="2000" dirty="0" smtClean="0"/>
              <a:t>z obchodního </a:t>
            </a:r>
            <a:r>
              <a:rPr lang="cs-CZ" sz="2000" dirty="0"/>
              <a:t>rejstříku na činnost </a:t>
            </a:r>
            <a:r>
              <a:rPr lang="cs-CZ" sz="2000" dirty="0" smtClean="0"/>
              <a:t>odpovídající </a:t>
            </a:r>
            <a:r>
              <a:rPr lang="cs-CZ" sz="2000" dirty="0"/>
              <a:t>předmětu </a:t>
            </a:r>
            <a:r>
              <a:rPr lang="cs-CZ" sz="2000" dirty="0" smtClean="0"/>
              <a:t>dotace.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83079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FICHE 2: Zpracování a uvádění na trh zemědělských produktů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71887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3" y="973780"/>
            <a:ext cx="1176722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ts val="2000"/>
              </a:lnSpc>
              <a:spcAft>
                <a:spcPts val="1200"/>
              </a:spcAft>
              <a:buFont typeface="Symbol" panose="05050102010706020507" pitchFamily="18" charset="2"/>
              <a:buChar char="·"/>
            </a:pPr>
            <a:r>
              <a:rPr lang="cs-CZ" sz="2000" b="1" i="1" dirty="0" smtClean="0"/>
              <a:t>Druh </a:t>
            </a:r>
            <a:r>
              <a:rPr lang="cs-CZ" sz="2000" b="1" i="1" dirty="0" smtClean="0"/>
              <a:t>a výše dotace</a:t>
            </a:r>
            <a:r>
              <a:rPr lang="cs-CZ" sz="2000" dirty="0" smtClean="0"/>
              <a:t>: </a:t>
            </a:r>
            <a:endParaRPr lang="cs-CZ" sz="2000" dirty="0" smtClean="0"/>
          </a:p>
          <a:p>
            <a:pPr algn="just"/>
            <a:r>
              <a:rPr lang="cs-CZ" sz="2000" dirty="0" smtClean="0"/>
              <a:t>V případě </a:t>
            </a:r>
            <a:r>
              <a:rPr lang="cs-CZ" sz="2000" dirty="0"/>
              <a:t>zpracování zemědělských produktů, kdy </a:t>
            </a:r>
            <a:r>
              <a:rPr lang="cs-CZ" sz="2000" dirty="0" smtClean="0"/>
              <a:t>výstupní m </a:t>
            </a:r>
            <a:r>
              <a:rPr lang="cs-CZ" sz="2000" dirty="0"/>
              <a:t>produktem </a:t>
            </a:r>
            <a:r>
              <a:rPr lang="cs-CZ" sz="2000" dirty="0" smtClean="0"/>
              <a:t>je produkt </a:t>
            </a:r>
            <a:r>
              <a:rPr lang="cs-CZ" sz="2000" b="1" dirty="0" smtClean="0">
                <a:solidFill>
                  <a:srgbClr val="FF0000"/>
                </a:solidFill>
              </a:rPr>
              <a:t>nespadající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 smtClean="0"/>
              <a:t>pod přílohu I </a:t>
            </a:r>
            <a:r>
              <a:rPr lang="cs-CZ" sz="2000" dirty="0"/>
              <a:t>Smlouvy </a:t>
            </a:r>
            <a:r>
              <a:rPr lang="cs-CZ" sz="2000" dirty="0" smtClean="0"/>
              <a:t>o fungování EU, činí </a:t>
            </a:r>
            <a:r>
              <a:rPr lang="cs-CZ" sz="2000" dirty="0"/>
              <a:t>výše dotace </a:t>
            </a:r>
            <a:r>
              <a:rPr lang="cs-CZ" sz="2000" dirty="0" smtClean="0"/>
              <a:t>pro </a:t>
            </a:r>
            <a:r>
              <a:rPr lang="cs-CZ" sz="2000" dirty="0"/>
              <a:t>střední podniky </a:t>
            </a:r>
            <a:r>
              <a:rPr lang="cs-CZ" sz="2000" dirty="0" smtClean="0"/>
              <a:t>35 % výdajů</a:t>
            </a:r>
            <a:r>
              <a:rPr lang="cs-CZ" sz="2000" dirty="0"/>
              <a:t>, </a:t>
            </a:r>
            <a:r>
              <a:rPr lang="cs-CZ" sz="2000" dirty="0" smtClean="0"/>
              <a:t>ze kterých </a:t>
            </a:r>
            <a:r>
              <a:rPr lang="cs-CZ" sz="2000" dirty="0"/>
              <a:t>je stanovena </a:t>
            </a:r>
            <a:r>
              <a:rPr lang="cs-CZ" sz="2000" dirty="0" smtClean="0"/>
              <a:t>dotace, a pro </a:t>
            </a:r>
            <a:r>
              <a:rPr lang="cs-CZ" sz="2000" dirty="0"/>
              <a:t>mikro a malé </a:t>
            </a:r>
            <a:r>
              <a:rPr lang="cs-CZ" sz="2000" dirty="0" smtClean="0"/>
              <a:t>podniky 45 </a:t>
            </a:r>
            <a:r>
              <a:rPr lang="cs-CZ" sz="2000" dirty="0"/>
              <a:t>% </a:t>
            </a:r>
            <a:r>
              <a:rPr lang="cs-CZ" sz="2000" dirty="0" smtClean="0"/>
              <a:t>výdajů</a:t>
            </a:r>
            <a:r>
              <a:rPr lang="cs-CZ" sz="2000" dirty="0"/>
              <a:t>, </a:t>
            </a:r>
            <a:r>
              <a:rPr lang="cs-CZ" sz="2000" dirty="0" smtClean="0"/>
              <a:t>ze kterých </a:t>
            </a:r>
            <a:r>
              <a:rPr lang="cs-CZ" sz="2000" dirty="0"/>
              <a:t>je stanovena </a:t>
            </a:r>
            <a:r>
              <a:rPr lang="cs-CZ" sz="2000" dirty="0" smtClean="0"/>
              <a:t>dotace, a </a:t>
            </a:r>
            <a:r>
              <a:rPr lang="cs-CZ" sz="2000" dirty="0"/>
              <a:t>podpora je poskytována v souladu </a:t>
            </a:r>
            <a:r>
              <a:rPr lang="cs-CZ" sz="2000" dirty="0" smtClean="0"/>
              <a:t>s podmínkami čl. 44 Nařízení </a:t>
            </a:r>
            <a:r>
              <a:rPr lang="cs-CZ" sz="2000" dirty="0"/>
              <a:t>Komise (EU) č. </a:t>
            </a:r>
            <a:r>
              <a:rPr lang="cs-CZ" sz="2000" dirty="0" smtClean="0"/>
              <a:t>702/2014.</a:t>
            </a:r>
            <a:endParaRPr lang="cs-CZ" sz="2000" dirty="0"/>
          </a:p>
          <a:p>
            <a:pPr algn="just"/>
            <a:r>
              <a:rPr lang="cs-CZ" sz="2000" dirty="0" smtClean="0"/>
              <a:t>V případě </a:t>
            </a:r>
            <a:r>
              <a:rPr lang="cs-CZ" sz="2000" dirty="0"/>
              <a:t>zpracování zemědělských produktů, kdy výstupním produktem je produkt </a:t>
            </a:r>
            <a:r>
              <a:rPr lang="cs-CZ" sz="2000" b="1" dirty="0" smtClean="0">
                <a:solidFill>
                  <a:srgbClr val="FF0000"/>
                </a:solidFill>
              </a:rPr>
              <a:t>spadající</a:t>
            </a:r>
            <a:r>
              <a:rPr lang="cs-CZ" sz="2000" dirty="0" smtClean="0">
                <a:solidFill>
                  <a:srgbClr val="FF0000"/>
                </a:solidFill>
              </a:rPr>
              <a:t> </a:t>
            </a:r>
            <a:r>
              <a:rPr lang="cs-CZ" sz="2000" dirty="0"/>
              <a:t>pod </a:t>
            </a:r>
            <a:r>
              <a:rPr lang="cs-CZ" sz="2000" dirty="0" smtClean="0"/>
              <a:t>přílohu </a:t>
            </a:r>
            <a:r>
              <a:rPr lang="cs-CZ" sz="2000" dirty="0"/>
              <a:t>I Smlouvy o fungování </a:t>
            </a:r>
            <a:r>
              <a:rPr lang="cs-CZ" sz="2000" dirty="0" smtClean="0"/>
              <a:t>EU, a uvádění </a:t>
            </a:r>
            <a:r>
              <a:rPr lang="cs-CZ" sz="2000" dirty="0"/>
              <a:t>zemědělských produktů na </a:t>
            </a:r>
            <a:r>
              <a:rPr lang="cs-CZ" sz="2000" dirty="0" smtClean="0"/>
              <a:t>trh činí výše </a:t>
            </a:r>
            <a:r>
              <a:rPr lang="cs-CZ" sz="2000" dirty="0"/>
              <a:t>dotace </a:t>
            </a:r>
            <a:r>
              <a:rPr lang="cs-CZ" sz="2000" dirty="0" smtClean="0"/>
              <a:t>50 % </a:t>
            </a:r>
            <a:r>
              <a:rPr lang="cs-CZ" sz="2000" dirty="0"/>
              <a:t>výdajů, ze kterých je stanovena </a:t>
            </a:r>
            <a:r>
              <a:rPr lang="cs-CZ" sz="2000" dirty="0" smtClean="0"/>
              <a:t>dotace, </a:t>
            </a:r>
            <a:r>
              <a:rPr lang="cs-CZ" sz="2000" dirty="0"/>
              <a:t>a </a:t>
            </a:r>
            <a:r>
              <a:rPr lang="cs-CZ" sz="2000" dirty="0" smtClean="0"/>
              <a:t>podpora </a:t>
            </a:r>
            <a:r>
              <a:rPr lang="cs-CZ" sz="2000" dirty="0"/>
              <a:t>je </a:t>
            </a:r>
            <a:r>
              <a:rPr lang="cs-CZ" sz="2000" dirty="0" smtClean="0"/>
              <a:t>poskytována v souladu </a:t>
            </a:r>
            <a:r>
              <a:rPr lang="cs-CZ" sz="2000" dirty="0" err="1" smtClean="0"/>
              <a:t>spodmínkami</a:t>
            </a:r>
            <a:r>
              <a:rPr lang="cs-CZ" sz="2000" dirty="0" smtClean="0"/>
              <a:t> </a:t>
            </a:r>
            <a:r>
              <a:rPr lang="cs-CZ" sz="2000" dirty="0"/>
              <a:t>článku 17 nařízení PRV.</a:t>
            </a:r>
          </a:p>
          <a:p>
            <a:pPr algn="just">
              <a:lnSpc>
                <a:spcPts val="2000"/>
              </a:lnSpc>
              <a:spcAft>
                <a:spcPts val="1200"/>
              </a:spcAft>
            </a:pPr>
            <a:endParaRPr lang="cs-CZ" sz="2000" dirty="0" smtClean="0">
              <a:sym typeface="Symbol" panose="05050102010706020507" pitchFamily="18" charset="2"/>
            </a:endParaRPr>
          </a:p>
          <a:p>
            <a:pPr algn="just">
              <a:lnSpc>
                <a:spcPts val="2000"/>
              </a:lnSpc>
              <a:spcAft>
                <a:spcPts val="1200"/>
              </a:spcAft>
            </a:pPr>
            <a:r>
              <a:rPr lang="cs-CZ" sz="2000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Způsobilé </a:t>
            </a:r>
            <a:r>
              <a:rPr lang="cs-CZ" sz="2000" b="1" i="1" dirty="0" smtClean="0"/>
              <a:t>výdaje</a:t>
            </a:r>
            <a:r>
              <a:rPr lang="cs-CZ" sz="2000" dirty="0" smtClean="0"/>
              <a:t>: </a:t>
            </a:r>
            <a:r>
              <a:rPr lang="cs-CZ" sz="2000" dirty="0" smtClean="0"/>
              <a:t>Dotaci </a:t>
            </a:r>
            <a:r>
              <a:rPr lang="cs-CZ" sz="2000" dirty="0"/>
              <a:t>lze poskytnout pouze na investiční výdaje, jak jsou definovány </a:t>
            </a:r>
            <a:r>
              <a:rPr lang="cs-CZ" sz="2000" dirty="0" smtClean="0"/>
              <a:t>v kapitole </a:t>
            </a:r>
            <a:r>
              <a:rPr lang="cs-CZ" sz="2000" dirty="0"/>
              <a:t>1 </a:t>
            </a:r>
            <a:r>
              <a:rPr lang="cs-CZ" sz="2000" dirty="0" smtClean="0"/>
              <a:t>obecných podmínek Pravidel.</a:t>
            </a:r>
          </a:p>
          <a:p>
            <a:r>
              <a:rPr lang="cs-CZ" sz="2000" dirty="0" smtClean="0"/>
              <a:t>1) pořízení </a:t>
            </a:r>
            <a:r>
              <a:rPr lang="cs-CZ" sz="2000" dirty="0"/>
              <a:t>strojů, nástrojů a zařízení pro zpracování zemědělských produktů, finální </a:t>
            </a:r>
            <a:r>
              <a:rPr lang="cs-CZ" sz="2000" dirty="0" smtClean="0"/>
              <a:t>úpravu</a:t>
            </a:r>
            <a:r>
              <a:rPr lang="cs-CZ" sz="2000" dirty="0"/>
              <a:t>, balení, značení výrobků (včetně technologií </a:t>
            </a:r>
            <a:r>
              <a:rPr lang="cs-CZ" sz="2000" dirty="0" smtClean="0"/>
              <a:t>souvisejících s dohledatelností produktů</a:t>
            </a:r>
            <a:r>
              <a:rPr lang="cs-CZ" sz="2000" dirty="0"/>
              <a:t>) </a:t>
            </a:r>
          </a:p>
          <a:p>
            <a:r>
              <a:rPr lang="cs-CZ" sz="2000" dirty="0" smtClean="0"/>
              <a:t>2) výstavba</a:t>
            </a:r>
            <a:r>
              <a:rPr lang="cs-CZ" sz="2000" dirty="0"/>
              <a:t>, modernizace a rekonstrukce budov (</a:t>
            </a:r>
            <a:r>
              <a:rPr lang="cs-CZ" sz="2000" dirty="0" smtClean="0"/>
              <a:t>včetně manipulačních ploch a bouracích </a:t>
            </a:r>
            <a:r>
              <a:rPr lang="cs-CZ" sz="2000" dirty="0"/>
              <a:t>prací nezbytně nutných pro realizaci </a:t>
            </a:r>
            <a:r>
              <a:rPr lang="cs-CZ" sz="2000" dirty="0" smtClean="0"/>
              <a:t>projektu) 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83079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FICHE 2: Zpracování a uvádění na trh zemědělských produktů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54207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3" y="973780"/>
            <a:ext cx="11767226" cy="37087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000"/>
              </a:lnSpc>
              <a:spcAft>
                <a:spcPts val="1200"/>
              </a:spcAft>
            </a:pPr>
            <a:r>
              <a:rPr lang="cs-CZ" sz="2000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Způsobilé výdaje</a:t>
            </a:r>
            <a:r>
              <a:rPr lang="cs-CZ" sz="2000" dirty="0" smtClean="0"/>
              <a:t>:</a:t>
            </a:r>
          </a:p>
          <a:p>
            <a:pPr>
              <a:spcAft>
                <a:spcPts val="200"/>
              </a:spcAft>
            </a:pPr>
            <a:r>
              <a:rPr lang="cs-CZ" sz="2000" dirty="0"/>
              <a:t>Dotaci lze poskytnout pouze na investiční výdaje, jak jsou definovány </a:t>
            </a:r>
            <a:r>
              <a:rPr lang="cs-CZ" sz="2000" dirty="0" smtClean="0"/>
              <a:t>v kapitole </a:t>
            </a:r>
            <a:r>
              <a:rPr lang="cs-CZ" sz="2000" dirty="0"/>
              <a:t>1 </a:t>
            </a:r>
            <a:r>
              <a:rPr lang="cs-CZ" sz="2000" dirty="0" smtClean="0"/>
              <a:t>obecných podmínek Pravidel.</a:t>
            </a:r>
          </a:p>
          <a:p>
            <a:pPr>
              <a:spcAft>
                <a:spcPts val="200"/>
              </a:spcAft>
            </a:pPr>
            <a:r>
              <a:rPr lang="cs-CZ" sz="2000" dirty="0" smtClean="0"/>
              <a:t>3) investice </a:t>
            </a:r>
            <a:r>
              <a:rPr lang="cs-CZ" sz="2000" dirty="0"/>
              <a:t>související se skladováním zpracovávané suroviny, výrobků </a:t>
            </a:r>
            <a:r>
              <a:rPr lang="cs-CZ" sz="2000" dirty="0" smtClean="0"/>
              <a:t>a druhotných surovin vznikajících </a:t>
            </a:r>
            <a:r>
              <a:rPr lang="cs-CZ" sz="2000" dirty="0"/>
              <a:t>při zpracování </a:t>
            </a:r>
            <a:r>
              <a:rPr lang="cs-CZ" sz="2000" dirty="0" smtClean="0"/>
              <a:t>s výjimkou </a:t>
            </a:r>
            <a:r>
              <a:rPr lang="cs-CZ" sz="2000" dirty="0"/>
              <a:t>odpadních </a:t>
            </a:r>
            <a:r>
              <a:rPr lang="cs-CZ" sz="2000" dirty="0" smtClean="0"/>
              <a:t>vod</a:t>
            </a:r>
          </a:p>
          <a:p>
            <a:pPr>
              <a:spcAft>
                <a:spcPts val="200"/>
              </a:spcAft>
            </a:pPr>
            <a:r>
              <a:rPr lang="cs-CZ" sz="2000" dirty="0" smtClean="0"/>
              <a:t>4) investice </a:t>
            </a:r>
            <a:r>
              <a:rPr lang="cs-CZ" sz="2000" dirty="0"/>
              <a:t>vedoucí ke zvyšování a monitorování kvality produktů</a:t>
            </a:r>
          </a:p>
          <a:p>
            <a:pPr>
              <a:spcAft>
                <a:spcPts val="200"/>
              </a:spcAft>
            </a:pPr>
            <a:r>
              <a:rPr lang="cs-CZ" sz="2000" dirty="0" smtClean="0"/>
              <a:t>5) investice </a:t>
            </a:r>
            <a:r>
              <a:rPr lang="cs-CZ" sz="2000" dirty="0"/>
              <a:t>související </a:t>
            </a:r>
            <a:r>
              <a:rPr lang="cs-CZ" sz="2000" dirty="0" smtClean="0"/>
              <a:t>s uváděním </a:t>
            </a:r>
            <a:r>
              <a:rPr lang="cs-CZ" sz="2000" dirty="0"/>
              <a:t>vlastních produktů na trh včetně marketingu </a:t>
            </a:r>
            <a:r>
              <a:rPr lang="cs-CZ" sz="2000" dirty="0" smtClean="0"/>
              <a:t>(např</a:t>
            </a:r>
            <a:r>
              <a:rPr lang="cs-CZ" sz="2000" dirty="0"/>
              <a:t>. </a:t>
            </a:r>
            <a:r>
              <a:rPr lang="cs-CZ" sz="2000" dirty="0" smtClean="0"/>
              <a:t>výstavba </a:t>
            </a:r>
            <a:r>
              <a:rPr lang="cs-CZ" sz="2000" dirty="0"/>
              <a:t>a rekonstrukce prodejen, pojízdné prodejny, </a:t>
            </a:r>
            <a:r>
              <a:rPr lang="cs-CZ" sz="2000" dirty="0" smtClean="0"/>
              <a:t>stánky</a:t>
            </a:r>
            <a:r>
              <a:rPr lang="cs-CZ" sz="2000" dirty="0"/>
              <a:t>, prodej </a:t>
            </a:r>
            <a:r>
              <a:rPr lang="cs-CZ" sz="2000" dirty="0" smtClean="0"/>
              <a:t>ze dvora</a:t>
            </a:r>
            <a:r>
              <a:rPr lang="cs-CZ" sz="2000" dirty="0"/>
              <a:t>, </a:t>
            </a:r>
            <a:r>
              <a:rPr lang="cs-CZ" sz="2000" dirty="0" smtClean="0"/>
              <a:t>vybavení prodejen apod.)</a:t>
            </a:r>
          </a:p>
          <a:p>
            <a:pPr>
              <a:spcAft>
                <a:spcPts val="200"/>
              </a:spcAft>
            </a:pPr>
            <a:r>
              <a:rPr lang="cs-CZ" sz="2000" dirty="0" smtClean="0"/>
              <a:t>6) pořízení </a:t>
            </a:r>
            <a:r>
              <a:rPr lang="cs-CZ" sz="2000" dirty="0"/>
              <a:t>užitkových vozů kategorie N1 a N2</a:t>
            </a:r>
          </a:p>
          <a:p>
            <a:pPr>
              <a:spcAft>
                <a:spcPts val="200"/>
              </a:spcAft>
            </a:pPr>
            <a:r>
              <a:rPr lang="cs-CZ" sz="2000" dirty="0" smtClean="0"/>
              <a:t>7) investice </a:t>
            </a:r>
            <a:r>
              <a:rPr lang="cs-CZ" sz="2000" dirty="0"/>
              <a:t>do zařízení na čištění odpadních vod ve zpracovatelském provozu</a:t>
            </a:r>
          </a:p>
          <a:p>
            <a:pPr>
              <a:spcAft>
                <a:spcPts val="200"/>
              </a:spcAft>
            </a:pPr>
            <a:r>
              <a:rPr lang="cs-CZ" sz="2000" dirty="0" smtClean="0"/>
              <a:t>8) nákup </a:t>
            </a:r>
            <a:r>
              <a:rPr lang="cs-CZ" sz="2000" dirty="0"/>
              <a:t>nemovitosti</a:t>
            </a:r>
          </a:p>
          <a:p>
            <a:pPr>
              <a:lnSpc>
                <a:spcPts val="2000"/>
              </a:lnSpc>
              <a:spcAft>
                <a:spcPts val="1200"/>
              </a:spcAft>
            </a:pP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83079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FICHE 2: Zpracování a uvádění na trh zemědělských produktů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2211164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 smtClean="0"/>
                <a:t>Preferenční kritéria FICHE 2 (minimální počet bodů: 50)</a:t>
              </a:r>
            </a:p>
            <a:p>
              <a:r>
                <a:rPr lang="cs-CZ" sz="2200" dirty="0" smtClean="0"/>
                <a:t> </a:t>
              </a:r>
              <a:endParaRPr lang="cs-CZ" sz="2200" dirty="0"/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555358"/>
              </p:ext>
            </p:extLst>
          </p:nvPr>
        </p:nvGraphicFramePr>
        <p:xfrm>
          <a:off x="195943" y="973778"/>
          <a:ext cx="11767226" cy="2184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4891"/>
                <a:gridCol w="2022335"/>
              </a:tblGrid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1. Počet vytvořených míst v rámci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1,0 a více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0,5 – 0,99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0,3 – 0,49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0 – 0,29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989814"/>
              </p:ext>
            </p:extLst>
          </p:nvPr>
        </p:nvGraphicFramePr>
        <p:xfrm>
          <a:off x="205478" y="3429000"/>
          <a:ext cx="11767226" cy="2179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8419"/>
                <a:gridCol w="2018807"/>
              </a:tblGrid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2. Velikost obce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do</a:t>
                      </a:r>
                      <a:r>
                        <a:rPr lang="cs-CZ" baseline="0" dirty="0" smtClean="0"/>
                        <a:t> 400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401 – 800</a:t>
                      </a:r>
                      <a:r>
                        <a:rPr lang="cs-CZ" baseline="0" dirty="0" smtClean="0"/>
                        <a:t>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801 – 3000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3001 a více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209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769980"/>
              </p:ext>
            </p:extLst>
          </p:nvPr>
        </p:nvGraphicFramePr>
        <p:xfrm>
          <a:off x="195943" y="1192390"/>
          <a:ext cx="11767226" cy="1677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8583"/>
                <a:gridCol w="1878643"/>
              </a:tblGrid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3. Zkrácená realizace</a:t>
                      </a:r>
                      <a:r>
                        <a:rPr lang="cs-CZ" baseline="0" dirty="0" smtClean="0"/>
                        <a:t>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Projekty se zkrácenou dobou realizace do 12 měsíců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Projekty s realizací delší než 12 měsíců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0" name="Skupina 9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11" name="Obdélník 10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 smtClean="0"/>
                <a:t>Preferenční kritéria FICHE 2</a:t>
              </a:r>
            </a:p>
            <a:p>
              <a:r>
                <a:rPr lang="cs-CZ" sz="2200" dirty="0" smtClean="0"/>
                <a:t> </a:t>
              </a:r>
              <a:endParaRPr lang="cs-CZ" sz="2200" dirty="0"/>
            </a:p>
          </p:txBody>
        </p:sp>
      </p:grpSp>
      <p:graphicFrame>
        <p:nvGraphicFramePr>
          <p:cNvPr id="13" name="Tabulk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520378"/>
              </p:ext>
            </p:extLst>
          </p:nvPr>
        </p:nvGraphicFramePr>
        <p:xfrm>
          <a:off x="195943" y="3108910"/>
          <a:ext cx="11767226" cy="1516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6777"/>
                <a:gridCol w="1630449"/>
              </a:tblGrid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5. Výše výdajů, ze kterých je stanovena dotace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Do 300.000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300.001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650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13815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680057"/>
              </p:ext>
            </p:extLst>
          </p:nvPr>
        </p:nvGraphicFramePr>
        <p:xfrm>
          <a:off x="205478" y="1055779"/>
          <a:ext cx="11767226" cy="1611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7242"/>
                <a:gridCol w="1639984"/>
              </a:tblGrid>
              <a:tr h="446734">
                <a:tc>
                  <a:txBody>
                    <a:bodyPr/>
                    <a:lstStyle/>
                    <a:p>
                      <a:r>
                        <a:rPr lang="cs-CZ" dirty="0" smtClean="0"/>
                        <a:t>6. Podpora začínajících podnikatelů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 smtClean="0"/>
                        <a:t>ANO (žadatel je evidován v RES méně než 24 měsíců)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 smtClean="0"/>
                        <a:t>NE (žadatel je evidován v RES 24 měsíců a více. Žadatel není FO živnostník)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Obdélník 11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95944" y="286338"/>
            <a:ext cx="685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Preferenční kritéria FICHE 2</a:t>
            </a:r>
          </a:p>
          <a:p>
            <a:r>
              <a:rPr lang="cs-CZ" sz="2200" dirty="0" smtClean="0"/>
              <a:t>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48408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4" y="1100156"/>
            <a:ext cx="11767226" cy="5696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00"/>
              </a:spcAft>
            </a:pPr>
            <a:r>
              <a:rPr lang="cs-CZ" sz="2000" b="1" i="1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Oblast podpory</a:t>
            </a:r>
            <a:r>
              <a:rPr lang="cs-CZ" sz="2000" dirty="0" smtClean="0"/>
              <a:t>: </a:t>
            </a:r>
            <a:r>
              <a:rPr lang="cs-CZ" sz="2000" dirty="0"/>
              <a:t>Podporovány budou investice do vybraných nezemědělských činností dle Klasifikace ekonomických činností (</a:t>
            </a:r>
            <a:r>
              <a:rPr lang="cs-CZ" sz="2000" dirty="0" smtClean="0"/>
              <a:t>CZ-NACE)</a:t>
            </a:r>
            <a:endParaRPr lang="cs-CZ" sz="2000" dirty="0" smtClean="0">
              <a:sym typeface="Symbol" panose="05050102010706020507" pitchFamily="18" charset="2"/>
            </a:endParaRPr>
          </a:p>
          <a:p>
            <a:pPr algn="just">
              <a:spcAft>
                <a:spcPts val="100"/>
              </a:spcAft>
            </a:pPr>
            <a:r>
              <a:rPr lang="cs-CZ" sz="2000" dirty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Definice žadatele/příjemce dotace</a:t>
            </a:r>
            <a:r>
              <a:rPr lang="cs-CZ" sz="2000" dirty="0" smtClean="0"/>
              <a:t>: </a:t>
            </a:r>
            <a:r>
              <a:rPr lang="cs-CZ" sz="2000" dirty="0"/>
              <a:t>Podnikatelské subjekty (FO a PO) - mikropodniky a malé podniky ve venkovských oblastech, jakož i zemědělci. </a:t>
            </a:r>
            <a:endParaRPr lang="cs-CZ" sz="2000" dirty="0" smtClean="0"/>
          </a:p>
          <a:p>
            <a:pPr marL="342900" indent="-342900" algn="just">
              <a:spcAft>
                <a:spcPts val="100"/>
              </a:spcAft>
              <a:buFont typeface="Symbol" panose="05050102010706020507" pitchFamily="18" charset="2"/>
              <a:buChar char="·"/>
            </a:pPr>
            <a:r>
              <a:rPr lang="cs-CZ" sz="2000" b="1" i="1" dirty="0" smtClean="0"/>
              <a:t>Druh a výše dotace</a:t>
            </a:r>
            <a:r>
              <a:rPr lang="cs-CZ" sz="2000" dirty="0" smtClean="0"/>
              <a:t>: </a:t>
            </a:r>
            <a:r>
              <a:rPr lang="pl-PL" sz="2000" dirty="0" smtClean="0"/>
              <a:t>45 </a:t>
            </a:r>
            <a:r>
              <a:rPr lang="pl-PL" sz="2000" dirty="0"/>
              <a:t>% výdajů, ze kterých je stanovena dotace, pro malé </a:t>
            </a:r>
            <a:r>
              <a:rPr lang="pl-PL" sz="2000" dirty="0" smtClean="0"/>
              <a:t>podniky</a:t>
            </a:r>
          </a:p>
          <a:p>
            <a:pPr algn="just">
              <a:spcAft>
                <a:spcPts val="100"/>
              </a:spcAft>
            </a:pPr>
            <a:r>
              <a:rPr lang="pl-PL" sz="2000" dirty="0"/>
              <a:t>	</a:t>
            </a:r>
            <a:r>
              <a:rPr lang="pl-PL" sz="2000" dirty="0" smtClean="0"/>
              <a:t>	           35 % výdajů, ze kerých je stanovena dotace pro střední podniky</a:t>
            </a:r>
          </a:p>
          <a:p>
            <a:pPr algn="just"/>
            <a:r>
              <a:rPr lang="pl-PL" sz="2000" dirty="0"/>
              <a:t>	</a:t>
            </a:r>
            <a:r>
              <a:rPr lang="pl-PL" sz="2000" dirty="0" smtClean="0"/>
              <a:t>	           25 % výdajů, ze kterých je stanovena dotace pro velké podniky</a:t>
            </a:r>
            <a:endParaRPr lang="pl-PL" sz="2000" dirty="0"/>
          </a:p>
          <a:p>
            <a:pPr algn="just">
              <a:spcAft>
                <a:spcPts val="100"/>
              </a:spcAft>
            </a:pPr>
            <a:r>
              <a:rPr lang="cs-CZ" sz="2000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Způsobilé výdaje</a:t>
            </a:r>
            <a:r>
              <a:rPr lang="cs-CZ" sz="2000" dirty="0" smtClean="0"/>
              <a:t>:</a:t>
            </a:r>
          </a:p>
          <a:p>
            <a:pPr>
              <a:spcAft>
                <a:spcPts val="100"/>
              </a:spcAft>
            </a:pPr>
            <a:r>
              <a:rPr lang="cs-CZ" sz="2000" dirty="0" smtClean="0"/>
              <a:t>1</a:t>
            </a:r>
            <a:r>
              <a:rPr lang="cs-CZ" sz="2000" b="1" i="1" dirty="0" smtClean="0"/>
              <a:t>) stavební </a:t>
            </a:r>
            <a:r>
              <a:rPr lang="cs-CZ" sz="2000" b="1" i="1" dirty="0"/>
              <a:t>obnova </a:t>
            </a:r>
            <a:r>
              <a:rPr lang="cs-CZ" sz="2000" dirty="0"/>
              <a:t>(přestavba, modernizace, statické zabezpečení) či nová výstavba provozovny, kanceláře (včetně nezbytného zázemí pro zaměstnance) či malokapacitního ubytovacího zařízení (včetně stravování a dalších budov a ploch v rámci turistické infrastruktury, sportoviště a příslušné zázemí) </a:t>
            </a:r>
          </a:p>
          <a:p>
            <a:pPr>
              <a:spcAft>
                <a:spcPts val="100"/>
              </a:spcAft>
            </a:pPr>
            <a:r>
              <a:rPr lang="cs-CZ" sz="2000" dirty="0"/>
              <a:t>2) </a:t>
            </a:r>
            <a:r>
              <a:rPr lang="cs-CZ" sz="2000" b="1" i="1" dirty="0"/>
              <a:t>pořízení strojů, technologií a dalšího vybavení sloužícího pro nezemědělskou činnost</a:t>
            </a:r>
            <a:r>
              <a:rPr lang="cs-CZ" sz="2000" dirty="0"/>
              <a:t> (nákup zařízení, užitkových vozů kategorie N1, vybavení, hardware, software) v souvislosti s projektem (včetně montáže a zkoušky před uvedením pořizovaného majetku do stavu způsobilého k užívání) </a:t>
            </a:r>
          </a:p>
          <a:p>
            <a:pPr>
              <a:spcAft>
                <a:spcPts val="100"/>
              </a:spcAft>
            </a:pPr>
            <a:r>
              <a:rPr lang="cs-CZ" sz="2000" dirty="0"/>
              <a:t>3) </a:t>
            </a:r>
            <a:r>
              <a:rPr lang="cs-CZ" sz="2000" b="1" i="1" dirty="0"/>
              <a:t>doplňující </a:t>
            </a:r>
            <a:r>
              <a:rPr lang="cs-CZ" sz="2000" b="1" i="1" dirty="0" smtClean="0"/>
              <a:t>výdaje </a:t>
            </a:r>
            <a:r>
              <a:rPr lang="cs-CZ" sz="2000" b="1" i="1" dirty="0"/>
              <a:t>jako součást projektu </a:t>
            </a:r>
            <a:r>
              <a:rPr lang="cs-CZ" sz="2000" dirty="0"/>
              <a:t>(úprava povrchů, náklady na výstavbu odstavných a parkovacích stání, oplocení, nákup a výsadba doprovodné zeleně) </a:t>
            </a:r>
            <a:r>
              <a:rPr lang="cs-CZ" sz="2000" dirty="0" smtClean="0"/>
              <a:t> - max. 30 % projektu</a:t>
            </a:r>
          </a:p>
          <a:p>
            <a:r>
              <a:rPr lang="cs-CZ" sz="2000" dirty="0" smtClean="0"/>
              <a:t>4) </a:t>
            </a:r>
            <a:r>
              <a:rPr lang="cs-CZ" sz="2000" b="1" i="1" dirty="0"/>
              <a:t>n</a:t>
            </a:r>
            <a:r>
              <a:rPr lang="cs-CZ" sz="2000" b="1" i="1" dirty="0" smtClean="0"/>
              <a:t>ákup nemovitostí</a:t>
            </a:r>
            <a:endParaRPr lang="cs-CZ" sz="2000" b="1" i="1" dirty="0"/>
          </a:p>
          <a:p>
            <a:pPr>
              <a:lnSpc>
                <a:spcPts val="2000"/>
              </a:lnSpc>
              <a:spcAft>
                <a:spcPts val="1200"/>
              </a:spcAft>
            </a:pP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11982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FICHE 3: Podpora investic na založení nebo rozvoj nezemědělských činností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34741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pSp>
        <p:nvGrpSpPr>
          <p:cNvPr id="3" name="Skupina 2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9" name="Obdélník 8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 smtClean="0"/>
                <a:t>Preferenční kritéria FICHE 3 (minimální počet bodů: 50)</a:t>
              </a:r>
            </a:p>
            <a:p>
              <a:r>
                <a:rPr lang="cs-CZ" sz="2200" dirty="0" smtClean="0"/>
                <a:t> </a:t>
              </a:r>
              <a:endParaRPr lang="cs-CZ" sz="2200" dirty="0"/>
            </a:p>
          </p:txBody>
        </p:sp>
      </p:grpSp>
      <p:graphicFrame>
        <p:nvGraphicFramePr>
          <p:cNvPr id="11" name="Tabulk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2555358"/>
              </p:ext>
            </p:extLst>
          </p:nvPr>
        </p:nvGraphicFramePr>
        <p:xfrm>
          <a:off x="195943" y="973778"/>
          <a:ext cx="11767226" cy="21846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4891"/>
                <a:gridCol w="2022335"/>
              </a:tblGrid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1. Počet vytvořených míst v rámci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1,0 a více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0,5 – 0,99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0,3 – 0,49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6935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 vytvoří pracovní místo</a:t>
                      </a:r>
                      <a:r>
                        <a:rPr lang="cs-CZ" baseline="0" dirty="0" smtClean="0"/>
                        <a:t> s úvazkem 0 – 0,29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989814"/>
              </p:ext>
            </p:extLst>
          </p:nvPr>
        </p:nvGraphicFramePr>
        <p:xfrm>
          <a:off x="205478" y="3429000"/>
          <a:ext cx="11767226" cy="21796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48419"/>
                <a:gridCol w="2018807"/>
              </a:tblGrid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2. Velikost obce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do</a:t>
                      </a:r>
                      <a:r>
                        <a:rPr lang="cs-CZ" baseline="0" dirty="0" smtClean="0"/>
                        <a:t> 400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401 – 800</a:t>
                      </a:r>
                      <a:r>
                        <a:rPr lang="cs-CZ" baseline="0" dirty="0" smtClean="0"/>
                        <a:t>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801 – 3000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5921">
                <a:tc>
                  <a:txBody>
                    <a:bodyPr/>
                    <a:lstStyle/>
                    <a:p>
                      <a:r>
                        <a:rPr lang="cs-CZ" dirty="0" smtClean="0"/>
                        <a:t>Obec má 3001 a více obyvatel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877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769980"/>
              </p:ext>
            </p:extLst>
          </p:nvPr>
        </p:nvGraphicFramePr>
        <p:xfrm>
          <a:off x="195943" y="1192390"/>
          <a:ext cx="11767226" cy="1677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8583"/>
                <a:gridCol w="1878643"/>
              </a:tblGrid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3. Zkrácená realizace</a:t>
                      </a:r>
                      <a:r>
                        <a:rPr lang="cs-CZ" baseline="0" dirty="0" smtClean="0"/>
                        <a:t>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Projekty se zkrácenou dobou realizace do 12 měsíců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Projekty s realizací delší než 12 měsíců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0" name="Skupina 9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11" name="Obdélník 10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 smtClean="0"/>
                <a:t>Preferenční kritéria FICHE 3</a:t>
              </a:r>
            </a:p>
            <a:p>
              <a:r>
                <a:rPr lang="cs-CZ" sz="2200" dirty="0" smtClean="0"/>
                <a:t> </a:t>
              </a:r>
              <a:endParaRPr lang="cs-CZ" sz="2200" dirty="0"/>
            </a:p>
          </p:txBody>
        </p:sp>
      </p:grp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420549"/>
              </p:ext>
            </p:extLst>
          </p:nvPr>
        </p:nvGraphicFramePr>
        <p:xfrm>
          <a:off x="195943" y="3236672"/>
          <a:ext cx="11767226" cy="2527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6777"/>
                <a:gridCol w="1630449"/>
              </a:tblGrid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4. Výše výdajů, ze kterých je stanovena dotace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Do 500.000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500.001</a:t>
                      </a:r>
                      <a:r>
                        <a:rPr lang="cs-CZ" baseline="0" dirty="0" smtClean="0"/>
                        <a:t> do 1.000.000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1.000.001 do 1.500.000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1.500.001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027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13815" y="0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79653"/>
              </p:ext>
            </p:extLst>
          </p:nvPr>
        </p:nvGraphicFramePr>
        <p:xfrm>
          <a:off x="205478" y="1055779"/>
          <a:ext cx="11767226" cy="1611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7242"/>
                <a:gridCol w="1639984"/>
              </a:tblGrid>
              <a:tr h="446734">
                <a:tc>
                  <a:txBody>
                    <a:bodyPr/>
                    <a:lstStyle/>
                    <a:p>
                      <a:r>
                        <a:rPr lang="cs-CZ" dirty="0" smtClean="0"/>
                        <a:t>5. Podpora začínajících podnikatelů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 smtClean="0"/>
                        <a:t>ANO (žadatel je evidován v RES méně než 24 měsíců)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82349">
                <a:tc>
                  <a:txBody>
                    <a:bodyPr/>
                    <a:lstStyle/>
                    <a:p>
                      <a:r>
                        <a:rPr lang="cs-CZ" dirty="0" smtClean="0"/>
                        <a:t>NE (žadatel je evidován v RES 24 měsíců a více. Žadatel není FO živnostník)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Obdélník 11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195944" y="286338"/>
            <a:ext cx="685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Preferenční kritéria FICHE 3</a:t>
            </a:r>
          </a:p>
          <a:p>
            <a:r>
              <a:rPr lang="cs-CZ" sz="2200" dirty="0" smtClean="0"/>
              <a:t>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07882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95944" y="1100156"/>
            <a:ext cx="11767226" cy="5657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cs-CZ" sz="2000" b="1" i="1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Oblast podpory</a:t>
            </a:r>
            <a:r>
              <a:rPr lang="cs-CZ" sz="2000" dirty="0" smtClean="0"/>
              <a:t>: </a:t>
            </a:r>
            <a:r>
              <a:rPr lang="cs-CZ" sz="2000" dirty="0"/>
              <a:t>Podpora je zaměřena na hromadnou mechanickou ochranu melioračních a zpevňujících dřevin při založení porostu, a to od doby výsadby do stádia zajištění - oplocenky. </a:t>
            </a:r>
            <a:r>
              <a:rPr lang="cs-CZ" sz="2000" dirty="0" smtClean="0"/>
              <a:t>Projekty </a:t>
            </a:r>
            <a:r>
              <a:rPr lang="cs-CZ" sz="2000" dirty="0"/>
              <a:t>lze realizovat na lesních pozemcích. Žadatel na lesních pozemcích, na které žádá o podporu, hospodaří podle platného lesního hospodářského plánu, nebo podle převzaté platné lesní hospodářské osnovy. </a:t>
            </a:r>
            <a:endParaRPr lang="cs-CZ" sz="2000" dirty="0" smtClean="0"/>
          </a:p>
          <a:p>
            <a:pPr marL="342900" indent="-342900" algn="just">
              <a:spcAft>
                <a:spcPts val="600"/>
              </a:spcAft>
              <a:buFont typeface="Symbol" panose="05050102010706020507" pitchFamily="18" charset="2"/>
              <a:buChar char="·"/>
            </a:pPr>
            <a:r>
              <a:rPr lang="cs-CZ" sz="2000" b="1" i="1" dirty="0" smtClean="0"/>
              <a:t>Definice žadatele/příjemce dotace</a:t>
            </a:r>
            <a:r>
              <a:rPr lang="cs-CZ" sz="2000" dirty="0" smtClean="0"/>
              <a:t>: </a:t>
            </a:r>
          </a:p>
          <a:p>
            <a:r>
              <a:rPr lang="cs-CZ" sz="2000" dirty="0" smtClean="0"/>
              <a:t>- </a:t>
            </a:r>
            <a:r>
              <a:rPr lang="cs-CZ" sz="2000" dirty="0"/>
              <a:t>Vlastník, nájemce, pachtýř nebo vypůjčitel lesních pozemků, </a:t>
            </a:r>
          </a:p>
          <a:p>
            <a:pPr marL="342900" indent="-342900">
              <a:spcAft>
                <a:spcPts val="1200"/>
              </a:spcAft>
              <a:buFontTx/>
              <a:buChar char="-"/>
            </a:pPr>
            <a:r>
              <a:rPr lang="cs-CZ" sz="2000" dirty="0" smtClean="0"/>
              <a:t>Sdružení </a:t>
            </a:r>
            <a:r>
              <a:rPr lang="cs-CZ" sz="2000" dirty="0"/>
              <a:t>s právní subjektivitou a spolek vlastníků, nájemců, pachtýřů nebo vypůjčitelů lesních pozemků. </a:t>
            </a:r>
            <a:endParaRPr lang="cs-CZ" sz="2000" dirty="0" smtClean="0"/>
          </a:p>
          <a:p>
            <a:pPr marL="342900" indent="-342900" algn="just">
              <a:spcAft>
                <a:spcPts val="1200"/>
              </a:spcAft>
              <a:buFont typeface="Symbol" panose="05050102010706020507" pitchFamily="18" charset="2"/>
              <a:buChar char="·"/>
            </a:pPr>
            <a:r>
              <a:rPr lang="cs-CZ" sz="2000" b="1" i="1" dirty="0" smtClean="0"/>
              <a:t>Druh a výše dotace</a:t>
            </a:r>
            <a:r>
              <a:rPr lang="cs-CZ" sz="2000" dirty="0" smtClean="0"/>
              <a:t>: Podpora </a:t>
            </a:r>
            <a:r>
              <a:rPr lang="cs-CZ" sz="2000" dirty="0"/>
              <a:t>je poskytována jako příspěvek na vynaložené způsobilé výdaje, a to ve výši </a:t>
            </a:r>
            <a:r>
              <a:rPr lang="cs-CZ" sz="2000" dirty="0" smtClean="0"/>
              <a:t>100 % </a:t>
            </a:r>
            <a:r>
              <a:rPr lang="cs-CZ" sz="2000" dirty="0"/>
              <a:t>výdajů, ze kterých je stanovena dotace. </a:t>
            </a:r>
            <a:endParaRPr lang="cs-CZ" sz="2000" dirty="0" smtClean="0"/>
          </a:p>
          <a:p>
            <a:pPr algn="just"/>
            <a:r>
              <a:rPr lang="cs-CZ" sz="2000" dirty="0" smtClean="0">
                <a:sym typeface="Symbol" panose="05050102010706020507" pitchFamily="18" charset="2"/>
              </a:rPr>
              <a:t> </a:t>
            </a:r>
            <a:r>
              <a:rPr lang="cs-CZ" sz="2000" b="1" i="1" dirty="0" smtClean="0"/>
              <a:t>Způsobilé výdaje</a:t>
            </a:r>
            <a:r>
              <a:rPr lang="cs-CZ" sz="2000" dirty="0" smtClean="0"/>
              <a:t>: Úhrada </a:t>
            </a:r>
            <a:r>
              <a:rPr lang="cs-CZ" sz="2000" dirty="0"/>
              <a:t>nákladů na pořízení a instalaci hromadné mechanické ochrany (</a:t>
            </a:r>
            <a:r>
              <a:rPr lang="cs-CZ" sz="2000" b="1" i="1" dirty="0"/>
              <a:t>oplocenek</a:t>
            </a:r>
            <a:r>
              <a:rPr lang="cs-CZ" sz="2000" dirty="0"/>
              <a:t>) melioračních a zpevňujících dřevin při založení porostu, které byly vysazené v souladu s projektem obnovy; meliorační a zpevňující dřeviny jsou určeny podle vyhlášky č. 83/1996, Sb. o zpracování oblastních plánů rozvoje lesů a o vymezení hospodářských souborů. </a:t>
            </a:r>
            <a:r>
              <a:rPr lang="cs-CZ" sz="2000" b="1" i="1" dirty="0"/>
              <a:t>Minimální výška oplocenek musí být 1,6 metru</a:t>
            </a:r>
            <a:r>
              <a:rPr lang="cs-CZ" sz="2000" dirty="0"/>
              <a:t>. Součástí projektu mohou být zařízení umožňující vstup do oplocenky. </a:t>
            </a:r>
          </a:p>
          <a:p>
            <a:pPr algn="just">
              <a:spcAft>
                <a:spcPts val="1200"/>
              </a:spcAft>
            </a:pPr>
            <a:endParaRPr lang="cs-CZ" sz="2000" dirty="0" smtClean="0"/>
          </a:p>
          <a:p>
            <a:pPr>
              <a:lnSpc>
                <a:spcPts val="2000"/>
              </a:lnSpc>
              <a:spcAft>
                <a:spcPts val="1200"/>
              </a:spcAft>
            </a:pP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0" y="256554"/>
            <a:ext cx="12178184" cy="46067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95944" y="286338"/>
            <a:ext cx="119822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FICHE </a:t>
            </a:r>
            <a:r>
              <a:rPr lang="cs-CZ" sz="2200" dirty="0"/>
              <a:t>4</a:t>
            </a:r>
            <a:r>
              <a:rPr lang="cs-CZ" sz="2200" dirty="0" smtClean="0"/>
              <a:t>: Investice do ochrany melioračních a zpevňujících dřevin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314922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03935"/>
              </p:ext>
            </p:extLst>
          </p:nvPr>
        </p:nvGraphicFramePr>
        <p:xfrm>
          <a:off x="205478" y="1053023"/>
          <a:ext cx="11767226" cy="25270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36777"/>
                <a:gridCol w="1630449"/>
              </a:tblGrid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1. Výše výdajů, ze kterých je stanovena dotace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Do 100.000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100.001</a:t>
                      </a:r>
                      <a:r>
                        <a:rPr lang="cs-CZ" baseline="0" dirty="0" smtClean="0"/>
                        <a:t> do 200.000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15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200.001 do 300.000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05414">
                <a:tc>
                  <a:txBody>
                    <a:bodyPr/>
                    <a:lstStyle/>
                    <a:p>
                      <a:r>
                        <a:rPr lang="cs-CZ" dirty="0" smtClean="0"/>
                        <a:t>Od 300.001 Kč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11" name="Skupina 10"/>
          <p:cNvGrpSpPr/>
          <p:nvPr/>
        </p:nvGrpSpPr>
        <p:grpSpPr>
          <a:xfrm>
            <a:off x="0" y="256554"/>
            <a:ext cx="12178184" cy="799225"/>
            <a:chOff x="0" y="256554"/>
            <a:chExt cx="12178184" cy="799225"/>
          </a:xfrm>
        </p:grpSpPr>
        <p:sp>
          <p:nvSpPr>
            <p:cNvPr id="12" name="Obdélník 11"/>
            <p:cNvSpPr/>
            <p:nvPr/>
          </p:nvSpPr>
          <p:spPr>
            <a:xfrm>
              <a:off x="0" y="256554"/>
              <a:ext cx="12178184" cy="460671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95944" y="286338"/>
              <a:ext cx="68580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200" dirty="0" smtClean="0"/>
                <a:t>Preferenční kritéria FICHE </a:t>
              </a:r>
              <a:r>
                <a:rPr lang="cs-CZ" sz="2200" dirty="0"/>
                <a:t>4</a:t>
              </a:r>
              <a:r>
                <a:rPr lang="cs-CZ" sz="2200" dirty="0" smtClean="0"/>
                <a:t> (minimální počet bodů: 30)</a:t>
              </a:r>
            </a:p>
            <a:p>
              <a:r>
                <a:rPr lang="cs-CZ" sz="2200" dirty="0" smtClean="0"/>
                <a:t> </a:t>
              </a:r>
              <a:endParaRPr lang="cs-CZ" sz="2200" dirty="0"/>
            </a:p>
          </p:txBody>
        </p:sp>
      </p:grpSp>
      <p:graphicFrame>
        <p:nvGraphicFramePr>
          <p:cNvPr id="14" name="Tabulk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427029"/>
              </p:ext>
            </p:extLst>
          </p:nvPr>
        </p:nvGraphicFramePr>
        <p:xfrm>
          <a:off x="195943" y="3915891"/>
          <a:ext cx="11767226" cy="1677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88583"/>
                <a:gridCol w="1878643"/>
              </a:tblGrid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2. Zkrácená realizace</a:t>
                      </a:r>
                      <a:r>
                        <a:rPr lang="cs-CZ" baseline="0" dirty="0" smtClean="0"/>
                        <a:t> projektu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Projekty se zkrácenou dobou realizace do 12 měsíců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59327">
                <a:tc>
                  <a:txBody>
                    <a:bodyPr/>
                    <a:lstStyle/>
                    <a:p>
                      <a:r>
                        <a:rPr lang="cs-CZ" dirty="0" smtClean="0"/>
                        <a:t>Projekty s realizací delší než 12 měsíců</a:t>
                      </a:r>
                      <a:endParaRPr lang="cs-CZ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608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3783" t="10058" r="54217" b="2290"/>
          <a:stretch/>
        </p:blipFill>
        <p:spPr>
          <a:xfrm>
            <a:off x="254442" y="0"/>
            <a:ext cx="1168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01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7956" t="8203" r="58326" b="3913"/>
          <a:stretch/>
        </p:blipFill>
        <p:spPr>
          <a:xfrm>
            <a:off x="1486892" y="0"/>
            <a:ext cx="9199661" cy="6744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27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701580" y="174929"/>
            <a:ext cx="8603311" cy="6571973"/>
            <a:chOff x="1701580" y="174929"/>
            <a:chExt cx="8603311" cy="6571973"/>
          </a:xfrm>
        </p:grpSpPr>
        <p:pic>
          <p:nvPicPr>
            <p:cNvPr id="4" name="Obrázek 3"/>
            <p:cNvPicPr>
              <a:picLocks noChangeAspect="1"/>
            </p:cNvPicPr>
            <p:nvPr/>
          </p:nvPicPr>
          <p:blipFill rotWithShape="1">
            <a:blip r:embed="rId2"/>
            <a:srcRect l="8087" t="9131" r="58457"/>
            <a:stretch/>
          </p:blipFill>
          <p:spPr>
            <a:xfrm>
              <a:off x="1701580" y="174929"/>
              <a:ext cx="8603311" cy="6571973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</p:pic>
        <p:sp>
          <p:nvSpPr>
            <p:cNvPr id="2" name="Zaoblený obdélník 1"/>
            <p:cNvSpPr/>
            <p:nvPr/>
          </p:nvSpPr>
          <p:spPr>
            <a:xfrm>
              <a:off x="1828800" y="2242268"/>
              <a:ext cx="707666" cy="24649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Zaoblený obdélník 4"/>
            <p:cNvSpPr/>
            <p:nvPr/>
          </p:nvSpPr>
          <p:spPr>
            <a:xfrm>
              <a:off x="1910861" y="2876989"/>
              <a:ext cx="1606061" cy="24649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Zaoblený obdélník 5"/>
            <p:cNvSpPr/>
            <p:nvPr/>
          </p:nvSpPr>
          <p:spPr>
            <a:xfrm>
              <a:off x="2006224" y="3337670"/>
              <a:ext cx="1249441" cy="246490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62167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22109" t="15391" r="64587" b="4377"/>
          <a:stretch/>
        </p:blipFill>
        <p:spPr>
          <a:xfrm>
            <a:off x="4269849" y="166978"/>
            <a:ext cx="3745065" cy="6351924"/>
          </a:xfrm>
          <a:prstGeom prst="rect">
            <a:avLst/>
          </a:prstGeom>
        </p:spPr>
      </p:pic>
      <p:sp>
        <p:nvSpPr>
          <p:cNvPr id="5" name="Zaoblený obdélník 4"/>
          <p:cNvSpPr/>
          <p:nvPr/>
        </p:nvSpPr>
        <p:spPr>
          <a:xfrm>
            <a:off x="3768918" y="2600077"/>
            <a:ext cx="4770783" cy="1025718"/>
          </a:xfrm>
          <a:prstGeom prst="roundRect">
            <a:avLst/>
          </a:prstGeom>
          <a:solidFill>
            <a:schemeClr val="bg1">
              <a:alpha val="0"/>
            </a:schemeClr>
          </a:solidFill>
          <a:ln w="63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66057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/>
          <a:srcRect l="8077" t="9780" r="58132" b="2601"/>
          <a:stretch/>
        </p:blipFill>
        <p:spPr>
          <a:xfrm>
            <a:off x="1778558" y="211556"/>
            <a:ext cx="9113855" cy="6646444"/>
          </a:xfrm>
          <a:prstGeom prst="rect">
            <a:avLst/>
          </a:prstGeom>
        </p:spPr>
      </p:pic>
      <p:sp>
        <p:nvSpPr>
          <p:cNvPr id="3" name="Zaoblený obdélník 2"/>
          <p:cNvSpPr/>
          <p:nvPr/>
        </p:nvSpPr>
        <p:spPr>
          <a:xfrm>
            <a:off x="4180113" y="5156289"/>
            <a:ext cx="5064371" cy="29996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7516167" y="4059533"/>
            <a:ext cx="4119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Výběr Fiche, v rámci které bude žadatel připravovat svou žádost o dotaci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9164097" y="4742822"/>
            <a:ext cx="0" cy="33159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8057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-1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6" name="Zaoblený obdélník 5"/>
          <p:cNvSpPr/>
          <p:nvPr/>
        </p:nvSpPr>
        <p:spPr>
          <a:xfrm>
            <a:off x="-1" y="6104408"/>
            <a:ext cx="12178185" cy="753592"/>
          </a:xfrm>
          <a:prstGeom prst="roundRect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26" b="11243"/>
          <a:stretch/>
        </p:blipFill>
        <p:spPr>
          <a:xfrm>
            <a:off x="10096238" y="6146656"/>
            <a:ext cx="1866931" cy="62831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t="14750" r="6000" b="16057"/>
          <a:stretch/>
        </p:blipFill>
        <p:spPr>
          <a:xfrm>
            <a:off x="4067504" y="6205306"/>
            <a:ext cx="2833904" cy="569665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9703" y="6130636"/>
            <a:ext cx="1988248" cy="71378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1487" y="6130636"/>
            <a:ext cx="709109" cy="710568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31595" y="506401"/>
            <a:ext cx="7223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ym typeface="Symbol" panose="05050102010706020507" pitchFamily="18" charset="2"/>
              </a:rPr>
              <a:t> </a:t>
            </a:r>
            <a:r>
              <a:rPr lang="cs-CZ" sz="2800" b="1" dirty="0" smtClean="0"/>
              <a:t>DŮLEŽITÉ ODKAZY: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31595" y="1617821"/>
            <a:ext cx="11701911" cy="2298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2000"/>
              </a:spcAft>
              <a:buFontTx/>
              <a:buChar char="-"/>
            </a:pPr>
            <a:r>
              <a:rPr lang="cs-CZ" sz="2200" b="1" dirty="0"/>
              <a:t>v</a:t>
            </a:r>
            <a:r>
              <a:rPr lang="cs-CZ" sz="2200" b="1" dirty="0" smtClean="0"/>
              <a:t>ýzva č. 1 PRV: </a:t>
            </a:r>
            <a:r>
              <a:rPr lang="cs-CZ" sz="2200" b="1" dirty="0">
                <a:hlinkClick r:id="rId7"/>
              </a:rPr>
              <a:t>http://masstrednihana.cz/program-rozvoje-venkova_vyzva-c-1</a:t>
            </a:r>
            <a:r>
              <a:rPr lang="cs-CZ" sz="2200" b="1" dirty="0" smtClean="0">
                <a:hlinkClick r:id="rId7"/>
              </a:rPr>
              <a:t>/</a:t>
            </a:r>
            <a:endParaRPr lang="cs-CZ" sz="2200" b="1" dirty="0" smtClean="0"/>
          </a:p>
          <a:p>
            <a:pPr marL="285750" indent="-285750">
              <a:spcAft>
                <a:spcPts val="2000"/>
              </a:spcAft>
              <a:buFontTx/>
              <a:buChar char="-"/>
            </a:pPr>
            <a:r>
              <a:rPr lang="cs-CZ" sz="2200" b="1" dirty="0" smtClean="0"/>
              <a:t>Příručka (</a:t>
            </a:r>
            <a:r>
              <a:rPr lang="cs-CZ" sz="2200" b="1" dirty="0"/>
              <a:t>veřejné zakázky): </a:t>
            </a:r>
            <a:r>
              <a:rPr lang="cs-CZ" sz="2200" b="1" dirty="0">
                <a:hlinkClick r:id="rId8"/>
              </a:rPr>
              <a:t>http://www.szif.cz/cs/CmDocument?rid=/</a:t>
            </a:r>
            <a:r>
              <a:rPr lang="cs-CZ" sz="2200" b="1" dirty="0" smtClean="0">
                <a:hlinkClick r:id="rId8"/>
              </a:rPr>
              <a:t>apa_anon/cs/dokumenty_ke_stazeni/nepub/1501741251947.pdf</a:t>
            </a:r>
            <a:endParaRPr lang="cs-CZ" sz="2200" b="1" dirty="0" smtClean="0"/>
          </a:p>
          <a:p>
            <a:pPr marL="285750" indent="-285750">
              <a:spcAft>
                <a:spcPts val="600"/>
              </a:spcAft>
              <a:buFontTx/>
              <a:buChar char="-"/>
            </a:pPr>
            <a:endParaRPr lang="cs-CZ" sz="2200" b="1" dirty="0"/>
          </a:p>
        </p:txBody>
      </p:sp>
    </p:spTree>
    <p:extLst>
      <p:ext uri="{BB962C8B-B14F-4D97-AF65-F5344CB8AC3E}">
        <p14:creationId xmlns:p14="http://schemas.microsoft.com/office/powerpoint/2010/main" val="1862415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5062</TotalTime>
  <Words>3177</Words>
  <Application>Microsoft Office PowerPoint</Application>
  <PresentationFormat>Širokoúhlá obrazovka</PresentationFormat>
  <Paragraphs>298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7" baseType="lpstr">
      <vt:lpstr>Arial</vt:lpstr>
      <vt:lpstr>Calibri</vt:lpstr>
      <vt:lpstr>Calibri Light</vt:lpstr>
      <vt:lpstr>Symbol</vt:lpstr>
      <vt:lpstr>Times New Roman</vt:lpstr>
      <vt:lpstr>Wingdings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 systému Windows</dc:creator>
  <cp:lastModifiedBy>Uživatel systému Windows</cp:lastModifiedBy>
  <cp:revision>74</cp:revision>
  <dcterms:created xsi:type="dcterms:W3CDTF">2018-04-04T14:19:42Z</dcterms:created>
  <dcterms:modified xsi:type="dcterms:W3CDTF">2018-05-09T06:05:18Z</dcterms:modified>
</cp:coreProperties>
</file>