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48"/>
  </p:notesMasterIdLst>
  <p:handoutMasterIdLst>
    <p:handoutMasterId r:id="rId49"/>
  </p:handoutMasterIdLst>
  <p:sldIdLst>
    <p:sldId id="256" r:id="rId2"/>
    <p:sldId id="257" r:id="rId3"/>
    <p:sldId id="267" r:id="rId4"/>
    <p:sldId id="266" r:id="rId5"/>
    <p:sldId id="258" r:id="rId6"/>
    <p:sldId id="259" r:id="rId7"/>
    <p:sldId id="260" r:id="rId8"/>
    <p:sldId id="261" r:id="rId9"/>
    <p:sldId id="265" r:id="rId10"/>
    <p:sldId id="262" r:id="rId11"/>
    <p:sldId id="263" r:id="rId12"/>
    <p:sldId id="264" r:id="rId13"/>
    <p:sldId id="307" r:id="rId14"/>
    <p:sldId id="308" r:id="rId15"/>
    <p:sldId id="269" r:id="rId16"/>
    <p:sldId id="296" r:id="rId17"/>
    <p:sldId id="270" r:id="rId18"/>
    <p:sldId id="271" r:id="rId19"/>
    <p:sldId id="297" r:id="rId20"/>
    <p:sldId id="310" r:id="rId21"/>
    <p:sldId id="272" r:id="rId22"/>
    <p:sldId id="273" r:id="rId23"/>
    <p:sldId id="274" r:id="rId24"/>
    <p:sldId id="275" r:id="rId25"/>
    <p:sldId id="276" r:id="rId26"/>
    <p:sldId id="277" r:id="rId27"/>
    <p:sldId id="279" r:id="rId28"/>
    <p:sldId id="298" r:id="rId29"/>
    <p:sldId id="278" r:id="rId30"/>
    <p:sldId id="280" r:id="rId31"/>
    <p:sldId id="281" r:id="rId32"/>
    <p:sldId id="282" r:id="rId33"/>
    <p:sldId id="283" r:id="rId34"/>
    <p:sldId id="299" r:id="rId35"/>
    <p:sldId id="284" r:id="rId36"/>
    <p:sldId id="300" r:id="rId37"/>
    <p:sldId id="305" r:id="rId38"/>
    <p:sldId id="306" r:id="rId39"/>
    <p:sldId id="286" r:id="rId40"/>
    <p:sldId id="287" r:id="rId41"/>
    <p:sldId id="309" r:id="rId42"/>
    <p:sldId id="291" r:id="rId43"/>
    <p:sldId id="292" r:id="rId44"/>
    <p:sldId id="293" r:id="rId45"/>
    <p:sldId id="295" r:id="rId46"/>
    <p:sldId id="301" r:id="rId47"/>
  </p:sldIdLst>
  <p:sldSz cx="12192000" cy="6858000"/>
  <p:notesSz cx="6797675" cy="992822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51" autoAdjust="0"/>
    <p:restoredTop sz="72929" autoAdjust="0"/>
  </p:normalViewPr>
  <p:slideViewPr>
    <p:cSldViewPr snapToGrid="0">
      <p:cViewPr varScale="1">
        <p:scale>
          <a:sx n="83" d="100"/>
          <a:sy n="83" d="100"/>
        </p:scale>
        <p:origin x="178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9C5D39-0D7E-4899-AE79-F772B182F19B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853D1E-061E-4DF2-929E-1E3E61B842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39304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4E9BE2-7668-40B6-B013-8494B4095C32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5E9C3D-5426-4A41-A4B6-2B85507C53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5226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5E9C3D-5426-4A41-A4B6-2B85507C5396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7995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8261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6781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5537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42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6135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5263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4330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9670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955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9845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024135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8890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45752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6725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77757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1466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206EB4-F515-45C6-BF74-37C147E0DC39}" type="datetimeFigureOut">
              <a:rPr lang="cs-CZ" smtClean="0"/>
              <a:t>17.02.2020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5129296-E13C-4A69-8815-D85C3F1474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0939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masstrednihana.cz/opz-opatreni-3-prorodinna-opatreni-3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fcr.cz/pravidla-pro-zadatele-a-prijemce-opz/-/dokument/797767" TargetMode="External"/><Relationship Id="rId7" Type="http://schemas.openxmlformats.org/officeDocument/2006/relationships/hyperlink" Target="https://www.esfcr.cz/dokumenty-opz" TargetMode="External"/><Relationship Id="rId2" Type="http://schemas.openxmlformats.org/officeDocument/2006/relationships/hyperlink" Target="http://masstrednihana.cz/opz-opatreni-3-prorodinna-opatreni-3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esfcr.cz/monitorovani-podporenych-osob-opz/-/dokument/798928" TargetMode="External"/><Relationship Id="rId5" Type="http://schemas.openxmlformats.org/officeDocument/2006/relationships/hyperlink" Target="https://www.esfcr.cz/pokyny-k-vyplneni-zpravy-o-realizaci-zadosti-o-platbu-a-zadosti-o-zmenu-opz" TargetMode="External"/><Relationship Id="rId4" Type="http://schemas.openxmlformats.org/officeDocument/2006/relationships/hyperlink" Target="http://www.esfcr.cz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sfcr.cz/" TargetMode="External"/><Relationship Id="rId2" Type="http://schemas.openxmlformats.org/officeDocument/2006/relationships/hyperlink" Target="https://esf2014.esfcr.cz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fcr.cz/file/9023/" TargetMode="External"/><Relationship Id="rId2" Type="http://schemas.openxmlformats.org/officeDocument/2006/relationships/hyperlink" Target="http://www.esfcr.cz/file/9023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esfcr.cz/file/9882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publicita.dotaceeu.cz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publicita.dotaceeu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sfcr.cz/pracovni-vykaz-opz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07067" y="1049315"/>
            <a:ext cx="7766936" cy="1019769"/>
          </a:xfrm>
        </p:spPr>
        <p:txBody>
          <a:bodyPr/>
          <a:lstStyle/>
          <a:p>
            <a:r>
              <a:rPr lang="cs-CZ" b="1" dirty="0" smtClean="0"/>
              <a:t>Seminář pro příjemce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07067" y="2164207"/>
            <a:ext cx="7766936" cy="2355931"/>
          </a:xfrm>
        </p:spPr>
        <p:txBody>
          <a:bodyPr>
            <a:normAutofit/>
          </a:bodyPr>
          <a:lstStyle/>
          <a:p>
            <a:pPr algn="ctr"/>
            <a:r>
              <a:rPr lang="cs-CZ" sz="1600" b="1" dirty="0" smtClean="0">
                <a:solidFill>
                  <a:schemeClr val="bg1">
                    <a:lumMod val="50000"/>
                  </a:schemeClr>
                </a:solidFill>
              </a:rPr>
              <a:t>Výzva MAS Střední Haná – Zaměstnanost I</a:t>
            </a:r>
          </a:p>
          <a:p>
            <a:pPr algn="ctr"/>
            <a:r>
              <a:rPr lang="cs-CZ" sz="1600" b="1" dirty="0">
                <a:solidFill>
                  <a:schemeClr val="bg1">
                    <a:lumMod val="50000"/>
                  </a:schemeClr>
                </a:solidFill>
              </a:rPr>
              <a:t>Výzva MAS Střední Haná – Zaměstnanost </a:t>
            </a:r>
            <a:r>
              <a:rPr lang="cs-CZ" sz="1600" b="1" dirty="0" smtClean="0">
                <a:solidFill>
                  <a:schemeClr val="bg1">
                    <a:lumMod val="50000"/>
                  </a:schemeClr>
                </a:solidFill>
              </a:rPr>
              <a:t>II</a:t>
            </a:r>
            <a:endParaRPr lang="cs-CZ" sz="1600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cs-CZ" sz="1400" dirty="0" smtClean="0">
                <a:solidFill>
                  <a:schemeClr val="bg1">
                    <a:lumMod val="50000"/>
                  </a:schemeClr>
                </a:solidFill>
              </a:rPr>
              <a:t>729/03_16_047/CLLD_16_01_074 </a:t>
            </a:r>
          </a:p>
          <a:p>
            <a:pPr algn="ctr"/>
            <a:r>
              <a:rPr lang="cs-CZ" sz="1400" dirty="0" smtClean="0">
                <a:solidFill>
                  <a:schemeClr val="bg1">
                    <a:lumMod val="50000"/>
                  </a:schemeClr>
                </a:solidFill>
              </a:rPr>
              <a:t>841/03_16_047/CLLD_16_01_074</a:t>
            </a:r>
            <a:endParaRPr lang="cs-CZ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cs-CZ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cs-CZ" b="1" dirty="0" smtClean="0"/>
          </a:p>
          <a:p>
            <a:pPr algn="ctr"/>
            <a:r>
              <a:rPr lang="cs-CZ" b="1" dirty="0" smtClean="0"/>
              <a:t>19. </a:t>
            </a:r>
            <a:r>
              <a:rPr lang="cs-CZ" b="1" dirty="0"/>
              <a:t>2</a:t>
            </a:r>
            <a:r>
              <a:rPr lang="cs-CZ" b="1" dirty="0" smtClean="0"/>
              <a:t>. 2020, Kojetín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66" y="4796081"/>
            <a:ext cx="3324951" cy="70489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528" y="5596094"/>
            <a:ext cx="7654247" cy="126190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498" y="51234"/>
            <a:ext cx="4544037" cy="94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609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Program semináře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54413"/>
            <a:ext cx="8596668" cy="3880773"/>
          </a:xfrm>
        </p:spPr>
        <p:txBody>
          <a:bodyPr/>
          <a:lstStyle/>
          <a:p>
            <a:r>
              <a:rPr lang="cs-CZ" sz="2400" dirty="0" smtClean="0"/>
              <a:t>Rozhodnutí o poskytnutí dotace</a:t>
            </a:r>
          </a:p>
          <a:p>
            <a:r>
              <a:rPr lang="cs-CZ" sz="2400" dirty="0" smtClean="0"/>
              <a:t>Zpráva o realizaci</a:t>
            </a:r>
          </a:p>
          <a:p>
            <a:r>
              <a:rPr lang="cs-CZ" sz="2400" dirty="0" smtClean="0"/>
              <a:t>Publicita</a:t>
            </a:r>
          </a:p>
          <a:p>
            <a:r>
              <a:rPr lang="cs-CZ" sz="2400" dirty="0" smtClean="0"/>
              <a:t>Plán aktivit</a:t>
            </a:r>
          </a:p>
          <a:p>
            <a:r>
              <a:rPr lang="cs-CZ" sz="2400" dirty="0" smtClean="0"/>
              <a:t>Způsobilé a nezpůsobilé výdaje</a:t>
            </a:r>
          </a:p>
          <a:p>
            <a:r>
              <a:rPr lang="cs-CZ" sz="2400" dirty="0" smtClean="0"/>
              <a:t>Změny projektu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5867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Výzva MAS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1481959"/>
            <a:ext cx="9722811" cy="4559403"/>
          </a:xfrm>
        </p:spPr>
        <p:txBody>
          <a:bodyPr/>
          <a:lstStyle/>
          <a:p>
            <a:r>
              <a:rPr lang="cs-CZ" dirty="0" smtClean="0"/>
              <a:t>Číslo výzvy MAS: 729/03_16_047/CLLD_16_01_074, 841/03_16_047/CLLD_16_01_074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</a:t>
            </a:r>
          </a:p>
          <a:p>
            <a:r>
              <a:rPr lang="cs-CZ" dirty="0" smtClean="0"/>
              <a:t>Nejzazší datum pro ukončení fyzické realizace projektu: </a:t>
            </a:r>
            <a:r>
              <a:rPr lang="cs-CZ" b="1" dirty="0" smtClean="0">
                <a:solidFill>
                  <a:schemeClr val="tx1"/>
                </a:solidFill>
              </a:rPr>
              <a:t>31. 12. 2022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Odkaz </a:t>
            </a:r>
            <a:r>
              <a:rPr lang="cs-CZ" dirty="0"/>
              <a:t>na web: </a:t>
            </a:r>
            <a:r>
              <a:rPr lang="cs-CZ" dirty="0">
                <a:hlinkClick r:id="rId2"/>
              </a:rPr>
              <a:t>http://masstrednihana.cz/opz-opatreni-3-prorodinna-opatreni-3</a:t>
            </a:r>
            <a:r>
              <a:rPr lang="cs-CZ" dirty="0" smtClean="0">
                <a:hlinkClick r:id="rId2"/>
              </a:rPr>
              <a:t>/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11472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1080" y="387927"/>
            <a:ext cx="8596668" cy="1320800"/>
          </a:xfrm>
        </p:spPr>
        <p:txBody>
          <a:bodyPr/>
          <a:lstStyle/>
          <a:p>
            <a:r>
              <a:rPr lang="cs-CZ" b="1" dirty="0" smtClean="0"/>
              <a:t>Základní dokumenty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1461946"/>
            <a:ext cx="9307175" cy="5059170"/>
          </a:xfrm>
        </p:spPr>
        <p:txBody>
          <a:bodyPr/>
          <a:lstStyle/>
          <a:p>
            <a:r>
              <a:rPr lang="cs-CZ" dirty="0" smtClean="0"/>
              <a:t>Výzva </a:t>
            </a:r>
            <a:r>
              <a:rPr lang="cs-CZ" dirty="0"/>
              <a:t>MAS (</a:t>
            </a:r>
            <a:r>
              <a:rPr lang="cs-CZ" dirty="0">
                <a:hlinkClick r:id="rId2"/>
              </a:rPr>
              <a:t>http://masstrednihana.cz/opz-opatreni-3-prorodinna-opatreni-3</a:t>
            </a:r>
            <a:r>
              <a:rPr lang="cs-CZ" dirty="0" smtClean="0">
                <a:hlinkClick r:id="rId2"/>
              </a:rPr>
              <a:t>/</a:t>
            </a:r>
            <a:r>
              <a:rPr lang="cs-CZ" dirty="0" smtClean="0"/>
              <a:t> )</a:t>
            </a:r>
          </a:p>
          <a:p>
            <a:r>
              <a:rPr lang="cs-CZ" dirty="0" smtClean="0"/>
              <a:t>Obecná pravidla pro žadatele a příjemce v rámci operačního programu </a:t>
            </a:r>
            <a:r>
              <a:rPr lang="cs-CZ" dirty="0"/>
              <a:t>Zaměstnanost (</a:t>
            </a:r>
            <a:r>
              <a:rPr lang="cs-CZ" dirty="0">
                <a:hlinkClick r:id="rId3"/>
              </a:rPr>
              <a:t>https://www.esfcr.cz/pravidla-pro-zadatele-a-prijemce-opz/-/</a:t>
            </a:r>
            <a:r>
              <a:rPr lang="cs-CZ" dirty="0" smtClean="0">
                <a:hlinkClick r:id="rId3"/>
              </a:rPr>
              <a:t>dokument/797767</a:t>
            </a:r>
            <a:r>
              <a:rPr lang="cs-CZ" dirty="0" smtClean="0"/>
              <a:t> )</a:t>
            </a:r>
          </a:p>
          <a:p>
            <a:r>
              <a:rPr lang="cs-CZ" dirty="0" smtClean="0"/>
              <a:t>Specifická pravidla pro žadatele a příjemce v rámci OPZ se skutečně vzniklými výdaji a s nepřímými </a:t>
            </a:r>
            <a:r>
              <a:rPr lang="cs-CZ" dirty="0"/>
              <a:t>náklady (</a:t>
            </a:r>
            <a:r>
              <a:rPr lang="cs-CZ" dirty="0">
                <a:hlinkClick r:id="rId3"/>
              </a:rPr>
              <a:t>https://www.esfcr.cz/pravidla-pro-zadatele-a-prijemce-opz/-/</a:t>
            </a:r>
            <a:r>
              <a:rPr lang="cs-CZ" dirty="0" smtClean="0">
                <a:hlinkClick r:id="rId3"/>
              </a:rPr>
              <a:t>dokument/797767</a:t>
            </a:r>
            <a:r>
              <a:rPr lang="cs-CZ" dirty="0" smtClean="0"/>
              <a:t> )</a:t>
            </a:r>
          </a:p>
          <a:p>
            <a:r>
              <a:rPr lang="cs-CZ" dirty="0" smtClean="0"/>
              <a:t>K dispozici na </a:t>
            </a:r>
            <a:r>
              <a:rPr lang="cs-CZ" dirty="0" smtClean="0">
                <a:hlinkClick r:id="rId4"/>
              </a:rPr>
              <a:t>www.esfcr.cz</a:t>
            </a:r>
            <a:r>
              <a:rPr lang="cs-CZ" dirty="0" smtClean="0"/>
              <a:t> </a:t>
            </a:r>
          </a:p>
          <a:p>
            <a:r>
              <a:rPr lang="cs-CZ" dirty="0" smtClean="0"/>
              <a:t>Pokyny k vyplnění Zprávy o realizaci a </a:t>
            </a:r>
            <a:r>
              <a:rPr lang="cs-CZ" dirty="0" err="1" smtClean="0"/>
              <a:t>ŽoP</a:t>
            </a:r>
            <a:r>
              <a:rPr lang="cs-CZ" dirty="0"/>
              <a:t>: </a:t>
            </a:r>
            <a:r>
              <a:rPr lang="cs-CZ" dirty="0">
                <a:hlinkClick r:id="rId5"/>
              </a:rPr>
              <a:t>https://</a:t>
            </a:r>
            <a:r>
              <a:rPr lang="cs-CZ" dirty="0" smtClean="0">
                <a:hlinkClick r:id="rId5"/>
              </a:rPr>
              <a:t>www.esfcr.cz/pokyny-k-vyplneni-zpravy-o-realizaci-zadosti-o-platbu-a-zadosti-o-zmenu-opz</a:t>
            </a:r>
            <a:r>
              <a:rPr lang="cs-CZ" dirty="0" smtClean="0"/>
              <a:t> </a:t>
            </a:r>
          </a:p>
          <a:p>
            <a:r>
              <a:rPr lang="cs-CZ" dirty="0" smtClean="0"/>
              <a:t>Pokyny pro evidenci podpory poskytnuté účastníkům projektů (v IS ESF2014+)</a:t>
            </a:r>
          </a:p>
          <a:p>
            <a:pPr marL="0" indent="0">
              <a:buNone/>
            </a:pPr>
            <a:r>
              <a:rPr lang="cs-CZ" sz="1400" dirty="0">
                <a:hlinkClick r:id="rId6"/>
              </a:rPr>
              <a:t>https://www.esfcr.cz/monitorovani-podporenych-osob-opz/-/</a:t>
            </a:r>
            <a:r>
              <a:rPr lang="cs-CZ" sz="1400" dirty="0" smtClean="0">
                <a:hlinkClick r:id="rId6"/>
              </a:rPr>
              <a:t>dokument/798928</a:t>
            </a:r>
            <a:r>
              <a:rPr lang="cs-CZ" sz="1400" dirty="0" smtClean="0"/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Dokumenty MPSV vydané pro potřeby OPZ </a:t>
            </a:r>
            <a:r>
              <a:rPr lang="cs-CZ" dirty="0">
                <a:latin typeface="Constantia" pitchFamily="18" charset="0"/>
                <a:hlinkClick r:id="rId7"/>
              </a:rPr>
              <a:t>https://www.esfcr.cz/dokumenty-opz</a:t>
            </a:r>
            <a:r>
              <a:rPr lang="cs-CZ" dirty="0">
                <a:latin typeface="Constantia" pitchFamily="18" charset="0"/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dirty="0" smtClean="0"/>
          </a:p>
          <a:p>
            <a:pPr marL="0" indent="0">
              <a:buNone/>
            </a:pPr>
            <a:endParaRPr lang="cs-CZ" dirty="0">
              <a:latin typeface="Constantia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4881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8025" y="415636"/>
            <a:ext cx="8596668" cy="1320800"/>
          </a:xfrm>
        </p:spPr>
        <p:txBody>
          <a:bodyPr/>
          <a:lstStyle/>
          <a:p>
            <a:r>
              <a:rPr lang="cs-CZ" b="1" dirty="0" smtClean="0"/>
              <a:t>Rozhodnutí o poskytnutí dotace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302326"/>
            <a:ext cx="8596668" cy="5043055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Po ukončení procesu výběru projektů jsou žadatelé informování o výsledku prostřednictvím </a:t>
            </a:r>
            <a:r>
              <a:rPr lang="cs-CZ" b="1" dirty="0" smtClean="0"/>
              <a:t>Vyrozumění o doporučení projektu k podpoře</a:t>
            </a:r>
          </a:p>
          <a:p>
            <a:r>
              <a:rPr lang="cs-CZ" dirty="0" smtClean="0"/>
              <a:t>Zápis z jednotlivých fází hodnocení zveřejněn na webu MAS</a:t>
            </a:r>
          </a:p>
          <a:p>
            <a:r>
              <a:rPr lang="cs-CZ" dirty="0" smtClean="0"/>
              <a:t>Součástí vyrozumění o doporučení projektu k podpoře je také výzva k předložení dokladů k přípravě právního aktu, včetně provedení požadovaných změn projektu.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Obecně požadované přílohy k rozhodnutí jsou: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1"/>
                </a:solidFill>
              </a:rPr>
              <a:t>Identifikace bankovního účtu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1"/>
                </a:solidFill>
              </a:rPr>
              <a:t>Údaje z oblasti ,,Kategorie intervencí,,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1"/>
                </a:solidFill>
              </a:rPr>
              <a:t>Data zahájení a ukončení realizace projektu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1"/>
                </a:solidFill>
              </a:rPr>
              <a:t>Prohlášení o bezdlužnosti a bezúhonnosti a vylučující dvojí financování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1"/>
                </a:solidFill>
              </a:rPr>
              <a:t>Dokumenty k veřejné podpoře (pokud jsou relevantní např. Pověření kraje)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Žadatel není oprávněn v žádosti o podporu provádět jiné změny, než jsou ve Vyrozumění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643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788" y="369454"/>
            <a:ext cx="8596668" cy="882316"/>
          </a:xfrm>
        </p:spPr>
        <p:txBody>
          <a:bodyPr/>
          <a:lstStyle/>
          <a:p>
            <a:r>
              <a:rPr lang="cs-CZ" b="1" dirty="0" smtClean="0"/>
              <a:t>Rozhodnutí o poskytnutí dotace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9625" y="1136073"/>
            <a:ext cx="8596668" cy="5144654"/>
          </a:xfrm>
        </p:spPr>
        <p:txBody>
          <a:bodyPr/>
          <a:lstStyle/>
          <a:p>
            <a:r>
              <a:rPr lang="cs-CZ" dirty="0" smtClean="0"/>
              <a:t>Lhůta pro vydání Rozhodnutí o poskytnutí dotace je 3 měsíce od provedení závěrečného metodického ověření ze strany ŘO (stav PP27a/b)</a:t>
            </a:r>
          </a:p>
          <a:p>
            <a:r>
              <a:rPr lang="cs-CZ" dirty="0" smtClean="0"/>
              <a:t>První platba (ex-ante) – záloha – bývá zpravidla zaslána měsíc před zahájením realizace nebo do 20 PD od podpisu </a:t>
            </a:r>
            <a:r>
              <a:rPr lang="cs-CZ" dirty="0" err="1" smtClean="0"/>
              <a:t>RoD</a:t>
            </a:r>
            <a:endParaRPr lang="cs-CZ" dirty="0" smtClean="0"/>
          </a:p>
          <a:p>
            <a:r>
              <a:rPr lang="cs-CZ" dirty="0" smtClean="0"/>
              <a:t>Příloha Rozhodnutí č. 1 : Informace o projektu</a:t>
            </a:r>
          </a:p>
          <a:p>
            <a:pPr>
              <a:buFontTx/>
              <a:buChar char="-"/>
            </a:pPr>
            <a:r>
              <a:rPr lang="cs-CZ" dirty="0" smtClean="0"/>
              <a:t>Identifikace projektu (název a číslo)</a:t>
            </a:r>
          </a:p>
          <a:p>
            <a:pPr>
              <a:buFontTx/>
              <a:buChar char="-"/>
            </a:pPr>
            <a:r>
              <a:rPr lang="cs-CZ" dirty="0" smtClean="0"/>
              <a:t>Partnerství</a:t>
            </a:r>
          </a:p>
          <a:p>
            <a:pPr>
              <a:buFontTx/>
              <a:buChar char="-"/>
            </a:pPr>
            <a:r>
              <a:rPr lang="cs-CZ" dirty="0" smtClean="0"/>
              <a:t>Popis projektu a cílové skupiny</a:t>
            </a:r>
          </a:p>
          <a:p>
            <a:pPr>
              <a:buFontTx/>
              <a:buChar char="-"/>
            </a:pPr>
            <a:r>
              <a:rPr lang="cs-CZ" dirty="0" smtClean="0"/>
              <a:t>Klíčové aktivity</a:t>
            </a:r>
          </a:p>
          <a:p>
            <a:pPr>
              <a:buFontTx/>
              <a:buChar char="-"/>
            </a:pPr>
            <a:r>
              <a:rPr lang="cs-CZ" dirty="0" smtClean="0"/>
              <a:t>Monitorovací indikátory</a:t>
            </a:r>
          </a:p>
          <a:p>
            <a:pPr>
              <a:buFontTx/>
              <a:buChar char="-"/>
            </a:pPr>
            <a:r>
              <a:rPr lang="cs-CZ" dirty="0" smtClean="0"/>
              <a:t>Rozpočet</a:t>
            </a:r>
          </a:p>
          <a:p>
            <a:pPr>
              <a:buFontTx/>
              <a:buChar char="-"/>
            </a:pPr>
            <a:r>
              <a:rPr lang="cs-CZ" dirty="0" smtClean="0"/>
              <a:t>Finanční plán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5963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1852" y="311649"/>
            <a:ext cx="8596668" cy="673768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/>
              <a:t>ZPRÁVA O REALIZACI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1852" y="1165667"/>
            <a:ext cx="9905048" cy="4485278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Příjemce:</a:t>
            </a:r>
          </a:p>
          <a:p>
            <a:pPr marL="0" indent="0">
              <a:buNone/>
            </a:pPr>
            <a:r>
              <a:rPr lang="cs-CZ" dirty="0" smtClean="0"/>
              <a:t>- Předkládá </a:t>
            </a:r>
            <a:r>
              <a:rPr lang="cs-CZ" dirty="0" err="1" smtClean="0"/>
              <a:t>ZoR</a:t>
            </a:r>
            <a:r>
              <a:rPr lang="cs-CZ" dirty="0" smtClean="0"/>
              <a:t> a </a:t>
            </a:r>
            <a:r>
              <a:rPr lang="cs-CZ" dirty="0" err="1" smtClean="0"/>
              <a:t>ŽoP</a:t>
            </a:r>
            <a:r>
              <a:rPr lang="cs-CZ" dirty="0" smtClean="0"/>
              <a:t> prostřednictvím ISKP14+ do 30 dnů po ukončení monitorovaného období, závěrečnou </a:t>
            </a:r>
            <a:r>
              <a:rPr lang="cs-CZ" dirty="0" err="1" smtClean="0"/>
              <a:t>ZoR</a:t>
            </a:r>
            <a:r>
              <a:rPr lang="cs-CZ" dirty="0" smtClean="0"/>
              <a:t> do 60 dnů</a:t>
            </a:r>
          </a:p>
          <a:p>
            <a:pPr marL="0" indent="0">
              <a:buNone/>
            </a:pPr>
            <a:r>
              <a:rPr lang="cs-CZ" dirty="0" smtClean="0"/>
              <a:t>- Je možno požádat o prodloužení termínu pro předložení žádosti před vypršením 30denní lhůty</a:t>
            </a:r>
          </a:p>
          <a:p>
            <a:pPr marL="0" indent="0">
              <a:buNone/>
            </a:pPr>
            <a:r>
              <a:rPr lang="cs-CZ" dirty="0" smtClean="0"/>
              <a:t>- Je možno požádat formou změny o prodloužení mimořádné </a:t>
            </a:r>
            <a:r>
              <a:rPr lang="cs-CZ" dirty="0" err="1" smtClean="0"/>
              <a:t>ZoR</a:t>
            </a:r>
            <a:endParaRPr lang="cs-CZ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ŘO:</a:t>
            </a:r>
          </a:p>
          <a:p>
            <a:pPr marL="0" indent="0">
              <a:buNone/>
            </a:pPr>
            <a:r>
              <a:rPr lang="cs-CZ" dirty="0" smtClean="0"/>
              <a:t>- Na kontrolu předložené </a:t>
            </a:r>
            <a:r>
              <a:rPr lang="cs-CZ" dirty="0" err="1"/>
              <a:t>Z</a:t>
            </a:r>
            <a:r>
              <a:rPr lang="cs-CZ" dirty="0" err="1" smtClean="0"/>
              <a:t>oR</a:t>
            </a:r>
            <a:r>
              <a:rPr lang="cs-CZ" dirty="0" smtClean="0"/>
              <a:t> a </a:t>
            </a:r>
            <a:r>
              <a:rPr lang="cs-CZ" dirty="0" err="1" smtClean="0"/>
              <a:t>ŽoP</a:t>
            </a:r>
            <a:r>
              <a:rPr lang="cs-CZ" dirty="0" smtClean="0"/>
              <a:t> má ŘO 40 pracovních dnů, po vrácení k opravě tato lhůta běží od začátku</a:t>
            </a:r>
          </a:p>
          <a:p>
            <a:pPr marL="0" indent="0">
              <a:buNone/>
            </a:pPr>
            <a:r>
              <a:rPr lang="cs-CZ" dirty="0" smtClean="0"/>
              <a:t>- Celková doba administrace </a:t>
            </a:r>
            <a:r>
              <a:rPr lang="cs-CZ" dirty="0" err="1"/>
              <a:t>Z</a:t>
            </a:r>
            <a:r>
              <a:rPr lang="cs-CZ" dirty="0" err="1" smtClean="0"/>
              <a:t>oR</a:t>
            </a:r>
            <a:r>
              <a:rPr lang="cs-CZ" dirty="0" smtClean="0"/>
              <a:t> a </a:t>
            </a:r>
            <a:r>
              <a:rPr lang="cs-CZ" dirty="0" err="1" smtClean="0"/>
              <a:t>ŽoP</a:t>
            </a:r>
            <a:r>
              <a:rPr lang="cs-CZ" dirty="0" smtClean="0"/>
              <a:t> na straně ŘO </a:t>
            </a:r>
            <a:r>
              <a:rPr lang="cs-CZ" dirty="0"/>
              <a:t>n</a:t>
            </a:r>
            <a:r>
              <a:rPr lang="cs-CZ" dirty="0" smtClean="0"/>
              <a:t>esmí přesáhnout 90  dnů (poté může dojít k zamítnutí)</a:t>
            </a:r>
          </a:p>
        </p:txBody>
      </p:sp>
    </p:spTree>
    <p:extLst>
      <p:ext uri="{BB962C8B-B14F-4D97-AF65-F5344CB8AC3E}">
        <p14:creationId xmlns:p14="http://schemas.microsoft.com/office/powerpoint/2010/main" val="3179015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52746"/>
            <a:ext cx="8596668" cy="746589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Obsah Zprávy o realizaci: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99335"/>
            <a:ext cx="8596668" cy="534415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Zpráva informuje o realizaci projektu </a:t>
            </a:r>
            <a:r>
              <a:rPr lang="cs-CZ" dirty="0"/>
              <a:t>v daném období (zpravidla 6 měsíců)</a:t>
            </a:r>
            <a:endParaRPr lang="cs-CZ" dirty="0" smtClean="0"/>
          </a:p>
          <a:p>
            <a:r>
              <a:rPr lang="cs-CZ" b="1" dirty="0" smtClean="0"/>
              <a:t>Pokrok v realizaci KA </a:t>
            </a:r>
            <a:r>
              <a:rPr lang="cs-CZ" dirty="0" smtClean="0"/>
              <a:t>(popis jak probíhají aktivity):</a:t>
            </a:r>
          </a:p>
          <a:p>
            <a:r>
              <a:rPr lang="cs-CZ" dirty="0" smtClean="0"/>
              <a:t>Povinné přílohy </a:t>
            </a:r>
            <a:r>
              <a:rPr lang="cs-CZ" dirty="0" err="1" smtClean="0"/>
              <a:t>ZoR</a:t>
            </a:r>
            <a:r>
              <a:rPr lang="cs-CZ" dirty="0" smtClean="0"/>
              <a:t> </a:t>
            </a:r>
            <a:r>
              <a:rPr lang="cs-CZ" b="1" dirty="0" smtClean="0"/>
              <a:t>(dle zaměření výzvy MAS?) </a:t>
            </a:r>
          </a:p>
          <a:p>
            <a:r>
              <a:rPr lang="cs-CZ" dirty="0" smtClean="0"/>
              <a:t>Plnění indikátorů (povinné k naplnění a povinné k vykazování)</a:t>
            </a:r>
          </a:p>
          <a:p>
            <a:r>
              <a:rPr lang="cs-CZ" dirty="0" smtClean="0"/>
              <a:t>Horizontální principy (pouze v případě pozitivního vlivu), </a:t>
            </a:r>
            <a:r>
              <a:rPr lang="cs-CZ" b="1" dirty="0" smtClean="0"/>
              <a:t>Publicita </a:t>
            </a:r>
          </a:p>
          <a:p>
            <a:r>
              <a:rPr lang="cs-CZ" dirty="0" smtClean="0"/>
              <a:t>Veřejné zakázky</a:t>
            </a:r>
          </a:p>
          <a:p>
            <a:r>
              <a:rPr lang="cs-CZ" dirty="0" smtClean="0"/>
              <a:t>Informace o příjmech (částky se vyplňují jen pokud příjmy převyšují spolufinancování, je však nutné doplnit nulové hodnoty)</a:t>
            </a:r>
          </a:p>
          <a:p>
            <a:r>
              <a:rPr lang="cs-CZ" dirty="0" smtClean="0"/>
              <a:t>Problémy během realizace</a:t>
            </a:r>
          </a:p>
          <a:p>
            <a:r>
              <a:rPr lang="cs-CZ" dirty="0" smtClean="0"/>
              <a:t>Informace o kontrolách (mimo ŘO)</a:t>
            </a:r>
          </a:p>
          <a:p>
            <a:r>
              <a:rPr lang="cs-CZ" dirty="0" smtClean="0"/>
              <a:t>Čestné prohlášení</a:t>
            </a:r>
          </a:p>
          <a:p>
            <a:r>
              <a:rPr lang="cs-CZ" b="1" dirty="0" smtClean="0"/>
              <a:t>Zaslaná záloha se vyúčtovává až v závěrečné zprávě</a:t>
            </a:r>
          </a:p>
          <a:p>
            <a:r>
              <a:rPr lang="cs-CZ" dirty="0" smtClean="0"/>
              <a:t>Součástí 1. </a:t>
            </a:r>
            <a:r>
              <a:rPr lang="cs-CZ" dirty="0" err="1"/>
              <a:t>Z</a:t>
            </a:r>
            <a:r>
              <a:rPr lang="cs-CZ" dirty="0" err="1" smtClean="0"/>
              <a:t>oR</a:t>
            </a:r>
            <a:r>
              <a:rPr lang="cs-CZ" dirty="0" smtClean="0"/>
              <a:t> je i smlouva o partnerství</a:t>
            </a:r>
          </a:p>
          <a:p>
            <a:r>
              <a:rPr lang="cs-CZ" dirty="0" smtClean="0"/>
              <a:t>Nedílnou součástí je </a:t>
            </a:r>
            <a:r>
              <a:rPr lang="cs-CZ" b="1" dirty="0" smtClean="0"/>
              <a:t>Žádost o platbu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1746250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481264"/>
            <a:ext cx="8596668" cy="786063"/>
          </a:xfrm>
        </p:spPr>
        <p:txBody>
          <a:bodyPr/>
          <a:lstStyle/>
          <a:p>
            <a:r>
              <a:rPr lang="cs-CZ" b="1" dirty="0" smtClean="0"/>
              <a:t>Indikátory v </a:t>
            </a:r>
            <a:r>
              <a:rPr lang="cs-CZ" b="1" dirty="0" err="1" smtClean="0"/>
              <a:t>ZoR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67327"/>
            <a:ext cx="8596668" cy="477403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Pozor na prokazatelnost vykazovaných hodnot (záznamy o každém klientovi)</a:t>
            </a:r>
          </a:p>
          <a:p>
            <a:r>
              <a:rPr lang="cs-CZ" b="1" dirty="0" smtClean="0"/>
              <a:t>Počet účastníků projektu je nutno zadávat prostřednictvím systému IS ESF vždy za příslušné monitorovací období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Podpořené osoby se uvádějí průběžně s jakoukoliv výší podpory, systém hlídá minimální hranici 40 hodin, při nižším počtu podpořenou osobu nezapočte. Průběžné sledování naplněné indikátorů (v </a:t>
            </a:r>
            <a:r>
              <a:rPr lang="cs-CZ" dirty="0" err="1" smtClean="0"/>
              <a:t>ZoR</a:t>
            </a:r>
            <a:r>
              <a:rPr lang="cs-CZ" dirty="0" smtClean="0"/>
              <a:t>)</a:t>
            </a:r>
          </a:p>
          <a:p>
            <a:r>
              <a:rPr lang="cs-CZ" dirty="0" smtClean="0"/>
              <a:t>Ke každé osobě se zapisuje, jakých podpor v rámci projektu využila a v jakém rozsahu (v počtu hodin, příp. dnů apod., jednotka se liší podle kategorie využité podpory). U vzdělávání se dále rozlišuje, zda proběhlo elektronickou formou nebo ne.</a:t>
            </a:r>
            <a:endParaRPr lang="cs-CZ" dirty="0"/>
          </a:p>
          <a:p>
            <a:r>
              <a:rPr lang="cs-CZ" dirty="0" smtClean="0"/>
              <a:t>IS ESF – záznam indikátorů týkající se účastníků projektu</a:t>
            </a:r>
          </a:p>
          <a:p>
            <a:r>
              <a:rPr lang="cs-CZ" dirty="0" smtClean="0"/>
              <a:t>Údaje o podpořených osobách a jejich podporách zapisujte do IS ESF 2014+ průběžně tak, aby v rámci předkládaných Zpráv o realizaci byly do výpočtu indikátoru 60000 zahrnuty všechny osoby, které nejpozději ke konci sledovaného období překročily limit pro bagatelní podporu a splnily tedy podmínky pro vykazování v </a:t>
            </a:r>
            <a:r>
              <a:rPr lang="cs-CZ" dirty="0" err="1" smtClean="0"/>
              <a:t>indkátoru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0586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408676"/>
            <a:ext cx="8596668" cy="1320800"/>
          </a:xfrm>
        </p:spPr>
        <p:txBody>
          <a:bodyPr/>
          <a:lstStyle/>
          <a:p>
            <a:r>
              <a:rPr lang="cs-CZ" dirty="0" smtClean="0"/>
              <a:t>Indikátory povinné k naplnění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39392"/>
            <a:ext cx="8596668" cy="4653996"/>
          </a:xfrm>
        </p:spPr>
        <p:txBody>
          <a:bodyPr/>
          <a:lstStyle/>
          <a:p>
            <a:r>
              <a:rPr lang="cs-CZ" dirty="0" smtClean="0"/>
              <a:t>Hodnoty které jsou chápány jako závazek žadatele, kterého má dosáhnout díky realizaci projektu (dle Právního aktu)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2073115"/>
            <a:ext cx="7016238" cy="4495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7660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419669"/>
            <a:ext cx="8596668" cy="1320800"/>
          </a:xfrm>
        </p:spPr>
        <p:txBody>
          <a:bodyPr/>
          <a:lstStyle/>
          <a:p>
            <a:r>
              <a:rPr lang="cs-CZ" dirty="0" smtClean="0"/>
              <a:t>Indikátory povinné k vykazování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156984"/>
            <a:ext cx="8596668" cy="3880773"/>
          </a:xfrm>
        </p:spPr>
        <p:txBody>
          <a:bodyPr/>
          <a:lstStyle/>
          <a:p>
            <a:r>
              <a:rPr lang="cs-CZ" dirty="0" smtClean="0"/>
              <a:t>Hodnoty které nepředstavují závazek žadatele, ale které je nutné sledovat (žadatel má povinnost vyplnit cílovou hodnotu indikátorů, u nerelevantních je možno uvést 0)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2108196"/>
            <a:ext cx="6760696" cy="4647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217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404117"/>
            <a:ext cx="8596668" cy="1320800"/>
          </a:xfrm>
        </p:spPr>
        <p:txBody>
          <a:bodyPr/>
          <a:lstStyle/>
          <a:p>
            <a:r>
              <a:rPr lang="cs-CZ" dirty="0" smtClean="0"/>
              <a:t>Indikátory sledované automatikou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193550"/>
            <a:ext cx="7961699" cy="5294580"/>
          </a:xfrm>
        </p:spPr>
      </p:pic>
    </p:spTree>
    <p:extLst>
      <p:ext uri="{BB962C8B-B14F-4D97-AF65-F5344CB8AC3E}">
        <p14:creationId xmlns:p14="http://schemas.microsoft.com/office/powerpoint/2010/main" val="42712590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08810"/>
            <a:ext cx="9131684" cy="774032"/>
          </a:xfrm>
        </p:spPr>
        <p:txBody>
          <a:bodyPr>
            <a:noAutofit/>
          </a:bodyPr>
          <a:lstStyle/>
          <a:p>
            <a:r>
              <a:rPr lang="cs-CZ" b="1" dirty="0" smtClean="0"/>
              <a:t>Monitorování podpořených osob v IS ESF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82841"/>
            <a:ext cx="9270230" cy="5659703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hlinkClick r:id="rId2"/>
              </a:rPr>
              <a:t>https://esf2014.esfcr.cz</a:t>
            </a:r>
            <a:r>
              <a:rPr lang="cs-CZ" dirty="0"/>
              <a:t> – dostupné prostřednictvím www.esfcr.cz.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 vstup do systému nutná registrace na </a:t>
            </a:r>
            <a:r>
              <a:rPr lang="cs-CZ" dirty="0">
                <a:hlinkClick r:id="rId3"/>
              </a:rPr>
              <a:t>www.esfcr.cz</a:t>
            </a:r>
            <a:r>
              <a:rPr lang="cs-CZ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Notifikace o zřízení účtu zástupce příjemce (</a:t>
            </a:r>
            <a:r>
              <a:rPr lang="cs-CZ" b="1" dirty="0"/>
              <a:t>kontaktní osoba žadatele) </a:t>
            </a:r>
            <a:r>
              <a:rPr lang="cs-CZ" dirty="0"/>
              <a:t>bude/byla zaslána mailem.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Aktivační kód bude/byl zaslán do </a:t>
            </a:r>
            <a:r>
              <a:rPr lang="cs-CZ" b="1" dirty="0"/>
              <a:t>datové schránky </a:t>
            </a:r>
            <a:r>
              <a:rPr lang="cs-CZ" dirty="0"/>
              <a:t>uvedené v žádosti.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Přístup zřízený </a:t>
            </a:r>
            <a:r>
              <a:rPr lang="cs-CZ" dirty="0" smtClean="0"/>
              <a:t>řídícím </a:t>
            </a:r>
            <a:r>
              <a:rPr lang="cs-CZ" dirty="0"/>
              <a:t>orgánem – kontaktní osoby. Další přístupy zřizuje kontaktní osoba sama</a:t>
            </a:r>
            <a:r>
              <a:rPr lang="cs-CZ" dirty="0" smtClean="0"/>
              <a:t>.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Do systému se zapisují účastníci (identifikace dle jména, příjmení, data narození a adresy trvalého pobytu) a dále také detaily o tom, jakých podpor v rámci projektu daná osoba využila a v jakém rozsahu (v počtu hodin, příp. dnů, jednotka se liší podle kategorie využité podpory</a:t>
            </a:r>
            <a:r>
              <a:rPr lang="cs-CZ" dirty="0" smtClean="0"/>
              <a:t>).</a:t>
            </a: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Možné podpory (výběr z číselníku):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1800" b="1" dirty="0"/>
              <a:t>Využití zařízení zajišťujícího péči o děti, které bylo finančně podpořeno z </a:t>
            </a:r>
            <a:r>
              <a:rPr lang="cs-CZ" sz="1800" b="1" dirty="0" smtClean="0"/>
              <a:t>projektu</a:t>
            </a:r>
            <a:endParaRPr lang="cs-CZ" sz="1800" b="1" dirty="0"/>
          </a:p>
        </p:txBody>
      </p:sp>
    </p:spTree>
    <p:extLst>
      <p:ext uri="{BB962C8B-B14F-4D97-AF65-F5344CB8AC3E}">
        <p14:creationId xmlns:p14="http://schemas.microsoft.com/office/powerpoint/2010/main" val="9482113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72715"/>
            <a:ext cx="8596668" cy="894348"/>
          </a:xfrm>
        </p:spPr>
        <p:txBody>
          <a:bodyPr/>
          <a:lstStyle/>
          <a:p>
            <a:r>
              <a:rPr lang="cs-CZ" dirty="0" smtClean="0"/>
              <a:t>Monitorování podpořených osob v IS ESF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167064"/>
            <a:ext cx="9429192" cy="5257800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dirty="0"/>
              <a:t>Ve zprávách o realizaci projektu musí být uvedené dosažené hodnoty indikátorů týkajících se osob. Hodnoty se načítají z IS ESF, ale příjemce musí provést několik kroků, aby došlo k načtení:</a:t>
            </a:r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800" dirty="0"/>
              <a:t>Zaevidování podpořené osoby do IS ESF;</a:t>
            </a:r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800" dirty="0"/>
              <a:t>Zadání podpory ke každé z podpořených osob;</a:t>
            </a:r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800" dirty="0"/>
              <a:t>Schválení seznamu podpořených osob;</a:t>
            </a:r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800" dirty="0"/>
              <a:t>Přepnutí na záložku Indikátory nebo kliknutí na „Spuštění výpočtu indikátorů“ na přehledu projektů. </a:t>
            </a:r>
          </a:p>
          <a:p>
            <a:r>
              <a:rPr lang="cs-CZ" dirty="0"/>
              <a:t>Vzory a pokyny k monitorování podpořených osob</a:t>
            </a:r>
            <a:endParaRPr lang="cs-CZ" dirty="0">
              <a:hlinkClick r:id="rId2"/>
            </a:endParaRPr>
          </a:p>
          <a:p>
            <a:pPr lvl="1"/>
            <a:r>
              <a:rPr lang="cs-CZ" sz="1800" dirty="0">
                <a:solidFill>
                  <a:schemeClr val="tx1"/>
                </a:solidFill>
                <a:hlinkClick r:id="rId2"/>
              </a:rPr>
              <a:t>Monitorovací list podpořené </a:t>
            </a:r>
            <a:r>
              <a:rPr lang="cs-CZ" sz="1800" dirty="0" smtClean="0">
                <a:solidFill>
                  <a:schemeClr val="tx1"/>
                </a:solidFill>
                <a:hlinkClick r:id="rId2"/>
              </a:rPr>
              <a:t>osoby</a:t>
            </a:r>
            <a:r>
              <a:rPr lang="cs-CZ" sz="1800" dirty="0" smtClean="0">
                <a:solidFill>
                  <a:schemeClr val="tx1"/>
                </a:solidFill>
              </a:rPr>
              <a:t> </a:t>
            </a:r>
            <a:r>
              <a:rPr lang="cs-CZ" sz="1800" dirty="0" smtClean="0"/>
              <a:t>(</a:t>
            </a:r>
            <a:r>
              <a:rPr lang="cs-CZ" sz="1800" i="1" dirty="0">
                <a:hlinkClick r:id="rId3"/>
              </a:rPr>
              <a:t>https://www.esfcr.cz/</a:t>
            </a:r>
            <a:r>
              <a:rPr lang="cs-CZ" sz="1800" i="1" dirty="0" err="1">
                <a:hlinkClick r:id="rId3"/>
              </a:rPr>
              <a:t>file</a:t>
            </a:r>
            <a:r>
              <a:rPr lang="cs-CZ" sz="1800" i="1" dirty="0">
                <a:hlinkClick r:id="rId3"/>
              </a:rPr>
              <a:t>/9023</a:t>
            </a:r>
            <a:r>
              <a:rPr lang="cs-CZ" sz="1800" i="1" dirty="0" smtClean="0">
                <a:hlinkClick r:id="rId3"/>
              </a:rPr>
              <a:t>/</a:t>
            </a:r>
            <a:r>
              <a:rPr lang="cs-CZ" sz="1800" i="1" dirty="0" smtClean="0"/>
              <a:t>)</a:t>
            </a:r>
            <a:endParaRPr lang="cs-CZ" sz="1800" dirty="0"/>
          </a:p>
          <a:p>
            <a:pPr lvl="1"/>
            <a:r>
              <a:rPr lang="pl-PL" sz="1800" dirty="0" smtClean="0">
                <a:hlinkClick r:id="rId4"/>
              </a:rPr>
              <a:t>Pokyny </a:t>
            </a:r>
            <a:r>
              <a:rPr lang="pl-PL" sz="1800" dirty="0">
                <a:hlinkClick r:id="rId4"/>
              </a:rPr>
              <a:t>pro evidenci rozsahu a typu podpory jednotlivým podpořeným </a:t>
            </a:r>
            <a:r>
              <a:rPr lang="pl-PL" sz="1800" dirty="0" smtClean="0">
                <a:hlinkClick r:id="rId4"/>
              </a:rPr>
              <a:t>osobám</a:t>
            </a:r>
            <a:endParaRPr lang="cs-CZ" sz="18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5640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91101"/>
            <a:ext cx="8596668" cy="67376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PUBLICITA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Vizuální identita - použití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0661" y="1451360"/>
            <a:ext cx="5723465" cy="498909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ANO (tam kde musí být dodržována vizuální identita)</a:t>
            </a:r>
          </a:p>
          <a:p>
            <a:pPr marL="0" indent="0">
              <a:buNone/>
            </a:pPr>
            <a:r>
              <a:rPr lang="cs-CZ" dirty="0" smtClean="0"/>
              <a:t>- povinný plakát, dočasná/stálá deska nebo billboard</a:t>
            </a:r>
          </a:p>
          <a:p>
            <a:pPr marL="0" indent="0">
              <a:buNone/>
            </a:pPr>
            <a:r>
              <a:rPr lang="cs-CZ" dirty="0" smtClean="0"/>
              <a:t>- weby, </a:t>
            </a:r>
            <a:r>
              <a:rPr lang="cs-CZ" dirty="0" err="1" smtClean="0"/>
              <a:t>microsity</a:t>
            </a:r>
            <a:r>
              <a:rPr lang="cs-CZ" dirty="0" smtClean="0"/>
              <a:t>, sociální média projektu</a:t>
            </a:r>
          </a:p>
          <a:p>
            <a:pPr marL="0" indent="0">
              <a:buNone/>
            </a:pPr>
            <a:r>
              <a:rPr lang="cs-CZ" dirty="0" smtClean="0"/>
              <a:t>- propagační tiskoviny (brožury, letáky, plakáty, publikace, školící materiály) a propagační předměty</a:t>
            </a:r>
          </a:p>
          <a:p>
            <a:pPr marL="0" indent="0">
              <a:buNone/>
            </a:pPr>
            <a:r>
              <a:rPr lang="cs-CZ" dirty="0" smtClean="0"/>
              <a:t>- propagační audiovizuální materiály (reklamní spoty, </a:t>
            </a:r>
            <a:r>
              <a:rPr lang="cs-CZ" dirty="0" err="1" smtClean="0"/>
              <a:t>product</a:t>
            </a:r>
            <a:r>
              <a:rPr lang="cs-CZ" dirty="0" smtClean="0"/>
              <a:t> </a:t>
            </a:r>
            <a:r>
              <a:rPr lang="cs-CZ" dirty="0" err="1" smtClean="0"/>
              <a:t>placement</a:t>
            </a:r>
            <a:r>
              <a:rPr lang="cs-CZ" dirty="0" smtClean="0"/>
              <a:t>, sponzorské vzkazy, reportáže, pořady)</a:t>
            </a:r>
          </a:p>
          <a:p>
            <a:pPr marL="0" indent="0">
              <a:buNone/>
            </a:pPr>
            <a:r>
              <a:rPr lang="cs-CZ" dirty="0" smtClean="0"/>
              <a:t>- inzerce (internet, tisk, </a:t>
            </a:r>
            <a:r>
              <a:rPr lang="cs-CZ" dirty="0" err="1" smtClean="0"/>
              <a:t>outdoor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 smtClean="0"/>
              <a:t>- soutěže (s výjimkou cen do soutěží)</a:t>
            </a:r>
          </a:p>
          <a:p>
            <a:pPr marL="0" indent="0">
              <a:buNone/>
            </a:pPr>
            <a:r>
              <a:rPr lang="cs-CZ" dirty="0" smtClean="0"/>
              <a:t>- komunikační akce (semináře, workshopy, konference, tiskové konference, výstavy, veletrhy)</a:t>
            </a:r>
          </a:p>
          <a:p>
            <a:pPr marL="0" indent="0">
              <a:buNone/>
            </a:pPr>
            <a:r>
              <a:rPr lang="cs-CZ" dirty="0" smtClean="0"/>
              <a:t>- PR výstupy při jejich distribuci (tiskové zprávy, informace pro média)</a:t>
            </a:r>
          </a:p>
          <a:p>
            <a:pPr marL="0" indent="0">
              <a:buNone/>
            </a:pPr>
            <a:r>
              <a:rPr lang="cs-CZ" dirty="0" smtClean="0"/>
              <a:t>- dokumenty pro veřejnost či cílové skupiny (vstupní výstupní/závěrečné zprávy, analýzy, certifikáty, prezenční listiny apod.)</a:t>
            </a:r>
          </a:p>
          <a:p>
            <a:pPr marL="0" indent="0">
              <a:buNone/>
            </a:pPr>
            <a:r>
              <a:rPr lang="cs-CZ" dirty="0" smtClean="0"/>
              <a:t>- výzva k podání nabídek/zadávací dokumentace zakázek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368535" y="1451360"/>
            <a:ext cx="5169343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 (tam kde nemusí být dodržována vizuální identita)</a:t>
            </a:r>
          </a:p>
          <a:p>
            <a:pPr marL="396000" indent="-285750">
              <a:buFontTx/>
              <a:buChar char="-"/>
            </a:pPr>
            <a:r>
              <a:rPr lang="cs-CZ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cs-CZ" sz="1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nterní dokumenty</a:t>
            </a:r>
          </a:p>
          <a:p>
            <a:pPr marL="396000" indent="-285750">
              <a:buFontTx/>
              <a:buChar char="-"/>
            </a:pPr>
            <a:r>
              <a:rPr lang="cs-CZ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cs-CZ" sz="1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rchivační šanony</a:t>
            </a:r>
          </a:p>
          <a:p>
            <a:pPr marL="396000" indent="-285750">
              <a:buFontTx/>
              <a:buChar char="-"/>
            </a:pPr>
            <a:r>
              <a:rPr lang="cs-CZ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r>
              <a:rPr lang="cs-CZ" sz="1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lektronická i listinná komunikace</a:t>
            </a:r>
          </a:p>
          <a:p>
            <a:pPr marL="396000" indent="-285750">
              <a:buFontTx/>
              <a:buChar char="-"/>
            </a:pPr>
            <a:r>
              <a:rPr lang="cs-CZ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</a:t>
            </a:r>
            <a:r>
              <a:rPr lang="cs-CZ" sz="1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racovní smlouvy, smlouvy s dodavateli, dalšími příjemci, partnery apod.</a:t>
            </a:r>
          </a:p>
          <a:p>
            <a:pPr marL="396000" indent="-285750">
              <a:buFontTx/>
              <a:buChar char="-"/>
            </a:pPr>
            <a:r>
              <a:rPr lang="cs-CZ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ú</a:t>
            </a:r>
            <a:r>
              <a:rPr lang="cs-CZ" sz="1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četní doklady vztahující se k výdajům projektu</a:t>
            </a:r>
          </a:p>
          <a:p>
            <a:pPr marL="396000" indent="-285750">
              <a:buFontTx/>
              <a:buChar char="-"/>
            </a:pPr>
            <a:r>
              <a:rPr lang="cs-CZ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</a:t>
            </a:r>
            <a:r>
              <a:rPr lang="cs-CZ" sz="1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ybavení pořízené z prostředků projektu (s výjimkou propagačních předmětů)</a:t>
            </a:r>
          </a:p>
          <a:p>
            <a:pPr marL="396000" indent="-285750">
              <a:buFontTx/>
              <a:buChar char="-"/>
            </a:pPr>
            <a:r>
              <a:rPr lang="cs-CZ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</a:t>
            </a:r>
            <a:r>
              <a:rPr lang="cs-CZ" sz="1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eplacené PR články a převzaté PR výstupy (např. médií)</a:t>
            </a:r>
          </a:p>
          <a:p>
            <a:pPr marL="396000" indent="-285750">
              <a:buFontTx/>
              <a:buChar char="-"/>
            </a:pPr>
            <a:r>
              <a:rPr lang="cs-CZ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r>
              <a:rPr lang="cs-CZ" sz="1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eny do soutěží</a:t>
            </a:r>
          </a:p>
          <a:p>
            <a:pPr marL="396000" indent="-285750">
              <a:buFontTx/>
              <a:buChar char="-"/>
            </a:pPr>
            <a:r>
              <a:rPr lang="cs-CZ" sz="1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</a:t>
            </a:r>
            <a:r>
              <a:rPr lang="cs-CZ" sz="1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ýstupy kde to není technicky možné (faktury..)</a:t>
            </a:r>
          </a:p>
        </p:txBody>
      </p:sp>
    </p:spTree>
    <p:extLst>
      <p:ext uri="{BB962C8B-B14F-4D97-AF65-F5344CB8AC3E}">
        <p14:creationId xmlns:p14="http://schemas.microsoft.com/office/powerpoint/2010/main" val="36318766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63941"/>
            <a:ext cx="8596668" cy="1320800"/>
          </a:xfrm>
        </p:spPr>
        <p:txBody>
          <a:bodyPr/>
          <a:lstStyle/>
          <a:p>
            <a:r>
              <a:rPr lang="cs-CZ" dirty="0" smtClean="0"/>
              <a:t>POVINNÝ PLAKÁT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10" y="1170812"/>
            <a:ext cx="8379726" cy="5543148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177358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Povinný plakát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17835"/>
            <a:ext cx="8596668" cy="4623528"/>
          </a:xfrm>
        </p:spPr>
        <p:txBody>
          <a:bodyPr/>
          <a:lstStyle/>
          <a:p>
            <a:r>
              <a:rPr lang="cs-CZ" dirty="0" smtClean="0"/>
              <a:t>Alespoň 1 povinný plakát minimálně A3 s informacemi o projektu-k využití el. Šablona na: </a:t>
            </a:r>
            <a:r>
              <a:rPr lang="cs-CZ" dirty="0" smtClean="0">
                <a:hlinkClick r:id="rId2"/>
              </a:rPr>
              <a:t>https://publicita.dotaceeu.cz/</a:t>
            </a:r>
            <a:r>
              <a:rPr lang="cs-CZ" dirty="0" smtClean="0"/>
              <a:t>  </a:t>
            </a:r>
          </a:p>
          <a:p>
            <a:r>
              <a:rPr lang="cs-CZ" dirty="0" smtClean="0"/>
              <a:t>Po celou dobu realizace projektu</a:t>
            </a:r>
          </a:p>
          <a:p>
            <a:r>
              <a:rPr lang="cs-CZ" dirty="0" smtClean="0"/>
              <a:t>V místě realizace projektu snadno viditelné místo pro veřejnost, jako jsou vstupní prostory budovy</a:t>
            </a:r>
          </a:p>
          <a:p>
            <a:pPr marL="0" indent="0">
              <a:buNone/>
            </a:pPr>
            <a:r>
              <a:rPr lang="cs-CZ" dirty="0" smtClean="0"/>
              <a:t>- pokud je projekt realizován na více místech, bude umístěn na všech těchto místech</a:t>
            </a:r>
          </a:p>
          <a:p>
            <a:pPr marL="0" indent="0">
              <a:buNone/>
            </a:pPr>
            <a:r>
              <a:rPr lang="cs-CZ" dirty="0" smtClean="0"/>
              <a:t>- pokud nelze umístit v místě realizace projektu, bude umístěn v sídle příjemce</a:t>
            </a:r>
          </a:p>
          <a:p>
            <a:pPr marL="0" indent="0">
              <a:buNone/>
            </a:pPr>
            <a:r>
              <a:rPr lang="cs-CZ" dirty="0" smtClean="0"/>
              <a:t>- pokud příjemce realizuje více projektů OPZ v jednom místě, je možné pro všechny tyto projekty umísit pouze jeden plakát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40840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05853"/>
          </a:xfrm>
        </p:spPr>
        <p:txBody>
          <a:bodyPr/>
          <a:lstStyle/>
          <a:p>
            <a:pPr algn="ctr"/>
            <a:r>
              <a:rPr lang="cs-CZ" b="1" dirty="0" smtClean="0"/>
              <a:t>WEB Příjemce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5415" y="1533865"/>
            <a:ext cx="8596668" cy="3880773"/>
          </a:xfrm>
        </p:spPr>
        <p:txBody>
          <a:bodyPr/>
          <a:lstStyle/>
          <a:p>
            <a:r>
              <a:rPr lang="cs-CZ" dirty="0" smtClean="0"/>
              <a:t>Logo ESF na webových stránkách příjemce, včetně příp. profilů projektu na sociálních sítích</a:t>
            </a:r>
          </a:p>
          <a:p>
            <a:r>
              <a:rPr lang="cs-CZ" dirty="0" smtClean="0"/>
              <a:t>Logo ESF na viditelném místě v horní části obrazovky bez nutnosti rolovat</a:t>
            </a:r>
          </a:p>
          <a:p>
            <a:r>
              <a:rPr lang="cs-CZ" dirty="0" smtClean="0"/>
              <a:t>Při umístění více log v řadě, logo ESF zcela vlevo</a:t>
            </a:r>
          </a:p>
          <a:p>
            <a:r>
              <a:rPr lang="cs-CZ" dirty="0" smtClean="0"/>
              <a:t>Pokud příjemce webové stránky nemá, informuje veřejnost na portálu esfcr.cz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16977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PUBLICITA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396144"/>
            <a:ext cx="8596668" cy="4110962"/>
          </a:xfrm>
        </p:spPr>
        <p:txBody>
          <a:bodyPr/>
          <a:lstStyle/>
          <a:p>
            <a:pPr algn="just"/>
            <a:r>
              <a:rPr lang="cs-CZ" dirty="0" smtClean="0"/>
              <a:t>Generátor povinné publicity ESIF je nutné použít pro vytvoření povinného plakátu, který musí každý příjemce podpory umísit v místě realizace projektu (ev. Dočasná/Stála deska či billboard). </a:t>
            </a:r>
            <a:r>
              <a:rPr lang="cs-CZ" dirty="0" smtClean="0">
                <a:hlinkClick r:id="rId2"/>
              </a:rPr>
              <a:t>http://publicita.dotaceeu.cz</a:t>
            </a:r>
            <a:r>
              <a:rPr lang="cs-CZ" dirty="0" smtClean="0"/>
              <a:t> </a:t>
            </a:r>
          </a:p>
          <a:p>
            <a:pPr algn="just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270" y="3013857"/>
            <a:ext cx="6080100" cy="126029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270" y="4503760"/>
            <a:ext cx="6107024" cy="1256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2917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ŽÁDOST O PLATBU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83141"/>
            <a:ext cx="8596668" cy="4458222"/>
          </a:xfrm>
        </p:spPr>
        <p:txBody>
          <a:bodyPr/>
          <a:lstStyle/>
          <a:p>
            <a:r>
              <a:rPr lang="cs-CZ" dirty="0" smtClean="0"/>
              <a:t>Obsahem je vyúčtování prostředků za dané monitorovací období</a:t>
            </a:r>
          </a:p>
          <a:p>
            <a:r>
              <a:rPr lang="cs-CZ" dirty="0" smtClean="0"/>
              <a:t>Údaje zadávané prostřednictvím soupisek, přílohy-účetní doklady, objednávky, smlouvy, výpisy z účtů</a:t>
            </a:r>
          </a:p>
          <a:p>
            <a:endParaRPr lang="cs-CZ" dirty="0"/>
          </a:p>
          <a:p>
            <a:r>
              <a:rPr lang="cs-CZ" dirty="0" smtClean="0"/>
              <a:t>Nutno exportovat soupisky do formátu </a:t>
            </a:r>
            <a:r>
              <a:rPr lang="cs-CZ" dirty="0" err="1" smtClean="0"/>
              <a:t>xls</a:t>
            </a:r>
            <a:r>
              <a:rPr lang="cs-CZ" dirty="0" smtClean="0"/>
              <a:t> a uložit je do příloh </a:t>
            </a:r>
            <a:r>
              <a:rPr lang="cs-CZ" dirty="0" err="1"/>
              <a:t>Ž</a:t>
            </a:r>
            <a:r>
              <a:rPr lang="cs-CZ" dirty="0" err="1" smtClean="0"/>
              <a:t>oP</a:t>
            </a:r>
            <a:r>
              <a:rPr lang="cs-CZ" dirty="0" smtClean="0"/>
              <a:t> pro kontrolu ŘO.</a:t>
            </a:r>
          </a:p>
          <a:p>
            <a:r>
              <a:rPr lang="cs-CZ" dirty="0" smtClean="0"/>
              <a:t>Nedílná součást </a:t>
            </a:r>
            <a:r>
              <a:rPr lang="cs-CZ" dirty="0" err="1" smtClean="0"/>
              <a:t>ZoR</a:t>
            </a:r>
            <a:endParaRPr lang="cs-CZ" dirty="0" smtClean="0"/>
          </a:p>
          <a:p>
            <a:r>
              <a:rPr lang="cs-CZ" b="1" dirty="0" err="1" smtClean="0"/>
              <a:t>ŽoP</a:t>
            </a:r>
            <a:r>
              <a:rPr lang="cs-CZ" b="1" dirty="0" smtClean="0"/>
              <a:t> musí  být finalizována a podepsána před finalizací </a:t>
            </a:r>
            <a:r>
              <a:rPr lang="cs-CZ" b="1" dirty="0" err="1" smtClean="0"/>
              <a:t>ZoR</a:t>
            </a:r>
            <a:r>
              <a:rPr lang="cs-CZ" b="1" dirty="0" smtClean="0"/>
              <a:t> -  je vhodné začít vyplněním </a:t>
            </a:r>
            <a:r>
              <a:rPr lang="cs-CZ" b="1" dirty="0" err="1" smtClean="0"/>
              <a:t>ŽoPlatbu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8936257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PLÁN AKTIVIT PROJEKTU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378425"/>
            <a:ext cx="8596668" cy="4662938"/>
          </a:xfrm>
        </p:spPr>
        <p:txBody>
          <a:bodyPr/>
          <a:lstStyle/>
          <a:p>
            <a:r>
              <a:rPr lang="cs-CZ" dirty="0" smtClean="0"/>
              <a:t>ŘO má možnost vyžádat si plán aktivit projektu na období 1-6 měsíců, a to i opakovaně až na celou dobu realizace projektu</a:t>
            </a:r>
          </a:p>
          <a:p>
            <a:r>
              <a:rPr lang="cs-CZ" dirty="0" smtClean="0"/>
              <a:t>Plán aktivit slouží ŘO k provádění neohlášených kontrol realizace projektu pro snížení rizika podvodu</a:t>
            </a:r>
          </a:p>
          <a:p>
            <a:r>
              <a:rPr lang="cs-CZ" dirty="0" smtClean="0"/>
              <a:t>Výzva i zaslání prostřednictvím depeše v MS2014+</a:t>
            </a:r>
          </a:p>
          <a:p>
            <a:r>
              <a:rPr lang="cs-CZ" dirty="0" smtClean="0"/>
              <a:t>2 týdny na zpracování a předložení plánu aktivit</a:t>
            </a:r>
          </a:p>
          <a:p>
            <a:r>
              <a:rPr lang="cs-CZ" dirty="0" smtClean="0"/>
              <a:t>Tabulka v </a:t>
            </a:r>
            <a:r>
              <a:rPr lang="cs-CZ" dirty="0" err="1" smtClean="0"/>
              <a:t>xls</a:t>
            </a:r>
            <a:r>
              <a:rPr lang="cs-CZ" dirty="0" smtClean="0"/>
              <a:t>. Formátu dle vzoru na esfcr.cz (záložka pokyny k vyplnění zprávy o realizaci) + el. podpis přímo do souboru.</a:t>
            </a:r>
          </a:p>
          <a:p>
            <a:r>
              <a:rPr lang="cs-CZ" dirty="0" smtClean="0"/>
              <a:t>Zahrnuje všechny skupinové akce pro CS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75945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Údaje v plánu aktivit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87607"/>
            <a:ext cx="8596668" cy="4553756"/>
          </a:xfrm>
        </p:spPr>
        <p:txBody>
          <a:bodyPr/>
          <a:lstStyle/>
          <a:p>
            <a:r>
              <a:rPr lang="cs-CZ" b="1" dirty="0" smtClean="0"/>
              <a:t>Jednorázové akce </a:t>
            </a:r>
            <a:r>
              <a:rPr lang="cs-CZ" dirty="0" smtClean="0"/>
              <a:t>– datum akce, čas zahájení akce, čas ukončení akce, plánovaný čas pro přestávky v délce více než 15 minut, název akce a krátký popis obsahu akce, místo konání, realizátor akce, zda se jedná o akci pouze pro cílovou skupinu projektu, nebo i pro další osoby</a:t>
            </a:r>
          </a:p>
          <a:p>
            <a:r>
              <a:rPr lang="cs-CZ" b="1" dirty="0" smtClean="0"/>
              <a:t>Provozovny, služby klientům </a:t>
            </a:r>
            <a:r>
              <a:rPr lang="cs-CZ" dirty="0" smtClean="0"/>
              <a:t>– název provozovny, krátký popis poskytování služeb, adresa poskytování služeb, specifikace provozní doby, provozovatel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72481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Plán aktivit - Sankce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28549"/>
            <a:ext cx="8596668" cy="4512813"/>
          </a:xfrm>
        </p:spPr>
        <p:txBody>
          <a:bodyPr/>
          <a:lstStyle/>
          <a:p>
            <a:r>
              <a:rPr lang="cs-CZ" dirty="0" smtClean="0"/>
              <a:t>Nepředložení plánu aktivit – 0,5 % z celkové částky dotace</a:t>
            </a:r>
          </a:p>
          <a:p>
            <a:r>
              <a:rPr lang="cs-CZ" dirty="0" smtClean="0"/>
              <a:t>Pokud ŘO při kontrole na místě identifikuje, že aktivita, která byla nahlášena v plánu aktivit projektu na daném místě a ve stanovený čas neprobíhá, jedná se o porušení rozpočtové kázně</a:t>
            </a:r>
          </a:p>
          <a:p>
            <a:r>
              <a:rPr lang="cs-CZ" dirty="0" smtClean="0"/>
              <a:t>Sankce za porušení rozpočtového kázně – 2 % z celkové částky dotace</a:t>
            </a:r>
          </a:p>
          <a:p>
            <a:pPr marL="0" indent="0">
              <a:buNone/>
            </a:pPr>
            <a:r>
              <a:rPr lang="cs-CZ" dirty="0" smtClean="0"/>
              <a:t>Výjimky:</a:t>
            </a:r>
          </a:p>
          <a:p>
            <a:pPr marL="0" indent="0">
              <a:buNone/>
            </a:pPr>
            <a:r>
              <a:rPr lang="cs-CZ" dirty="0" smtClean="0"/>
              <a:t>Příjemce poskytl ŘO aktualizaci plánu aktivit projektu, </a:t>
            </a:r>
            <a:r>
              <a:rPr lang="cs-CZ" dirty="0"/>
              <a:t>v</a:t>
            </a:r>
            <a:r>
              <a:rPr lang="cs-CZ" dirty="0" smtClean="0"/>
              <a:t>e které měl možnost ŘO získat informaci o změně místa či termínu konání aktivity (či jejím zrušení)</a:t>
            </a:r>
          </a:p>
          <a:p>
            <a:pPr marL="0" indent="0">
              <a:buNone/>
            </a:pPr>
            <a:r>
              <a:rPr lang="cs-CZ" dirty="0" smtClean="0"/>
              <a:t>Nekonání aktivity zapříčinily okolnosti, které příjemce nemohl ovlivnit ani předvídat (např. náhlé onemocnění lektora), toto je příjemce povinen prokázat</a:t>
            </a:r>
          </a:p>
        </p:txBody>
      </p:sp>
    </p:spTree>
    <p:extLst>
      <p:ext uri="{BB962C8B-B14F-4D97-AF65-F5344CB8AC3E}">
        <p14:creationId xmlns:p14="http://schemas.microsoft.com/office/powerpoint/2010/main" val="29886836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Aktualizace plánu aktivit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44139"/>
            <a:ext cx="8596668" cy="3880773"/>
          </a:xfrm>
        </p:spPr>
        <p:txBody>
          <a:bodyPr/>
          <a:lstStyle/>
          <a:p>
            <a:r>
              <a:rPr lang="cs-CZ" dirty="0" smtClean="0"/>
              <a:t>Prostřednictvím depeše v MS2014+</a:t>
            </a:r>
          </a:p>
          <a:p>
            <a:r>
              <a:rPr lang="cs-CZ" dirty="0" smtClean="0"/>
              <a:t>Tabulka v .</a:t>
            </a:r>
            <a:r>
              <a:rPr lang="cs-CZ" dirty="0" err="1" smtClean="0"/>
              <a:t>xls</a:t>
            </a:r>
            <a:r>
              <a:rPr lang="cs-CZ" dirty="0" smtClean="0"/>
              <a:t> formátu dle vzoru na esfcr.cz + elektronický podpis v souboru</a:t>
            </a:r>
          </a:p>
          <a:p>
            <a:r>
              <a:rPr lang="cs-CZ" dirty="0" smtClean="0"/>
              <a:t>Aktivitu lze změnit nejpozději 3 pracovní dny před nahlášeným termínem (tzn. mezi nahlášením a termínem akce zůstávají 2 pracovní dny)</a:t>
            </a:r>
          </a:p>
          <a:p>
            <a:r>
              <a:rPr lang="cs-CZ" dirty="0" smtClean="0"/>
              <a:t>Nenahlášení aktualizace není samo o sobě Porušením rozpočtové kázně.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77635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Způsobilé a nezpůsobilé výdaje – způsob financování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Aplikován režim Ex-ante (zálohové financování)</a:t>
            </a:r>
          </a:p>
          <a:p>
            <a:r>
              <a:rPr lang="cs-CZ" dirty="0" smtClean="0"/>
              <a:t>Zálohové platby dle finančního plánu: obvykle ve výši 30 % nebo 50 %</a:t>
            </a:r>
          </a:p>
          <a:p>
            <a:r>
              <a:rPr lang="cs-CZ" dirty="0" smtClean="0"/>
              <a:t>Další zálohové platby – součet vzniklých a zároveň vyúčtovaných způsobilých výdajů</a:t>
            </a:r>
          </a:p>
          <a:p>
            <a:r>
              <a:rPr lang="cs-CZ" dirty="0" smtClean="0"/>
              <a:t>Závěrečná platba/vratka dle vyúčtování zálohových plateb a skutečně prokázaných výdajů.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25176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Způsobilé výdaje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44959"/>
            <a:ext cx="8596668" cy="4321744"/>
          </a:xfrm>
        </p:spPr>
        <p:txBody>
          <a:bodyPr/>
          <a:lstStyle/>
          <a:p>
            <a:r>
              <a:rPr lang="cs-CZ" dirty="0" smtClean="0"/>
              <a:t>Veškeré výdaje musí splňovat podmínku : </a:t>
            </a:r>
          </a:p>
          <a:p>
            <a:pPr marL="0" indent="0">
              <a:buNone/>
            </a:pPr>
            <a:r>
              <a:rPr lang="cs-CZ" dirty="0" smtClean="0"/>
              <a:t>HOSPODÁRNOSTI – EFEKTIVNOSTI – ÚČELNOSTI a MUSÍ vzniknout v době realizace projektu</a:t>
            </a:r>
          </a:p>
          <a:p>
            <a:endParaRPr lang="cs-CZ" dirty="0"/>
          </a:p>
          <a:p>
            <a:r>
              <a:rPr lang="cs-CZ" dirty="0" smtClean="0"/>
              <a:t>Řídící orgán je oprávněn si od příjemce vyžádat jakýkoli dokument, který je nezbytný pro ověření způsobilosti výdajů v rámci projektu ( a může se jednat i o dokument, který vznikl v době před zahájením realizace projektu).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67677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Dokladování výdajů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390846"/>
            <a:ext cx="8596668" cy="4321744"/>
          </a:xfrm>
        </p:spPr>
        <p:txBody>
          <a:bodyPr/>
          <a:lstStyle/>
          <a:p>
            <a:r>
              <a:rPr lang="cs-CZ" dirty="0" smtClean="0"/>
              <a:t>Vše co spadá do PN musí být příjemce schopen doložit.</a:t>
            </a:r>
          </a:p>
          <a:p>
            <a:endParaRPr lang="cs-CZ" dirty="0" smtClean="0"/>
          </a:p>
          <a:p>
            <a:r>
              <a:rPr lang="cs-CZ" dirty="0" smtClean="0"/>
              <a:t>Originály dokladů musí být označeny registračním číslem projektu.</a:t>
            </a:r>
          </a:p>
          <a:p>
            <a:endParaRPr lang="cs-CZ" dirty="0" smtClean="0"/>
          </a:p>
          <a:p>
            <a:r>
              <a:rPr lang="cs-CZ" dirty="0" smtClean="0"/>
              <a:t>Do IS KP2014+ je třeba naskenovat všechny doklady, z nichž je nárokována částka přesahující 10 000 Kč. A s nimi také doklady o zaplacení.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30677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ÚČETNÍ DOKLADY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31124"/>
            <a:ext cx="8596668" cy="3880773"/>
          </a:xfrm>
        </p:spPr>
        <p:txBody>
          <a:bodyPr/>
          <a:lstStyle/>
          <a:p>
            <a:r>
              <a:rPr lang="cs-CZ" dirty="0" smtClean="0"/>
              <a:t>Označení (faktura, příjmový doklad, výdajový doklad)</a:t>
            </a:r>
          </a:p>
          <a:p>
            <a:r>
              <a:rPr lang="cs-CZ" dirty="0" smtClean="0"/>
              <a:t>Obsah účetního případu</a:t>
            </a:r>
          </a:p>
          <a:p>
            <a:r>
              <a:rPr lang="cs-CZ" dirty="0" smtClean="0"/>
              <a:t>Účastníci účetního případu</a:t>
            </a:r>
          </a:p>
          <a:p>
            <a:r>
              <a:rPr lang="cs-CZ" dirty="0" smtClean="0"/>
              <a:t>Peněžní částka (cena za měrnou jednotku/cena celkem)</a:t>
            </a:r>
          </a:p>
          <a:p>
            <a:r>
              <a:rPr lang="cs-CZ" dirty="0" smtClean="0"/>
              <a:t>Okamžik vyhotovení ÚD a okamžik uskutečnění ÚP</a:t>
            </a:r>
          </a:p>
          <a:p>
            <a:r>
              <a:rPr lang="cs-CZ" dirty="0" smtClean="0"/>
              <a:t>Podpisový záznam osoby odpovědné za ÚP</a:t>
            </a:r>
          </a:p>
          <a:p>
            <a:r>
              <a:rPr lang="cs-CZ" dirty="0" smtClean="0"/>
              <a:t>Podpisový záznam osoby odpovědné za zaúčtování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92496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Přímé/reálné vykazování výdajů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44139"/>
            <a:ext cx="8596668" cy="3880773"/>
          </a:xfrm>
        </p:spPr>
        <p:txBody>
          <a:bodyPr/>
          <a:lstStyle/>
          <a:p>
            <a:r>
              <a:rPr lang="cs-CZ" dirty="0" smtClean="0"/>
              <a:t>Režim financování projektu metodou skutečně vzniklých výdajů:</a:t>
            </a:r>
          </a:p>
          <a:p>
            <a:r>
              <a:rPr lang="cs-CZ" dirty="0" smtClean="0"/>
              <a:t>Stanovení způsobilosti na základě vykázání skutečně vzniklých a uhrazených výdajů</a:t>
            </a:r>
          </a:p>
          <a:p>
            <a:r>
              <a:rPr lang="cs-CZ" dirty="0" smtClean="0"/>
              <a:t>Způsobilosti výdaje na základě doložení účetního, daňového či jiného dokladu</a:t>
            </a:r>
          </a:p>
          <a:p>
            <a:r>
              <a:rPr lang="cs-CZ" dirty="0" smtClean="0"/>
              <a:t>Časová způsobilost-datum vzniku nákladu musí spadat do období realizace projektu.</a:t>
            </a:r>
          </a:p>
          <a:p>
            <a:r>
              <a:rPr lang="cs-CZ" dirty="0" smtClean="0"/>
              <a:t>Úhrada výdaje – vždy je třeba mít doklad o úhradě výdaje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68373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Přímé náklady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17815"/>
            <a:ext cx="8596668" cy="4389983"/>
          </a:xfrm>
        </p:spPr>
        <p:txBody>
          <a:bodyPr/>
          <a:lstStyle/>
          <a:p>
            <a:r>
              <a:rPr lang="cs-CZ" b="1" dirty="0" smtClean="0"/>
              <a:t>Kategorie způsobilých výdajů </a:t>
            </a:r>
            <a:r>
              <a:rPr lang="cs-CZ" dirty="0" smtClean="0"/>
              <a:t>– </a:t>
            </a:r>
            <a:r>
              <a:rPr lang="cs-CZ" b="1" dirty="0" smtClean="0"/>
              <a:t>1.1 Přímé náklady:</a:t>
            </a:r>
          </a:p>
          <a:p>
            <a:pPr marL="0" indent="0">
              <a:buNone/>
            </a:pPr>
            <a:r>
              <a:rPr lang="cs-CZ" dirty="0" smtClean="0"/>
              <a:t>1.1.1. osobní náklady</a:t>
            </a:r>
          </a:p>
          <a:p>
            <a:pPr marL="0" indent="0">
              <a:buNone/>
            </a:pPr>
            <a:r>
              <a:rPr lang="cs-CZ" dirty="0" smtClean="0"/>
              <a:t>1.1.2. Cestovné</a:t>
            </a:r>
          </a:p>
          <a:p>
            <a:pPr marL="0" indent="0">
              <a:buNone/>
            </a:pPr>
            <a:r>
              <a:rPr lang="cs-CZ" dirty="0" smtClean="0"/>
              <a:t>1.1.3. Nákup zařízení a vybavení a spotřebního materiálu</a:t>
            </a:r>
          </a:p>
          <a:p>
            <a:pPr marL="0" indent="0">
              <a:buNone/>
            </a:pPr>
            <a:r>
              <a:rPr lang="cs-CZ" dirty="0" smtClean="0"/>
              <a:t>1.1.4. Nákup služeb</a:t>
            </a:r>
          </a:p>
          <a:p>
            <a:pPr marL="0" indent="0">
              <a:buNone/>
            </a:pPr>
            <a:r>
              <a:rPr lang="cs-CZ" dirty="0" smtClean="0"/>
              <a:t>1.1.5. Drobné stavební úpravy (do 40 tis. Kč)</a:t>
            </a:r>
          </a:p>
          <a:p>
            <a:pPr marL="0" indent="0">
              <a:buNone/>
            </a:pPr>
            <a:r>
              <a:rPr lang="cs-CZ" dirty="0" smtClean="0"/>
              <a:t>1.1.6. Přímá podpora cílové skupiny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1.2 Nepřímé náklady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628344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Nepřímé náklady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73736"/>
            <a:ext cx="8596668" cy="3880773"/>
          </a:xfrm>
        </p:spPr>
        <p:txBody>
          <a:bodyPr/>
          <a:lstStyle/>
          <a:p>
            <a:r>
              <a:rPr lang="cs-CZ" dirty="0" smtClean="0"/>
              <a:t>Prokazují se % poměrem vůči skutečně vynaloženým způsobilým přímým nákladům v rámci </a:t>
            </a:r>
            <a:r>
              <a:rPr lang="cs-CZ" dirty="0" err="1" smtClean="0"/>
              <a:t>ZoR</a:t>
            </a:r>
            <a:r>
              <a:rPr lang="cs-CZ" dirty="0" smtClean="0"/>
              <a:t> s </a:t>
            </a:r>
            <a:r>
              <a:rPr lang="cs-CZ" dirty="0" err="1" smtClean="0"/>
              <a:t>ŽoP</a:t>
            </a:r>
            <a:r>
              <a:rPr lang="cs-CZ" dirty="0" smtClean="0"/>
              <a:t>.</a:t>
            </a:r>
          </a:p>
          <a:p>
            <a:r>
              <a:rPr lang="cs-CZ" dirty="0" smtClean="0"/>
              <a:t>Každá platba příjemci v sobě zahrnuje prostředky na přímé i nepřímé náklady dle stanoveného poměru</a:t>
            </a:r>
          </a:p>
          <a:p>
            <a:r>
              <a:rPr lang="cs-CZ" dirty="0" smtClean="0"/>
              <a:t>Nejčastěji </a:t>
            </a:r>
            <a:r>
              <a:rPr lang="cs-CZ" b="1" dirty="0" smtClean="0"/>
              <a:t>25 % přímých nákladů</a:t>
            </a:r>
          </a:p>
          <a:p>
            <a:r>
              <a:rPr lang="cs-CZ" dirty="0" smtClean="0"/>
              <a:t>Na základě závěrečného vyúčtování se může % NN snížit.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967891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Nepřímé náklady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61946"/>
            <a:ext cx="8596668" cy="3880773"/>
          </a:xfrm>
        </p:spPr>
        <p:txBody>
          <a:bodyPr/>
          <a:lstStyle/>
          <a:p>
            <a:r>
              <a:rPr lang="cs-CZ" dirty="0" smtClean="0"/>
              <a:t>Administrativa, řízení projektu (včetně finančního), účetnictví, personalistika komunikačního a informačního opatření, občerstvení a stravování a podpůrné procesy (stravné i pro CS)</a:t>
            </a:r>
          </a:p>
          <a:p>
            <a:r>
              <a:rPr lang="cs-CZ" dirty="0" smtClean="0"/>
              <a:t>Cestovní náhrady spojené s pracovními cestami realizačního týmu</a:t>
            </a:r>
          </a:p>
          <a:p>
            <a:r>
              <a:rPr lang="cs-CZ" dirty="0" smtClean="0"/>
              <a:t>Spotřební materiál, zařízení a vybavení (neplatí pro CS)</a:t>
            </a:r>
          </a:p>
          <a:p>
            <a:r>
              <a:rPr lang="cs-CZ" dirty="0" smtClean="0"/>
              <a:t>Prostory pro realizaci projektu (prostory pro administraci, odpisy platí i pro CS, energie, vodné, stočné platí i pro CS)</a:t>
            </a:r>
          </a:p>
          <a:p>
            <a:r>
              <a:rPr lang="cs-CZ" dirty="0" smtClean="0"/>
              <a:t>Ostatní provozní výdaje (internet, telefon o pro CS)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12005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Osobní náklady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05719"/>
            <a:ext cx="8596668" cy="4635643"/>
          </a:xfrm>
        </p:spPr>
        <p:txBody>
          <a:bodyPr>
            <a:normAutofit/>
          </a:bodyPr>
          <a:lstStyle/>
          <a:p>
            <a:r>
              <a:rPr lang="cs-CZ" dirty="0" smtClean="0"/>
              <a:t>Pracovní úvazky zaměstnance se nesmí překrývat a není možné, aby byl za stejnou práci placen vícekrát</a:t>
            </a:r>
          </a:p>
          <a:p>
            <a:r>
              <a:rPr lang="cs-CZ" b="1" dirty="0" smtClean="0"/>
              <a:t>Výše úvazku maximálně 1,0 </a:t>
            </a:r>
            <a:r>
              <a:rPr lang="cs-CZ" dirty="0" smtClean="0"/>
              <a:t>(součet veškerých úvazků zaměstnance u všech subjektů zapojených do projektu – příjemce i partnera projektu), a to po celou dobu zapojení pracovníka do realizace projektu</a:t>
            </a:r>
          </a:p>
          <a:p>
            <a:r>
              <a:rPr lang="cs-CZ" dirty="0" smtClean="0"/>
              <a:t>Realizační tým projektu – zařazení mezi přímé /nepřímé náklady projektu dle pracovní náplně v projektu, dle vazby na CS – přímá x nepřímá vazby.</a:t>
            </a:r>
          </a:p>
          <a:p>
            <a:r>
              <a:rPr lang="cs-CZ" dirty="0" smtClean="0"/>
              <a:t>Přímé náklady - pouze přímá práce s CS nebo zajištění výstupu, který je určen k přímému využití CS</a:t>
            </a:r>
          </a:p>
          <a:p>
            <a:r>
              <a:rPr lang="cs-CZ" dirty="0" smtClean="0"/>
              <a:t>Nepřímé náklady- projektový/finanční manažer a ostatní pozice (administrativní, podpůrné), které nepracují přímo s CS</a:t>
            </a:r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8130511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Osobní náklady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55845"/>
            <a:ext cx="8596668" cy="4485517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/>
              <a:t>Pracovní smlouvy, DPČ a DPP</a:t>
            </a:r>
          </a:p>
          <a:p>
            <a:pPr marL="0" indent="0">
              <a:buNone/>
            </a:pPr>
            <a:r>
              <a:rPr lang="cs-CZ" dirty="0" smtClean="0"/>
              <a:t>- Popis </a:t>
            </a:r>
            <a:r>
              <a:rPr lang="cs-CZ" dirty="0"/>
              <a:t>pracovní činnosti vykonávané pro projekt</a:t>
            </a:r>
          </a:p>
          <a:p>
            <a:pPr marL="0" indent="0">
              <a:buNone/>
            </a:pPr>
            <a:r>
              <a:rPr lang="cs-CZ" dirty="0" smtClean="0"/>
              <a:t>- Identifikace </a:t>
            </a:r>
            <a:r>
              <a:rPr lang="cs-CZ" dirty="0"/>
              <a:t>projektu (název, registrační číslo)</a:t>
            </a:r>
          </a:p>
          <a:p>
            <a:pPr marL="0" indent="0">
              <a:buNone/>
            </a:pPr>
            <a:r>
              <a:rPr lang="cs-CZ" dirty="0" smtClean="0"/>
              <a:t>- Výše </a:t>
            </a:r>
            <a:r>
              <a:rPr lang="cs-CZ" dirty="0"/>
              <a:t>úvazku či počet hodin za časovou jednotku</a:t>
            </a:r>
          </a:p>
          <a:p>
            <a:pPr marL="0" indent="0">
              <a:buNone/>
            </a:pPr>
            <a:r>
              <a:rPr lang="cs-CZ" dirty="0" smtClean="0"/>
              <a:t>- Výše </a:t>
            </a:r>
            <a:r>
              <a:rPr lang="cs-CZ" dirty="0"/>
              <a:t>odměny</a:t>
            </a:r>
          </a:p>
          <a:p>
            <a:r>
              <a:rPr lang="cs-CZ" dirty="0"/>
              <a:t>Další zákonem stanovené náležitosti:</a:t>
            </a:r>
          </a:p>
          <a:p>
            <a:pPr marL="0" indent="0">
              <a:buNone/>
            </a:pPr>
            <a:r>
              <a:rPr lang="cs-CZ" dirty="0" smtClean="0"/>
              <a:t>- PS </a:t>
            </a:r>
            <a:r>
              <a:rPr lang="cs-CZ" dirty="0"/>
              <a:t>(místo výkonu, den nástupu, nárok na dovolenou, způsob výpovědi)</a:t>
            </a:r>
          </a:p>
          <a:p>
            <a:pPr marL="0" indent="0">
              <a:buNone/>
            </a:pPr>
            <a:r>
              <a:rPr lang="cs-CZ" dirty="0" smtClean="0"/>
              <a:t>- DPP</a:t>
            </a:r>
            <a:r>
              <a:rPr lang="cs-CZ" dirty="0"/>
              <a:t>, DPČ (doba na kterou se dohoda uzavírá)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Vykazují </a:t>
            </a:r>
            <a:r>
              <a:rPr lang="cs-CZ" dirty="0"/>
              <a:t>se v soupisce lidských zdrojů</a:t>
            </a:r>
          </a:p>
          <a:p>
            <a:r>
              <a:rPr lang="cs-CZ" dirty="0" smtClean="0"/>
              <a:t>U Osobních nákladů projektu nad 10 tis. Se dokládá ke kontrole kopie </a:t>
            </a:r>
            <a:r>
              <a:rPr lang="cs-CZ" dirty="0"/>
              <a:t>výpisů z BÚ, případně VPD</a:t>
            </a:r>
          </a:p>
          <a:p>
            <a:r>
              <a:rPr lang="cs-CZ" dirty="0"/>
              <a:t>Pracovní výkazy-podepsán pracovníkem a nadřízeným pracovníkem</a:t>
            </a:r>
          </a:p>
          <a:p>
            <a:r>
              <a:rPr lang="cs-CZ" dirty="0" err="1"/>
              <a:t>Sken</a:t>
            </a:r>
            <a:r>
              <a:rPr lang="cs-CZ" dirty="0"/>
              <a:t> pracovního výkazu nahrát do systému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58639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Pracovní výkazy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379753"/>
            <a:ext cx="8596668" cy="3880773"/>
          </a:xfrm>
        </p:spPr>
        <p:txBody>
          <a:bodyPr/>
          <a:lstStyle/>
          <a:p>
            <a:r>
              <a:rPr lang="cs-CZ" dirty="0" smtClean="0"/>
              <a:t>Nutnost předkládat pracovní výkazy</a:t>
            </a:r>
          </a:p>
          <a:p>
            <a:pPr marL="0" indent="0">
              <a:buNone/>
            </a:pPr>
            <a:r>
              <a:rPr lang="cs-CZ" dirty="0" smtClean="0"/>
              <a:t>- pracovník vykonává činnost pro projekt i mimo projekt</a:t>
            </a:r>
          </a:p>
          <a:p>
            <a:pPr marL="0" indent="0">
              <a:buNone/>
            </a:pPr>
            <a:r>
              <a:rPr lang="cs-CZ" dirty="0" smtClean="0"/>
              <a:t>- pracovník vykonává činnost, které spadají do přímých i nepřímých nákladů</a:t>
            </a:r>
          </a:p>
          <a:p>
            <a:r>
              <a:rPr lang="cs-CZ" dirty="0" smtClean="0"/>
              <a:t>Výkazy se zpracovávají za jednotlivé měsíce (ne pod nech, ale po skupinách činností)</a:t>
            </a:r>
          </a:p>
          <a:p>
            <a:r>
              <a:rPr lang="cs-CZ" dirty="0" smtClean="0">
                <a:hlinkClick r:id="rId2"/>
              </a:rPr>
              <a:t>https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www.esfcr.cz/pracovni-vykaz-opz</a:t>
            </a:r>
            <a:endParaRPr lang="cs-CZ" dirty="0" smtClean="0"/>
          </a:p>
          <a:p>
            <a:r>
              <a:rPr lang="cs-CZ" dirty="0" smtClean="0"/>
              <a:t>Musí být podepsán pracovníkem a nadřízený pracovníkem u obou podpisů musí být uvedeno datum podpisu</a:t>
            </a:r>
          </a:p>
          <a:p>
            <a:r>
              <a:rPr lang="cs-CZ" dirty="0" err="1" smtClean="0"/>
              <a:t>Sken</a:t>
            </a:r>
            <a:r>
              <a:rPr lang="cs-CZ" dirty="0" smtClean="0"/>
              <a:t> PV nahrát do IS KP14+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773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81802"/>
            <a:ext cx="8596668" cy="741458"/>
          </a:xfrm>
        </p:spPr>
        <p:txBody>
          <a:bodyPr/>
          <a:lstStyle/>
          <a:p>
            <a:r>
              <a:rPr lang="cs-CZ" b="1" dirty="0" smtClean="0"/>
              <a:t>Cestovné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49253" y="702660"/>
            <a:ext cx="8596668" cy="1588505"/>
          </a:xfrm>
        </p:spPr>
        <p:txBody>
          <a:bodyPr/>
          <a:lstStyle/>
          <a:p>
            <a:r>
              <a:rPr lang="cs-CZ" dirty="0" smtClean="0"/>
              <a:t>Cestovné náhrady = náhrady za jízdní výdaje, výdaje za ubytování, za stravné a za nutné vedlejší výdaje</a:t>
            </a:r>
          </a:p>
          <a:p>
            <a:r>
              <a:rPr lang="cs-CZ" dirty="0" smtClean="0"/>
              <a:t>Cestovní náhrady spojené s pracovními cestami (tuzemské i zahraniční) realizačního týmu jsou hrazeny z nepřímých nákladů!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49253" y="2096152"/>
            <a:ext cx="87014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1"/>
                </a:solidFill>
                <a:latin typeface="+mj-lt"/>
              </a:rPr>
              <a:t>Zařízení a vybavení, spotřební materiál</a:t>
            </a:r>
            <a:endParaRPr lang="cs-CZ" sz="3600" b="1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77334" y="2824676"/>
            <a:ext cx="1106602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Investiční výdaje </a:t>
            </a: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= odpisovaný hmotný majetek (pořizovací hodnota vyšší než 40 tis. Kč) a nehmotný majetek (pořizovací cena vyšší než 60 tis. Kč).</a:t>
            </a:r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cs-CZ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Neinvestiční výdaje </a:t>
            </a:r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= neodpisovaný hmotný (pořizovací hodnota nižší  než 40 tis. Kč) a nehmotný majetek (pořizovací cena nižší než 60 tis. Kč).</a:t>
            </a:r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Zařízení a vybavení pro členy RT, kteří přímo pracují s CS nebo zajišťují výstup k přímému využití CS.</a:t>
            </a:r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Nákup vybavení pro RT, např.  nákup výpočetní techniky - pro pracovníky RT lze pořídit pouze takový počet  kusů zařízení a vybavení, který odpovídá výši úvazku členů RT = 1 ks na 1 úvazek; pokud je úvazek nižší, lze uplatnit pouze část pořizovací ceny, vztahující se  k danému úvazku (0,5 úvazek = 0,5 ceny výpočetní techniky), úvazky jednotlivých členů RT je možné sčítat.</a:t>
            </a:r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Nově zařazen do této skupiny výdajů i nábytek (rozdíl oproti OP LZZ).</a:t>
            </a:r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Pokud jakýkoliv nákup zařízení a vybavení patří na základě vymezení nepřímých nákladů (dle kapitoly 6.4.16 </a:t>
            </a:r>
            <a:r>
              <a:rPr lang="cs-CZ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Spec</a:t>
            </a:r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pravidel) mezi nepřímé náklady, nelze tyto výdaje řadit mezi přímé způsobilé náklady.</a:t>
            </a:r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2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91101"/>
            <a:ext cx="8596668" cy="818508"/>
          </a:xfrm>
        </p:spPr>
        <p:txBody>
          <a:bodyPr/>
          <a:lstStyle/>
          <a:p>
            <a:r>
              <a:rPr lang="cs-CZ" b="1" dirty="0" smtClean="0"/>
              <a:t>Nákup služeb, drobné stavební úpravy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109609"/>
            <a:ext cx="8596668" cy="493175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900" b="1" dirty="0"/>
              <a:t>Nákup služeb</a:t>
            </a:r>
          </a:p>
          <a:p>
            <a:pPr marL="0" indent="0">
              <a:buNone/>
            </a:pPr>
            <a:r>
              <a:rPr lang="cs-CZ" sz="1900" dirty="0"/>
              <a:t>Dodání služby musí být nezbytné k realizaci projektu a musí vytvářet novou hodnotu, např.:</a:t>
            </a:r>
          </a:p>
          <a:p>
            <a:r>
              <a:rPr lang="cs-CZ" sz="1900" dirty="0"/>
              <a:t>zpracování analýz, průzkumů, studií</a:t>
            </a:r>
          </a:p>
          <a:p>
            <a:r>
              <a:rPr lang="cs-CZ" sz="1900" dirty="0"/>
              <a:t>lektorské služby</a:t>
            </a:r>
          </a:p>
          <a:p>
            <a:r>
              <a:rPr lang="cs-CZ" sz="1900" dirty="0"/>
              <a:t>školení a kurzy</a:t>
            </a:r>
          </a:p>
          <a:p>
            <a:r>
              <a:rPr lang="cs-CZ" sz="1900" dirty="0"/>
              <a:t>vytvoření nových publikací, školicích materiálů nebo manuálů, CD/DVD</a:t>
            </a:r>
          </a:p>
          <a:p>
            <a:r>
              <a:rPr lang="cs-CZ" sz="1900" dirty="0"/>
              <a:t>pronájem prostor pro práci s CS (např. pronájem učebny) </a:t>
            </a:r>
          </a:p>
          <a:p>
            <a:pPr marL="0" indent="0">
              <a:buNone/>
            </a:pPr>
            <a:r>
              <a:rPr lang="cs-CZ" sz="1900" dirty="0"/>
              <a:t> </a:t>
            </a:r>
          </a:p>
          <a:p>
            <a:pPr marL="0" indent="0">
              <a:buNone/>
            </a:pPr>
            <a:r>
              <a:rPr lang="cs-CZ" sz="1900" b="1" dirty="0"/>
              <a:t>Drobné stavební úpravy</a:t>
            </a:r>
          </a:p>
          <a:p>
            <a:r>
              <a:rPr lang="cs-CZ" sz="1900" dirty="0"/>
              <a:t>Cena všech dokončených stavebních úprav v jednom zdaňovacím období, která nepřesáhne v úhrnu 40 000 Kč na každou jednotlivou účetní položku majetku.</a:t>
            </a:r>
          </a:p>
          <a:p>
            <a:r>
              <a:rPr lang="cs-CZ" sz="1900" dirty="0"/>
              <a:t>Např. úprava pracovního místa, které usnadní přístup osobám zdravotně postiženým.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096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39730"/>
            <a:ext cx="8596668" cy="828782"/>
          </a:xfrm>
        </p:spPr>
        <p:txBody>
          <a:bodyPr/>
          <a:lstStyle/>
          <a:p>
            <a:r>
              <a:rPr lang="cs-CZ" b="1" dirty="0" smtClean="0"/>
              <a:t>Přímá podpora pro CS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68513"/>
            <a:ext cx="8596668" cy="5137078"/>
          </a:xfrm>
        </p:spPr>
        <p:txBody>
          <a:bodyPr>
            <a:normAutofit fontScale="92500" lnSpcReduction="10000"/>
          </a:bodyPr>
          <a:lstStyle/>
          <a:p>
            <a:r>
              <a:rPr lang="cs-CZ" sz="1900" dirty="0"/>
              <a:t>Mzdy zaměstnanců z CS (PS, DPČ, DPP ne) – max. limit stanovený  pro měsíc práce zaměstnance je ve výši trojnásobku minimální mzdy  za měsíc při 40hodinové týdenní pracovní době. </a:t>
            </a:r>
          </a:p>
          <a:p>
            <a:endParaRPr lang="cs-CZ" sz="1900" dirty="0"/>
          </a:p>
          <a:p>
            <a:r>
              <a:rPr lang="cs-CZ" sz="1900" dirty="0"/>
              <a:t>Cestovné, ubytování a stravné při služebních cestách pro CS. </a:t>
            </a:r>
          </a:p>
          <a:p>
            <a:endParaRPr lang="cs-CZ" sz="1900" dirty="0"/>
          </a:p>
          <a:p>
            <a:r>
              <a:rPr lang="cs-CZ" sz="1900" dirty="0"/>
              <a:t>Příspěvek na péči o dítě a další závislé osoby – poskytuje se po dobu trvání školení nebo při nástupu nezaměstnané osoby do nového zaměstnání (v tomto případě se poskytuje po dobu max. 6 </a:t>
            </a:r>
            <a:r>
              <a:rPr lang="cs-CZ" sz="1900" dirty="0" err="1"/>
              <a:t>měs</a:t>
            </a:r>
            <a:r>
              <a:rPr lang="cs-CZ" sz="1900" dirty="0"/>
              <a:t>.). </a:t>
            </a:r>
          </a:p>
          <a:p>
            <a:endParaRPr lang="cs-CZ" sz="1900" dirty="0"/>
          </a:p>
          <a:p>
            <a:r>
              <a:rPr lang="cs-CZ" sz="1900" dirty="0"/>
              <a:t>Příspěvek na zapracování (dle zákona č. 435/2004 Sb., zákon  o zaměstnanosti) – poskytuje se po dobu max. 3 </a:t>
            </a:r>
            <a:r>
              <a:rPr lang="cs-CZ" sz="1900" dirty="0" err="1"/>
              <a:t>měs</a:t>
            </a:r>
            <a:r>
              <a:rPr lang="cs-CZ" sz="1900" dirty="0"/>
              <a:t>., nejvýše  do poloviny minimální mzdy. </a:t>
            </a:r>
          </a:p>
          <a:p>
            <a:endParaRPr lang="cs-CZ" sz="1900" dirty="0"/>
          </a:p>
          <a:p>
            <a:r>
              <a:rPr lang="cs-CZ" sz="1900" dirty="0"/>
              <a:t>Jiné nezbytné náklady pro CS pro realizování jejich aktivit (prohlídka zdravotní způsobilosti pro výkon práce, výpis z rejstříku trestů).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577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3" y="424665"/>
            <a:ext cx="8596668" cy="1320800"/>
          </a:xfrm>
        </p:spPr>
        <p:txBody>
          <a:bodyPr/>
          <a:lstStyle/>
          <a:p>
            <a:r>
              <a:rPr lang="cs-CZ" b="1" dirty="0" smtClean="0"/>
              <a:t>Finanční část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1327308"/>
            <a:ext cx="8795439" cy="441594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Příjmy projektu</a:t>
            </a:r>
          </a:p>
          <a:p>
            <a:pPr algn="just"/>
            <a:r>
              <a:rPr lang="cs-CZ" dirty="0" smtClean="0"/>
              <a:t>Příjmy za poskytované služby, které jsou i jen částečně financované v rámci projektu (konferenční poplatky, poplatky za školení apod.)</a:t>
            </a:r>
          </a:p>
          <a:p>
            <a:pPr algn="just"/>
            <a:r>
              <a:rPr lang="cs-CZ" dirty="0" smtClean="0"/>
              <a:t>Příjmy za prodej výrobků, které vznikly v rámci projektu (tj. výrobků, na jejichž vznik byly vynaloženy výdaje projektu),</a:t>
            </a:r>
          </a:p>
          <a:p>
            <a:pPr algn="just"/>
            <a:r>
              <a:rPr lang="cs-CZ" dirty="0" smtClean="0"/>
              <a:t>Pronájem prostor, zařízení, software atd. financovaných v rámci projektu</a:t>
            </a:r>
          </a:p>
          <a:p>
            <a:pPr algn="just"/>
            <a:r>
              <a:rPr lang="cs-CZ" dirty="0" smtClean="0"/>
              <a:t>Prostředky, kterými partner či další subjekt zapojený do realizace projektu (např. jako zaměstnavatel školených osob) spolufinancuje z vlastních zdrojů projektové činnosti z důvodu aplikace některé z blokových výjimek ze zákazu veřejné podpory.</a:t>
            </a:r>
          </a:p>
          <a:p>
            <a:pPr algn="just"/>
            <a:r>
              <a:rPr lang="cs-CZ" u="sng" dirty="0" smtClean="0"/>
              <a:t>Příjmem projektu nikdy nejsou: </a:t>
            </a:r>
            <a:r>
              <a:rPr lang="cs-CZ" dirty="0" smtClean="0"/>
              <a:t>úroky vygenerované na bankovních účtech příjemce, platby příjemce obdrží ze smluvních pokut v důsledku porušení smlouvy, platby, které vznikají v důsledku toho, že třetí osoba vybraná podle pravidel pro zadávání zakázek svou nabídku stáhne (peněžní jistota)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292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50062"/>
            <a:ext cx="8596668" cy="1320800"/>
          </a:xfrm>
        </p:spPr>
        <p:txBody>
          <a:bodyPr/>
          <a:lstStyle/>
          <a:p>
            <a:r>
              <a:rPr lang="cs-CZ" b="1" dirty="0" smtClean="0"/>
              <a:t>Rozpočet projektu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122899"/>
            <a:ext cx="8596668" cy="3880773"/>
          </a:xfrm>
        </p:spPr>
        <p:txBody>
          <a:bodyPr/>
          <a:lstStyle/>
          <a:p>
            <a:r>
              <a:rPr lang="cs-CZ" dirty="0" smtClean="0"/>
              <a:t>Změny v rozpočtu jsou možné (nesmí se ale narušit charakter a hlavní záměr projektu, musí být pro projekt nezbytné a efektivní)</a:t>
            </a:r>
          </a:p>
          <a:p>
            <a:r>
              <a:rPr lang="cs-CZ" dirty="0" smtClean="0"/>
              <a:t>Každou změnu je třeba zdůvodnit</a:t>
            </a:r>
          </a:p>
          <a:p>
            <a:r>
              <a:rPr lang="cs-CZ" dirty="0" smtClean="0"/>
              <a:t>Při změně se podívat do ,,specifické části pravidel,, zda se jedná o podstatnou či nepodstatnou změnu</a:t>
            </a:r>
          </a:p>
          <a:p>
            <a:r>
              <a:rPr lang="cs-CZ" dirty="0" smtClean="0"/>
              <a:t>Celková výše rozpočtu nemůže být navýšena</a:t>
            </a:r>
          </a:p>
          <a:p>
            <a:r>
              <a:rPr lang="cs-CZ" dirty="0" smtClean="0"/>
              <a:t>Dodržování rozpočtu - čerpání z položek nemůže být vyšší než je jejich výše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830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Změny rozpočtu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22401"/>
            <a:ext cx="8863830" cy="4618962"/>
          </a:xfrm>
        </p:spPr>
        <p:txBody>
          <a:bodyPr/>
          <a:lstStyle/>
          <a:p>
            <a:r>
              <a:rPr lang="cs-CZ" dirty="0" smtClean="0"/>
              <a:t>Změny rozpočtu </a:t>
            </a:r>
            <a:r>
              <a:rPr lang="cs-CZ" dirty="0"/>
              <a:t>j</a:t>
            </a:r>
            <a:r>
              <a:rPr lang="cs-CZ" dirty="0" smtClean="0"/>
              <a:t>sou možné, nesmí ale narušit charakter a hlavní záměr projektu, musí být pro projekt nezbytné a efektivní</a:t>
            </a:r>
          </a:p>
          <a:p>
            <a:r>
              <a:rPr lang="cs-CZ" dirty="0" smtClean="0"/>
              <a:t>Rozlišují se Podstatné a Nepodstatné změny (kap. 5.1 Specifické části pravidel)</a:t>
            </a:r>
          </a:p>
          <a:p>
            <a:r>
              <a:rPr lang="cs-CZ" dirty="0" smtClean="0"/>
              <a:t>Každá změna rozpočtu musí být odůvodněna</a:t>
            </a:r>
          </a:p>
          <a:p>
            <a:r>
              <a:rPr lang="cs-CZ" dirty="0" smtClean="0"/>
              <a:t>Celková výše rozpočtu nemůže být navýšena</a:t>
            </a:r>
          </a:p>
          <a:p>
            <a:r>
              <a:rPr lang="cs-CZ" dirty="0" smtClean="0"/>
              <a:t>Položky rozpočtu nemohou být přečerpány</a:t>
            </a:r>
          </a:p>
          <a:p>
            <a:r>
              <a:rPr lang="cs-CZ" dirty="0" smtClean="0"/>
              <a:t>Nepodstatné změny: přesuny v rámci jedné kapitoly rozpočtu, přesun mezi kapitolami do 20 % CZV projektu</a:t>
            </a:r>
          </a:p>
          <a:p>
            <a:r>
              <a:rPr lang="cs-CZ" dirty="0" smtClean="0"/>
              <a:t>Podstatné změny: </a:t>
            </a:r>
            <a:r>
              <a:rPr lang="cs-CZ" dirty="0"/>
              <a:t>přesun mezi kapitolami </a:t>
            </a:r>
            <a:r>
              <a:rPr lang="cs-CZ" dirty="0" smtClean="0"/>
              <a:t>vyšší než 20 </a:t>
            </a:r>
            <a:r>
              <a:rPr lang="cs-CZ" dirty="0"/>
              <a:t>% CZV </a:t>
            </a:r>
            <a:r>
              <a:rPr lang="cs-CZ" dirty="0" smtClean="0"/>
              <a:t>projektu, přesun mezi položkami na neinvestiční a investiční výdaje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172280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3443" y="192517"/>
            <a:ext cx="8596668" cy="1320800"/>
          </a:xfrm>
        </p:spPr>
        <p:txBody>
          <a:bodyPr/>
          <a:lstStyle/>
          <a:p>
            <a:r>
              <a:rPr lang="cs-CZ" b="1" dirty="0"/>
              <a:t>ZMĚNY PROJEKTU - Nepodstatné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858983"/>
            <a:ext cx="8596668" cy="5652654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/>
              <a:t>Informovat ŘO neprodleně po provedení změny – žádostí o změnu</a:t>
            </a:r>
          </a:p>
          <a:p>
            <a:pPr>
              <a:buFontTx/>
              <a:buChar char="-"/>
            </a:pPr>
            <a:r>
              <a:rPr lang="cs-CZ" dirty="0" smtClean="0"/>
              <a:t>Změna kontaktní osoby</a:t>
            </a:r>
          </a:p>
          <a:p>
            <a:pPr>
              <a:buFontTx/>
              <a:buChar char="-"/>
            </a:pPr>
            <a:r>
              <a:rPr lang="cs-CZ" dirty="0" smtClean="0"/>
              <a:t>Změna sídla příjemce</a:t>
            </a:r>
          </a:p>
          <a:p>
            <a:pPr>
              <a:buFontTx/>
              <a:buChar char="-"/>
            </a:pPr>
            <a:r>
              <a:rPr lang="cs-CZ" dirty="0" smtClean="0"/>
              <a:t>Změna názvu příjemce</a:t>
            </a:r>
          </a:p>
          <a:p>
            <a:pPr>
              <a:buFontTx/>
              <a:buChar char="-"/>
            </a:pPr>
            <a:r>
              <a:rPr lang="cs-CZ" dirty="0" smtClean="0"/>
              <a:t>Změna ve statutárním orgánu příjemce</a:t>
            </a:r>
          </a:p>
          <a:p>
            <a:r>
              <a:rPr lang="cs-CZ" b="1" dirty="0" smtClean="0"/>
              <a:t>Nepodstatná změna v rámci rozpočtu projektu – hlásit 10 PD před podáním </a:t>
            </a:r>
            <a:r>
              <a:rPr lang="cs-CZ" b="1" dirty="0" err="1" smtClean="0"/>
              <a:t>ZoR</a:t>
            </a:r>
            <a:r>
              <a:rPr lang="cs-CZ" b="1" dirty="0" smtClean="0"/>
              <a:t> za období, kdy ke změně došlo</a:t>
            </a:r>
          </a:p>
          <a:p>
            <a:pPr>
              <a:buFontTx/>
              <a:buChar char="-"/>
            </a:pPr>
            <a:r>
              <a:rPr lang="cs-CZ" dirty="0" smtClean="0"/>
              <a:t>Změna rozpočtu v rámci jedné kapitoly rozpočtu</a:t>
            </a:r>
          </a:p>
          <a:p>
            <a:pPr>
              <a:buFontTx/>
              <a:buChar char="-"/>
            </a:pPr>
            <a:r>
              <a:rPr lang="cs-CZ" dirty="0" smtClean="0"/>
              <a:t>Přesun prostředků v rámci kapitol do výše 20 % CZV projektu</a:t>
            </a:r>
            <a:endParaRPr lang="cs-CZ" dirty="0"/>
          </a:p>
          <a:p>
            <a:r>
              <a:rPr lang="cs-CZ" b="1" dirty="0" smtClean="0"/>
              <a:t>Informovat ŘO spolu se zprávou o realizaci projektu (v rámci monitorovacího období – formou žádostí o změnu)</a:t>
            </a:r>
          </a:p>
          <a:p>
            <a:pPr>
              <a:buFontTx/>
              <a:buChar char="-"/>
            </a:pPr>
            <a:r>
              <a:rPr lang="cs-CZ" dirty="0" smtClean="0"/>
              <a:t>Změna místa realizace nebo území dopadu (jen případy bez vlivu na způsobilost výdajů)</a:t>
            </a:r>
          </a:p>
          <a:p>
            <a:pPr>
              <a:buFontTx/>
              <a:buChar char="-"/>
            </a:pPr>
            <a:r>
              <a:rPr lang="cs-CZ" dirty="0" smtClean="0"/>
              <a:t>Změna ve způsobu provádění KA bez vlivu na plnění cílů )technické aspekty – harmonogram, rozfázování aktivity, změny v počtu plánovaných činností, změna v počtu účastníků, lokality)</a:t>
            </a:r>
          </a:p>
          <a:p>
            <a:pPr>
              <a:buFontTx/>
              <a:buChar char="-"/>
            </a:pPr>
            <a:r>
              <a:rPr lang="cs-CZ" dirty="0" smtClean="0"/>
              <a:t>Navýšení počtu zapojených osob CS</a:t>
            </a:r>
          </a:p>
          <a:p>
            <a:pPr>
              <a:buFontTx/>
              <a:buChar char="-"/>
            </a:pPr>
            <a:r>
              <a:rPr lang="cs-CZ" dirty="0" smtClean="0"/>
              <a:t>Změna složení realizačního týmu</a:t>
            </a:r>
          </a:p>
          <a:p>
            <a:pPr>
              <a:buFontTx/>
              <a:buChar char="-"/>
            </a:pPr>
            <a:r>
              <a:rPr lang="cs-CZ" dirty="0" smtClean="0"/>
              <a:t>Změny smluv o partnerství</a:t>
            </a:r>
          </a:p>
          <a:p>
            <a:pPr>
              <a:buFontTx/>
              <a:buChar char="-"/>
            </a:pPr>
            <a:r>
              <a:rPr lang="cs-CZ" dirty="0" smtClean="0"/>
              <a:t>Vypuštění partnera z realizace projektu (zánik partnerské </a:t>
            </a:r>
            <a:r>
              <a:rPr lang="cs-CZ" dirty="0" err="1" smtClean="0"/>
              <a:t>org</a:t>
            </a:r>
            <a:r>
              <a:rPr lang="cs-CZ" dirty="0" smtClean="0"/>
              <a:t>., bez vlivu na VP)</a:t>
            </a:r>
          </a:p>
          <a:p>
            <a:pPr>
              <a:buFontTx/>
              <a:buChar char="-"/>
            </a:pPr>
            <a:r>
              <a:rPr lang="cs-CZ" dirty="0" smtClean="0"/>
              <a:t>Změny plátcovství DPH příjemce či partnera s </a:t>
            </a:r>
            <a:r>
              <a:rPr lang="cs-CZ" dirty="0" err="1" smtClean="0"/>
              <a:t>fin</a:t>
            </a:r>
            <a:r>
              <a:rPr lang="cs-CZ" dirty="0" smtClean="0"/>
              <a:t>. příspěvkem</a:t>
            </a:r>
          </a:p>
          <a:p>
            <a:pPr>
              <a:buFontTx/>
              <a:buChar char="-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064473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67855"/>
            <a:ext cx="8596668" cy="1320800"/>
          </a:xfrm>
        </p:spPr>
        <p:txBody>
          <a:bodyPr/>
          <a:lstStyle/>
          <a:p>
            <a:r>
              <a:rPr lang="cs-CZ" b="1" dirty="0" smtClean="0"/>
              <a:t>ZMĚNY PROJEKTU - Podstatné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80655"/>
            <a:ext cx="8596668" cy="4323709"/>
          </a:xfrm>
        </p:spPr>
        <p:txBody>
          <a:bodyPr/>
          <a:lstStyle/>
          <a:p>
            <a:r>
              <a:rPr lang="cs-CZ" b="1" dirty="0" smtClean="0"/>
              <a:t>Nejprve příjemce provede žádost o změnu, po jejím schválení lze provést změnu v rámci projektu</a:t>
            </a:r>
          </a:p>
          <a:p>
            <a:r>
              <a:rPr lang="cs-CZ" b="1" dirty="0" smtClean="0"/>
              <a:t>Nevyžadující vydání změnového právního aktu</a:t>
            </a:r>
          </a:p>
          <a:p>
            <a:pPr>
              <a:buFontTx/>
              <a:buChar char="-"/>
            </a:pPr>
            <a:r>
              <a:rPr lang="cs-CZ" dirty="0" smtClean="0"/>
              <a:t>Změny v KA (vyjma technických aspektů), při zrušení či přidání KA</a:t>
            </a:r>
          </a:p>
          <a:p>
            <a:pPr>
              <a:buFontTx/>
              <a:buChar char="-"/>
            </a:pPr>
            <a:r>
              <a:rPr lang="cs-CZ" dirty="0" smtClean="0"/>
              <a:t>Přesun prostředků mezi kapitolami rozpočtu v objemu nad 20% CZV (kumulovaně od vydání práv. aktu nebo minulé podstatné změny)</a:t>
            </a:r>
          </a:p>
          <a:p>
            <a:pPr>
              <a:buFontTx/>
              <a:buChar char="-"/>
            </a:pPr>
            <a:r>
              <a:rPr lang="cs-CZ" dirty="0" smtClean="0"/>
              <a:t>Přesun v rozpočtu mezi investicemi a </a:t>
            </a:r>
            <a:r>
              <a:rPr lang="cs-CZ" dirty="0" err="1" smtClean="0"/>
              <a:t>neinvesticemi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Změna bankovního účtu projektu/projektů</a:t>
            </a:r>
          </a:p>
          <a:p>
            <a:pPr>
              <a:buFontTx/>
              <a:buChar char="-"/>
            </a:pPr>
            <a:r>
              <a:rPr lang="cs-CZ" dirty="0" smtClean="0"/>
              <a:t>Změny vymezení monitorovacích období (bez vlivu na termín konce projektu)</a:t>
            </a:r>
          </a:p>
          <a:p>
            <a:pPr>
              <a:buFontTx/>
              <a:buChar char="-"/>
            </a:pPr>
            <a:r>
              <a:rPr lang="cs-CZ" dirty="0" smtClean="0"/>
              <a:t>Změny v termínech dílčích kroků (tam, kde právní akt tyto termíny a kroky obsahuje)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308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ZMĚNY PROJEKTU - Podstatné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49253" y="1410575"/>
            <a:ext cx="8596668" cy="3880773"/>
          </a:xfrm>
        </p:spPr>
        <p:txBody>
          <a:bodyPr/>
          <a:lstStyle/>
          <a:p>
            <a:r>
              <a:rPr lang="cs-CZ" b="1" dirty="0" smtClean="0"/>
              <a:t>Vyžadující vydání změnového právního aktu</a:t>
            </a:r>
          </a:p>
          <a:p>
            <a:pPr>
              <a:buFontTx/>
              <a:buChar char="-"/>
            </a:pPr>
            <a:r>
              <a:rPr lang="cs-CZ" dirty="0" smtClean="0"/>
              <a:t>Změna plánovaných výstupů a výsledků projektu (indikátorů),</a:t>
            </a:r>
          </a:p>
          <a:p>
            <a:pPr>
              <a:buFontTx/>
              <a:buChar char="-"/>
            </a:pPr>
            <a:r>
              <a:rPr lang="cs-CZ" dirty="0" smtClean="0"/>
              <a:t>Změna termínu ukončení realizace projektu,</a:t>
            </a:r>
          </a:p>
          <a:p>
            <a:pPr>
              <a:buFontTx/>
              <a:buChar char="-"/>
            </a:pPr>
            <a:r>
              <a:rPr lang="cs-CZ" dirty="0" smtClean="0"/>
              <a:t>Nahrazení partnera jiným subjektem/jinými subjekty,</a:t>
            </a:r>
          </a:p>
          <a:p>
            <a:pPr>
              <a:buFontTx/>
              <a:buChar char="-"/>
            </a:pPr>
            <a:r>
              <a:rPr lang="cs-CZ" dirty="0" smtClean="0"/>
              <a:t>Vypuštění partnera z realizace projektu z důvodu jeho zániku )pokud dochází k navýšení veřejné podpory).</a:t>
            </a:r>
          </a:p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Žádost o změnu je možno stáhnout do doby jejich schválení /odmítnutí.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368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KONTROLY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10575"/>
            <a:ext cx="8596668" cy="3880773"/>
          </a:xfrm>
        </p:spPr>
        <p:txBody>
          <a:bodyPr/>
          <a:lstStyle/>
          <a:p>
            <a:r>
              <a:rPr lang="cs-CZ" b="1" u="sng" dirty="0" smtClean="0"/>
              <a:t>Kontrola administrativní a kontrola na místě</a:t>
            </a:r>
          </a:p>
          <a:p>
            <a:endParaRPr lang="cs-CZ" b="1" u="sng" dirty="0"/>
          </a:p>
          <a:p>
            <a:r>
              <a:rPr lang="cs-CZ" dirty="0" smtClean="0"/>
              <a:t>Kontrola administrativní znamená kontrolu zprávy o realizaci projektu a žádosti o platbu prostřednictvím systému MS2014+</a:t>
            </a:r>
          </a:p>
          <a:p>
            <a:endParaRPr lang="cs-CZ" dirty="0"/>
          </a:p>
          <a:p>
            <a:r>
              <a:rPr lang="cs-CZ" dirty="0" smtClean="0"/>
              <a:t>Kontrola na místě je vykonávána na základě čl. 125 odst. 4 písm. a) a čl. 125 odst. 5 obecného nařízení a zákona č. 320/2001 Sb., o finanční kontrole ve veřejné správě a o změně některých zákonů (zákon o finanční kontrole).</a:t>
            </a:r>
          </a:p>
          <a:p>
            <a:pPr>
              <a:buFontTx/>
              <a:buChar char="-"/>
            </a:pPr>
            <a:r>
              <a:rPr lang="cs-CZ" dirty="0" smtClean="0"/>
              <a:t>Kontroly před vydáním právního aktu</a:t>
            </a:r>
          </a:p>
          <a:p>
            <a:pPr>
              <a:buFontTx/>
              <a:buChar char="-"/>
            </a:pPr>
            <a:r>
              <a:rPr lang="cs-CZ" dirty="0" smtClean="0"/>
              <a:t>Kontrol/audity po vydání právního aktu (ohlášená i neohlášená kontrola)</a:t>
            </a:r>
          </a:p>
        </p:txBody>
      </p:sp>
    </p:spTree>
    <p:extLst>
      <p:ext uri="{BB962C8B-B14F-4D97-AF65-F5344CB8AC3E}">
        <p14:creationId xmlns:p14="http://schemas.microsoft.com/office/powerpoint/2010/main" val="2313147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00624" y="1513317"/>
            <a:ext cx="8596668" cy="238058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DĚKUJEME ZA POZORNOST</a:t>
            </a:r>
          </a:p>
          <a:p>
            <a:pPr marL="0" indent="0" algn="ctr">
              <a:buNone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A</a:t>
            </a:r>
          </a:p>
          <a:p>
            <a:pPr marL="0" indent="0" algn="ctr">
              <a:buNone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PŘEJEME MNOHO ŠTĚSTÍ PŘI REALIZACI</a:t>
            </a:r>
            <a:endParaRPr lang="cs-CZ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2" y="86183"/>
            <a:ext cx="5190744" cy="107594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01" y="5468469"/>
            <a:ext cx="8428371" cy="138953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087" y="3417271"/>
            <a:ext cx="4094749" cy="868087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381205" y="4657894"/>
            <a:ext cx="4478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>
                    <a:lumMod val="50000"/>
                  </a:schemeClr>
                </a:solidFill>
              </a:rPr>
              <a:t>Kontaktní osoba: Mgr. Klára Řezáčová, administrativa@masstrednihana.cz, +420 725 889 594</a:t>
            </a:r>
            <a:endParaRPr lang="cs-CZ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761817"/>
      </p:ext>
    </p:extLst>
  </p:cSld>
  <p:clrMapOvr>
    <a:masterClrMapping/>
  </p:clrMapOvr>
</p:sld>
</file>

<file path=ppt/theme/theme1.xml><?xml version="1.0" encoding="utf-8"?>
<a:theme xmlns:a="http://schemas.openxmlformats.org/drawingml/2006/main" name="Faseta">
  <a:themeElements>
    <a:clrScheme name="Fas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1547</TotalTime>
  <Words>3662</Words>
  <Application>Microsoft Office PowerPoint</Application>
  <PresentationFormat>Širokoúhlá obrazovka</PresentationFormat>
  <Paragraphs>351</Paragraphs>
  <Slides>46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46</vt:i4>
      </vt:variant>
    </vt:vector>
  </HeadingPairs>
  <TitlesOfParts>
    <vt:vector size="53" baseType="lpstr">
      <vt:lpstr>Arial</vt:lpstr>
      <vt:lpstr>Calibri</vt:lpstr>
      <vt:lpstr>Constantia</vt:lpstr>
      <vt:lpstr>Trebuchet MS</vt:lpstr>
      <vt:lpstr>Wingdings</vt:lpstr>
      <vt:lpstr>Wingdings 3</vt:lpstr>
      <vt:lpstr>Faseta</vt:lpstr>
      <vt:lpstr>Seminář pro příjemce</vt:lpstr>
      <vt:lpstr>Program semináře</vt:lpstr>
      <vt:lpstr>Výzva MAS</vt:lpstr>
      <vt:lpstr>Základní dokumenty</vt:lpstr>
      <vt:lpstr>Rozhodnutí o poskytnutí dotace </vt:lpstr>
      <vt:lpstr>Rozhodnutí o poskytnutí dotace</vt:lpstr>
      <vt:lpstr>ZPRÁVA O REALIZACI</vt:lpstr>
      <vt:lpstr>Obsah Zprávy o realizaci: </vt:lpstr>
      <vt:lpstr>Indikátory v ZoR</vt:lpstr>
      <vt:lpstr>Indikátory povinné k naplnění</vt:lpstr>
      <vt:lpstr>Indikátory povinné k vykazování</vt:lpstr>
      <vt:lpstr>Indikátory sledované automatikou</vt:lpstr>
      <vt:lpstr>Monitorování podpořených osob v IS ESF</vt:lpstr>
      <vt:lpstr>Monitorování podpořených osob v IS ESF</vt:lpstr>
      <vt:lpstr>PUBLICITA Vizuální identita - použití</vt:lpstr>
      <vt:lpstr>POVINNÝ PLAKÁT</vt:lpstr>
      <vt:lpstr>Povinný plakát</vt:lpstr>
      <vt:lpstr>WEB Příjemce</vt:lpstr>
      <vt:lpstr>PUBLICITA</vt:lpstr>
      <vt:lpstr>ŽÁDOST O PLATBU</vt:lpstr>
      <vt:lpstr>PLÁN AKTIVIT PROJEKTU</vt:lpstr>
      <vt:lpstr>Údaje v plánu aktivit</vt:lpstr>
      <vt:lpstr>Plán aktivit - Sankce </vt:lpstr>
      <vt:lpstr>Aktualizace plánu aktivit</vt:lpstr>
      <vt:lpstr>Způsobilé a nezpůsobilé výdaje – způsob financování</vt:lpstr>
      <vt:lpstr>Způsobilé výdaje</vt:lpstr>
      <vt:lpstr>Dokladování výdajů</vt:lpstr>
      <vt:lpstr>ÚČETNÍ DOKLADY</vt:lpstr>
      <vt:lpstr>Přímé/reálné vykazování výdajů</vt:lpstr>
      <vt:lpstr>Přímé náklady</vt:lpstr>
      <vt:lpstr>Nepřímé náklady</vt:lpstr>
      <vt:lpstr>Nepřímé náklady</vt:lpstr>
      <vt:lpstr>Osobní náklady</vt:lpstr>
      <vt:lpstr>Osobní náklady</vt:lpstr>
      <vt:lpstr>Pracovní výkazy</vt:lpstr>
      <vt:lpstr>Cestovné</vt:lpstr>
      <vt:lpstr>Nákup služeb, drobné stavební úpravy</vt:lpstr>
      <vt:lpstr>Přímá podpora pro CS</vt:lpstr>
      <vt:lpstr>Finanční část </vt:lpstr>
      <vt:lpstr>Rozpočet projektu</vt:lpstr>
      <vt:lpstr>Změny rozpočtu</vt:lpstr>
      <vt:lpstr>ZMĚNY PROJEKTU - Nepodstatné</vt:lpstr>
      <vt:lpstr>ZMĚNY PROJEKTU - Podstatné</vt:lpstr>
      <vt:lpstr>ZMĚNY PROJEKTU - Podstatné</vt:lpstr>
      <vt:lpstr>KONTROLY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Seminář pro příjemce</dc:title>
  <dc:creator>Uživatel systému Windows</dc:creator>
  <cp:lastModifiedBy>Uživatel systému Windows</cp:lastModifiedBy>
  <cp:revision>77</cp:revision>
  <cp:lastPrinted>2019-07-22T11:33:06Z</cp:lastPrinted>
  <dcterms:created xsi:type="dcterms:W3CDTF">2018-05-16T07:49:03Z</dcterms:created>
  <dcterms:modified xsi:type="dcterms:W3CDTF">2020-02-17T10:19:50Z</dcterms:modified>
</cp:coreProperties>
</file>