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handoutMasterIdLst>
    <p:handoutMasterId r:id="rId33"/>
  </p:handoutMasterIdLst>
  <p:sldIdLst>
    <p:sldId id="256" r:id="rId2"/>
    <p:sldId id="257" r:id="rId3"/>
    <p:sldId id="258" r:id="rId4"/>
    <p:sldId id="259" r:id="rId5"/>
    <p:sldId id="304" r:id="rId6"/>
    <p:sldId id="303" r:id="rId7"/>
    <p:sldId id="260" r:id="rId8"/>
    <p:sldId id="262" r:id="rId9"/>
    <p:sldId id="307" r:id="rId10"/>
    <p:sldId id="292" r:id="rId11"/>
    <p:sldId id="309" r:id="rId12"/>
    <p:sldId id="308" r:id="rId13"/>
    <p:sldId id="270" r:id="rId14"/>
    <p:sldId id="274" r:id="rId15"/>
    <p:sldId id="293" r:id="rId16"/>
    <p:sldId id="264" r:id="rId17"/>
    <p:sldId id="306" r:id="rId18"/>
    <p:sldId id="294" r:id="rId19"/>
    <p:sldId id="275" r:id="rId20"/>
    <p:sldId id="305" r:id="rId21"/>
    <p:sldId id="276" r:id="rId22"/>
    <p:sldId id="277" r:id="rId23"/>
    <p:sldId id="278" r:id="rId24"/>
    <p:sldId id="279" r:id="rId25"/>
    <p:sldId id="284" r:id="rId26"/>
    <p:sldId id="302" r:id="rId27"/>
    <p:sldId id="285" r:id="rId28"/>
    <p:sldId id="286" r:id="rId29"/>
    <p:sldId id="289" r:id="rId30"/>
    <p:sldId id="288" r:id="rId31"/>
    <p:sldId id="296" r:id="rId32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7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8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49AFD-4970-4CAF-8B9D-E2F642E4BEB3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2230CB-6A08-4F3C-9C31-859D2BEA8A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2777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FFFF00">
                <a:alpha val="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327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11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786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490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470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330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362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503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421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051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614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9848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95402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285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631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494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2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5/14/2019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46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rop.mmr.cz/cs/Vyzvy/Seznam/Vyzva-c-68-Zvysovani-kvality-a-dostupnosti-Infrast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rop.mmr.cz/cs/Vyzvy/Seznam/Vyzva-c-68-Zvysovani-kvality-a-dostupnosti-Infrast" TargetMode="External"/><Relationship Id="rId2" Type="http://schemas.openxmlformats.org/officeDocument/2006/relationships/hyperlink" Target="http://irop.mmr.cz/cs/Zadatele-a-prijemci/Dokumenty/Dokumenty/Obecna-Pravidla-pro-zadatele-a-prijemce/Obecna-Pravidla-pro-zadatele-a-prijemce-aktualne-p/Obecna-pravidla-pro-zadatele-a-prijemce-k-15-5-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asstrednihana.cz/irop-6-vyzva-mas-stredni-hana-zvyseni-kvality-a-dostupnosti-infrastruktury-pro-vzdelavani-a-celozivotni-uceni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s://mseu.mssf.cz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02267" y="951664"/>
            <a:ext cx="7766936" cy="2869811"/>
          </a:xfrm>
        </p:spPr>
        <p:txBody>
          <a:bodyPr/>
          <a:lstStyle/>
          <a:p>
            <a:pPr algn="ctr">
              <a:spcBef>
                <a:spcPts val="1200"/>
              </a:spcBef>
            </a:pPr>
            <a:r>
              <a:rPr lang="cs-CZ" sz="3600" b="1" dirty="0">
                <a:solidFill>
                  <a:srgbClr val="0070C0"/>
                </a:solidFill>
                <a:latin typeface="Arial Black" panose="020B0A04020102020204" pitchFamily="34" charset="0"/>
              </a:rPr>
              <a:t>6</a:t>
            </a:r>
            <a:r>
              <a:rPr lang="cs-CZ" sz="36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. Výzva MAS Střední Haná</a:t>
            </a:r>
            <a:br>
              <a:rPr lang="cs-CZ" sz="36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36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IROP</a:t>
            </a:r>
            <a:br>
              <a:rPr lang="cs-CZ" sz="36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36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Infrastruktura pro vzdělávání</a:t>
            </a:r>
            <a:r>
              <a:rPr lang="cs-CZ" sz="4000" b="1" dirty="0" smtClean="0">
                <a:latin typeface="Arial Black" panose="020B0A04020102020204" pitchFamily="34" charset="0"/>
              </a:rPr>
              <a:t/>
            </a:r>
            <a:br>
              <a:rPr lang="cs-CZ" sz="4000" b="1" dirty="0" smtClean="0">
                <a:latin typeface="Arial Black" panose="020B0A04020102020204" pitchFamily="34" charset="0"/>
              </a:rPr>
            </a:br>
            <a:r>
              <a:rPr lang="cs-CZ" sz="4000" b="1" dirty="0" smtClean="0">
                <a:latin typeface="Arial Black" panose="020B0A04020102020204" pitchFamily="34" charset="0"/>
              </a:rPr>
              <a:t/>
            </a:r>
            <a:br>
              <a:rPr lang="cs-CZ" sz="4000" b="1" dirty="0" smtClean="0">
                <a:latin typeface="Arial Black" panose="020B0A04020102020204" pitchFamily="34" charset="0"/>
              </a:rPr>
            </a:br>
            <a:r>
              <a:rPr lang="cs-CZ" sz="16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 Black" panose="020B0A04020102020204" pitchFamily="34" charset="0"/>
              </a:rPr>
              <a:t>č. výzvy: 326/06_16_075/CLLD_16_01_074</a:t>
            </a:r>
            <a:endParaRPr lang="cs-CZ" sz="1600" dirty="0">
              <a:solidFill>
                <a:schemeClr val="tx2">
                  <a:lumMod val="75000"/>
                  <a:lumOff val="2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3476" y="3987128"/>
            <a:ext cx="7766936" cy="1602428"/>
          </a:xfrm>
        </p:spPr>
        <p:txBody>
          <a:bodyPr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Seminář pro žadatele </a:t>
            </a:r>
          </a:p>
          <a:p>
            <a:pPr algn="ctr"/>
            <a:r>
              <a:rPr lang="cs-CZ" sz="24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14. </a:t>
            </a:r>
            <a:r>
              <a:rPr lang="cs-CZ" sz="2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5</a:t>
            </a:r>
            <a:r>
              <a:rPr lang="cs-CZ" sz="24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 2019, 16:00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83" y="0"/>
            <a:ext cx="2917997" cy="95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34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592015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Program semináře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08653"/>
            <a:ext cx="9958582" cy="466381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sz="2000" dirty="0" smtClean="0"/>
              <a:t>Základní informace k výzvě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Představení podporovaných aktivit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Povinné přílohy žádosti o podporu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Způsobilost výdajů</a:t>
            </a:r>
          </a:p>
          <a:p>
            <a:pPr>
              <a:buClr>
                <a:srgbClr val="0070C0"/>
              </a:buClr>
            </a:pPr>
            <a:r>
              <a:rPr lang="cs-CZ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Kritéria hodnocení a závěrečného </a:t>
            </a: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ověření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Webová aplikace IS KP14+</a:t>
            </a:r>
            <a:endParaRPr lang="cs-CZ" sz="20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5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430696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Základní informace k výzvě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60373"/>
            <a:ext cx="9636439" cy="3581184"/>
          </a:xfrm>
        </p:spPr>
        <p:txBody>
          <a:bodyPr numCol="2"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Typ výzvy: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Podpora pro danou výzvu (CZV):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Míra podpory: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Forma podpory: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Území realizace: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Časová způsobilost: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Udržitelnost: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kolová výzva – jednokolový systém hodnocení</a:t>
            </a:r>
          </a:p>
          <a:p>
            <a:pPr marL="0" indent="0">
              <a:buNone/>
            </a:pPr>
            <a:r>
              <a:rPr lang="cs-CZ" b="1" dirty="0"/>
              <a:t>2</a:t>
            </a:r>
            <a:r>
              <a:rPr lang="cs-CZ" b="1" dirty="0" smtClean="0"/>
              <a:t> 105 260 Kč</a:t>
            </a:r>
          </a:p>
          <a:p>
            <a:pPr marL="0" indent="0">
              <a:buNone/>
            </a:pPr>
            <a:r>
              <a:rPr lang="cs-CZ" dirty="0" smtClean="0"/>
              <a:t>95 %</a:t>
            </a:r>
          </a:p>
          <a:p>
            <a:pPr marL="0" indent="0">
              <a:buNone/>
            </a:pPr>
            <a:r>
              <a:rPr lang="cs-CZ" dirty="0"/>
              <a:t>e</a:t>
            </a:r>
            <a:r>
              <a:rPr lang="cs-CZ" dirty="0" smtClean="0"/>
              <a:t>x-post financování (možnost etap)</a:t>
            </a:r>
          </a:p>
          <a:p>
            <a:pPr marL="0" indent="0">
              <a:buNone/>
            </a:pPr>
            <a:r>
              <a:rPr lang="cs-CZ" dirty="0" smtClean="0"/>
              <a:t>území MAS Střední Haná </a:t>
            </a:r>
          </a:p>
          <a:p>
            <a:pPr marL="0" indent="0">
              <a:buNone/>
            </a:pPr>
            <a:r>
              <a:rPr lang="cs-CZ" dirty="0" smtClean="0"/>
              <a:t>1. 1. 2014 – </a:t>
            </a:r>
            <a:r>
              <a:rPr lang="cs-CZ" b="1" dirty="0" smtClean="0"/>
              <a:t>31. 12. 2022</a:t>
            </a:r>
          </a:p>
          <a:p>
            <a:pPr marL="0" indent="0">
              <a:buNone/>
            </a:pPr>
            <a:r>
              <a:rPr lang="cs-CZ" dirty="0" smtClean="0"/>
              <a:t>5 let od proplacení poslední platby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51162" y="5041557"/>
            <a:ext cx="10088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Výzva navazuje na Průběžnou výzvu IROP č. </a:t>
            </a:r>
            <a:r>
              <a:rPr lang="cs-CZ" dirty="0"/>
              <a:t>68: </a:t>
            </a:r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www.irop.mmr.cz/cs/Vyzvy/Seznam/Vyzva-c-68-Zvysovani-kvality-a-dostupnosti-Infrast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711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30343" y="2330920"/>
            <a:ext cx="9950909" cy="1465828"/>
          </a:xfrm>
        </p:spPr>
        <p:txBody>
          <a:bodyPr>
            <a:normAutofit fontScale="9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1800" b="1" dirty="0" smtClean="0">
                <a:solidFill>
                  <a:schemeClr val="tx2"/>
                </a:solidFill>
                <a:latin typeface="+mn-lt"/>
              </a:rPr>
              <a:t/>
            </a:r>
            <a:br>
              <a:rPr lang="cs-CZ" sz="1800" b="1" dirty="0" smtClean="0">
                <a:solidFill>
                  <a:schemeClr val="tx2"/>
                </a:solidFill>
                <a:latin typeface="+mn-lt"/>
              </a:rPr>
            </a:br>
            <a:r>
              <a:rPr lang="cs-CZ" sz="1800" b="1" dirty="0" smtClean="0">
                <a:solidFill>
                  <a:schemeClr val="tx2"/>
                </a:solidFill>
                <a:latin typeface="+mn-lt"/>
              </a:rPr>
              <a:t>Oprávnění žadatelé: </a:t>
            </a:r>
            <a:r>
              <a:rPr lang="cs-CZ" sz="1800" dirty="0" smtClean="0">
                <a:solidFill>
                  <a:schemeClr val="tx2"/>
                </a:solidFill>
                <a:latin typeface="+mn-lt"/>
              </a:rPr>
              <a:t/>
            </a:r>
            <a:br>
              <a:rPr lang="cs-CZ" sz="1800" dirty="0" smtClean="0">
                <a:solidFill>
                  <a:schemeClr val="tx2"/>
                </a:solidFill>
                <a:latin typeface="+mn-lt"/>
              </a:rPr>
            </a:br>
            <a:r>
              <a:rPr lang="cs-CZ" sz="1800" dirty="0" smtClean="0">
                <a:solidFill>
                  <a:schemeClr val="tx2"/>
                </a:solidFill>
                <a:latin typeface="+mn-lt"/>
              </a:rPr>
              <a:t/>
            </a:r>
            <a:br>
              <a:rPr lang="cs-CZ" sz="1800" dirty="0" smtClean="0">
                <a:solidFill>
                  <a:schemeClr val="tx2"/>
                </a:solidFill>
                <a:latin typeface="+mn-lt"/>
              </a:rPr>
            </a:br>
            <a:r>
              <a:rPr lang="cs-CZ" sz="1800" b="1" dirty="0" smtClean="0">
                <a:solidFill>
                  <a:schemeClr val="tx1"/>
                </a:solidFill>
              </a:rPr>
              <a:t>Společné </a:t>
            </a:r>
            <a:r>
              <a:rPr lang="cs-CZ" sz="1800" b="1" dirty="0">
                <a:solidFill>
                  <a:schemeClr val="tx1"/>
                </a:solidFill>
              </a:rPr>
              <a:t>pro všechny aktivity</a:t>
            </a:r>
            <a:r>
              <a:rPr lang="cs-CZ" sz="1800" dirty="0">
                <a:solidFill>
                  <a:schemeClr val="tx1"/>
                </a:solidFill>
              </a:rPr>
              <a:t>: nestátní neziskové organizace, kraje, organizace zřizované a zakládané kraji, obce, organizace zřizované a zakládané obcemi, dobrovolné svazky obcí, organizace zřizované a zakládané dobrovolnými svazky obcí, organizační složky státu a jejich příspěvkové organizace, církve, církevní </a:t>
            </a:r>
            <a:r>
              <a:rPr lang="cs-CZ" sz="1800" dirty="0" smtClean="0">
                <a:solidFill>
                  <a:schemeClr val="tx1"/>
                </a:solidFill>
              </a:rPr>
              <a:t>organizace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b="1" dirty="0" smtClean="0">
                <a:solidFill>
                  <a:schemeClr val="tx1"/>
                </a:solidFill>
              </a:rPr>
              <a:t>Aktivita </a:t>
            </a:r>
            <a:r>
              <a:rPr lang="cs-CZ" sz="1800" b="1" dirty="0">
                <a:solidFill>
                  <a:schemeClr val="tx1"/>
                </a:solidFill>
              </a:rPr>
              <a:t>Infrastruktura pro předškolní vzdělávání</a:t>
            </a:r>
            <a:r>
              <a:rPr lang="cs-CZ" sz="1800" b="1" dirty="0" smtClean="0">
                <a:solidFill>
                  <a:schemeClr val="tx1"/>
                </a:solidFill>
              </a:rPr>
              <a:t>: </a:t>
            </a:r>
            <a:r>
              <a:rPr lang="cs-CZ" sz="1800" dirty="0" smtClean="0">
                <a:solidFill>
                  <a:schemeClr val="tx1"/>
                </a:solidFill>
              </a:rPr>
              <a:t>zařízení </a:t>
            </a:r>
            <a:r>
              <a:rPr lang="cs-CZ" sz="1800" dirty="0">
                <a:solidFill>
                  <a:schemeClr val="tx1"/>
                </a:solidFill>
              </a:rPr>
              <a:t>péče o děti do 3 let, školy a školská zařízení v oblasti předškolního, další subjekty podílející se na realizaci vzdělávacích </a:t>
            </a:r>
            <a:r>
              <a:rPr lang="cs-CZ" sz="1800" dirty="0" smtClean="0">
                <a:solidFill>
                  <a:schemeClr val="tx1"/>
                </a:solidFill>
              </a:rPr>
              <a:t>aktivit</a:t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b="1" dirty="0" smtClean="0">
                <a:solidFill>
                  <a:schemeClr val="tx1"/>
                </a:solidFill>
              </a:rPr>
              <a:t>Aktivita </a:t>
            </a:r>
            <a:r>
              <a:rPr lang="cs-CZ" sz="1800" b="1" dirty="0">
                <a:solidFill>
                  <a:schemeClr val="tx1"/>
                </a:solidFill>
              </a:rPr>
              <a:t>infrastruktura základních škol</a:t>
            </a:r>
            <a:r>
              <a:rPr lang="cs-CZ" sz="1800" b="1" dirty="0" smtClean="0">
                <a:solidFill>
                  <a:schemeClr val="tx1"/>
                </a:solidFill>
              </a:rPr>
              <a:t>: </a:t>
            </a:r>
            <a:r>
              <a:rPr lang="cs-CZ" sz="1800" dirty="0" smtClean="0">
                <a:solidFill>
                  <a:schemeClr val="tx1"/>
                </a:solidFill>
              </a:rPr>
              <a:t>školy </a:t>
            </a:r>
            <a:r>
              <a:rPr lang="cs-CZ" sz="1800" dirty="0">
                <a:solidFill>
                  <a:schemeClr val="tx1"/>
                </a:solidFill>
              </a:rPr>
              <a:t>a školská zařízení v oblasti základního </a:t>
            </a:r>
            <a:r>
              <a:rPr lang="cs-CZ" sz="1800" dirty="0" smtClean="0">
                <a:solidFill>
                  <a:schemeClr val="tx1"/>
                </a:solidFill>
              </a:rPr>
              <a:t>vzdělávání- další </a:t>
            </a:r>
            <a:r>
              <a:rPr lang="cs-CZ" sz="1800" dirty="0">
                <a:solidFill>
                  <a:schemeClr val="tx1"/>
                </a:solidFill>
              </a:rPr>
              <a:t>subjekty podílející se na realizaci vzdělávacích aktivit </a:t>
            </a: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b="1" dirty="0" smtClean="0">
                <a:solidFill>
                  <a:schemeClr val="tx1"/>
                </a:solidFill>
              </a:rPr>
              <a:t>Aktivita Infrastruktura </a:t>
            </a:r>
            <a:r>
              <a:rPr lang="cs-CZ" sz="1800" b="1" dirty="0">
                <a:solidFill>
                  <a:schemeClr val="tx1"/>
                </a:solidFill>
              </a:rPr>
              <a:t>pro zájmové, neformální a celoživotní vzdělávání</a:t>
            </a:r>
            <a:r>
              <a:rPr lang="cs-CZ" sz="1800" b="1" dirty="0" smtClean="0">
                <a:solidFill>
                  <a:schemeClr val="tx1"/>
                </a:solidFill>
              </a:rPr>
              <a:t>: </a:t>
            </a:r>
            <a:r>
              <a:rPr lang="cs-CZ" sz="1800" dirty="0" smtClean="0">
                <a:solidFill>
                  <a:schemeClr val="tx1"/>
                </a:solidFill>
              </a:rPr>
              <a:t>školy </a:t>
            </a:r>
            <a:r>
              <a:rPr lang="cs-CZ" sz="1800" dirty="0">
                <a:solidFill>
                  <a:schemeClr val="tx1"/>
                </a:solidFill>
              </a:rPr>
              <a:t>a školská zařízení v oblasti předškolního, základního vzdělávání, další subjekty podílející se na realizaci vzdělávacích aktivit </a:t>
            </a:r>
            <a:r>
              <a:rPr lang="cs-CZ" sz="1800" dirty="0"/>
              <a:t>	</a:t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endParaRPr lang="cs-CZ" sz="18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7334" y="109066"/>
            <a:ext cx="922242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Datum a čas vyhlášení výzvy: </a:t>
            </a:r>
            <a:r>
              <a:rPr lang="cs-CZ" dirty="0"/>
              <a:t>9</a:t>
            </a:r>
            <a:r>
              <a:rPr lang="cs-CZ" dirty="0" smtClean="0"/>
              <a:t>. </a:t>
            </a:r>
            <a:r>
              <a:rPr lang="cs-CZ" dirty="0"/>
              <a:t>5</a:t>
            </a:r>
            <a:r>
              <a:rPr lang="cs-CZ" dirty="0" smtClean="0"/>
              <a:t>. 2019, 12:00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Datum a čas ukončení příjmu žádostí o podporu: </a:t>
            </a:r>
            <a:r>
              <a:rPr lang="cs-CZ" b="1" dirty="0" smtClean="0"/>
              <a:t>10. </a:t>
            </a:r>
            <a:r>
              <a:rPr lang="cs-CZ" b="1" dirty="0"/>
              <a:t>6</a:t>
            </a:r>
            <a:r>
              <a:rPr lang="cs-CZ" b="1" dirty="0" smtClean="0"/>
              <a:t>. 2019, 12:00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Datum ukončení realizace projektu: 31. 12. 2022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Maximální výše celkových způsobilých výdajů na jeden projekt: </a:t>
            </a:r>
            <a:r>
              <a:rPr lang="cs-CZ" b="1" dirty="0"/>
              <a:t>2</a:t>
            </a:r>
            <a:r>
              <a:rPr lang="cs-CZ" b="1" dirty="0" smtClean="0"/>
              <a:t> 105 000 Kč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Minimální výše celkových způsobilých výdajů</a:t>
            </a:r>
            <a:r>
              <a:rPr lang="cs-CZ" b="1" dirty="0" smtClean="0"/>
              <a:t>: 500 000 Kč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72301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521252"/>
            <a:ext cx="8596668" cy="4812748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cs-CZ" b="1" dirty="0">
                <a:solidFill>
                  <a:schemeClr val="tx1"/>
                </a:solidFill>
              </a:rPr>
              <a:t>Cílové skupiny:</a:t>
            </a:r>
          </a:p>
          <a:p>
            <a:pPr marL="0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cs-CZ" b="1" dirty="0" smtClean="0">
              <a:solidFill>
                <a:schemeClr val="tx1"/>
              </a:solidFill>
            </a:endParaRPr>
          </a:p>
          <a:p>
            <a:pPr marL="0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Společné </a:t>
            </a:r>
            <a:r>
              <a:rPr lang="cs-CZ" b="1" dirty="0">
                <a:solidFill>
                  <a:schemeClr val="tx1"/>
                </a:solidFill>
              </a:rPr>
              <a:t>pro všechny aktivity: </a:t>
            </a:r>
            <a:r>
              <a:rPr lang="cs-CZ" dirty="0">
                <a:solidFill>
                  <a:schemeClr val="tx1"/>
                </a:solidFill>
              </a:rPr>
              <a:t>osoby sociálně vyloučené, osoby ohrožené sociálním vyloučením, osoby se speciálními vzdělávacími potřebami, pedagogičtí pracovníci, pracovníci a dobrovolní pracovníci organizací </a:t>
            </a:r>
            <a:r>
              <a:rPr lang="cs-CZ" dirty="0" smtClean="0">
                <a:solidFill>
                  <a:schemeClr val="tx1"/>
                </a:solidFill>
              </a:rPr>
              <a:t>působících </a:t>
            </a:r>
            <a:r>
              <a:rPr lang="cs-CZ" dirty="0">
                <a:solidFill>
                  <a:schemeClr val="tx1"/>
                </a:solidFill>
              </a:rPr>
              <a:t>v oblasti vzdělávání nebo asistenčních služeb</a:t>
            </a:r>
          </a:p>
          <a:p>
            <a:pPr marL="0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cs-CZ" b="1" dirty="0" smtClean="0">
              <a:solidFill>
                <a:schemeClr val="tx1"/>
              </a:solidFill>
            </a:endParaRPr>
          </a:p>
          <a:p>
            <a:pPr marL="0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Aktivita </a:t>
            </a:r>
            <a:r>
              <a:rPr lang="cs-CZ" b="1" dirty="0">
                <a:solidFill>
                  <a:schemeClr val="tx1"/>
                </a:solidFill>
              </a:rPr>
              <a:t>Infrastruktura pro předškolní vzdělávání: </a:t>
            </a:r>
            <a:r>
              <a:rPr lang="cs-CZ" dirty="0">
                <a:solidFill>
                  <a:schemeClr val="tx1"/>
                </a:solidFill>
              </a:rPr>
              <a:t>děti do 3 let, děti v předškolním věku</a:t>
            </a:r>
          </a:p>
          <a:p>
            <a:pPr marL="0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cs-CZ" b="1" dirty="0" smtClean="0">
              <a:solidFill>
                <a:schemeClr val="tx1"/>
              </a:solidFill>
            </a:endParaRPr>
          </a:p>
          <a:p>
            <a:pPr marL="0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Aktivita Infrastruktura </a:t>
            </a:r>
            <a:r>
              <a:rPr lang="cs-CZ" b="1" dirty="0">
                <a:solidFill>
                  <a:schemeClr val="tx1"/>
                </a:solidFill>
              </a:rPr>
              <a:t>základních škol: </a:t>
            </a:r>
            <a:r>
              <a:rPr lang="cs-CZ" dirty="0">
                <a:solidFill>
                  <a:schemeClr val="tx1"/>
                </a:solidFill>
              </a:rPr>
              <a:t>žáci (studenti)</a:t>
            </a:r>
          </a:p>
          <a:p>
            <a:pPr marL="0" indent="0" algn="just">
              <a:spcBef>
                <a:spcPts val="0"/>
              </a:spcBef>
              <a:buClr>
                <a:srgbClr val="0070C0"/>
              </a:buClr>
              <a:buNone/>
            </a:pPr>
            <a:endParaRPr lang="cs-CZ" b="1" dirty="0" smtClean="0">
              <a:solidFill>
                <a:schemeClr val="tx1"/>
              </a:solidFill>
            </a:endParaRPr>
          </a:p>
          <a:p>
            <a:pPr marL="0" indent="0" algn="just">
              <a:spcBef>
                <a:spcPts val="0"/>
              </a:spcBef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Aktivita </a:t>
            </a:r>
            <a:r>
              <a:rPr lang="cs-CZ" b="1" dirty="0">
                <a:solidFill>
                  <a:schemeClr val="tx1"/>
                </a:solidFill>
              </a:rPr>
              <a:t>Infrastruktura pro zájmové, neformální a celoživotní vzdělávání: </a:t>
            </a:r>
            <a:r>
              <a:rPr lang="cs-CZ" dirty="0">
                <a:solidFill>
                  <a:schemeClr val="tx1"/>
                </a:solidFill>
              </a:rPr>
              <a:t>žáci (studenti), děti v předškolním vzdělávání, pracovníci a dobrovolní pracovníci organizací působících v oblasti neformálního a zájmového vzdělávání dětí a mládeže, dospělí v dalším vzdělávání</a:t>
            </a:r>
            <a:r>
              <a:rPr lang="cs-CZ" dirty="0"/>
              <a:t>	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6134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Další specifika výzvy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413933"/>
            <a:ext cx="9855851" cy="46274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MAS nad rámec specifických pravidel pro výzvu MAS stanovila limity pro způsobilé výdaje vedlejších aktivit projektů, a to:</a:t>
            </a:r>
          </a:p>
          <a:p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studie proveditelnosti – max. 50.tis. Kč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realizace zadávacích a výběrových řízení – max. 30 tis. Kč</a:t>
            </a:r>
          </a:p>
        </p:txBody>
      </p:sp>
    </p:spTree>
    <p:extLst>
      <p:ext uri="{BB962C8B-B14F-4D97-AF65-F5344CB8AC3E}">
        <p14:creationId xmlns:p14="http://schemas.microsoft.com/office/powerpoint/2010/main" val="140116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3849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Dokumenty závazné pro žadatele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914400"/>
            <a:ext cx="9819216" cy="5943599"/>
          </a:xfrm>
        </p:spPr>
        <p:txBody>
          <a:bodyPr>
            <a:normAutofit fontScale="92500" lnSpcReduction="10000"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Obecná pravidla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- </a:t>
            </a:r>
            <a:r>
              <a:rPr lang="cs-CZ" dirty="0" smtClean="0">
                <a:solidFill>
                  <a:schemeClr val="tx1"/>
                </a:solidFill>
              </a:rPr>
              <a:t>závazná pro všechny specifické cíle a výzvy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zadávání zakázek, změna projektu, povinná publicita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ODKAZ</a:t>
            </a:r>
            <a:r>
              <a:rPr lang="cs-CZ" dirty="0">
                <a:solidFill>
                  <a:schemeClr val="tx1"/>
                </a:solidFill>
              </a:rPr>
              <a:t>: </a:t>
            </a:r>
            <a:r>
              <a:rPr lang="cs-CZ" dirty="0">
                <a:solidFill>
                  <a:schemeClr val="tx1"/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chemeClr val="tx1"/>
                </a:solidFill>
                <a:hlinkClick r:id="rId2"/>
              </a:rPr>
              <a:t>irop.mmr.cz/cs/Zadatele-a-prijemci/Dokumenty/Dokumenty/Obecna-Pravidla-pro-zadatele-a-prijemce/Obecna-Pravidla-pro-zadatele-a-prijemce-aktualne-p/Obecna-pravidla-pro-zadatele-a-prijemce-k-15-5-2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Specifická pravidla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pro každou výzvu samostatný dokument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podporované aktivity, způsobilé výdaje, hodnotící kritéria (CRR), povinné přílohy, vzory..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ODKAZ</a:t>
            </a:r>
            <a:r>
              <a:rPr lang="cs-CZ" dirty="0">
                <a:solidFill>
                  <a:schemeClr val="tx1"/>
                </a:solidFill>
              </a:rPr>
              <a:t>: </a:t>
            </a:r>
            <a:r>
              <a:rPr lang="cs-CZ" dirty="0">
                <a:solidFill>
                  <a:schemeClr val="tx1"/>
                </a:solidFill>
                <a:hlinkClick r:id="rId3"/>
              </a:rPr>
              <a:t>https://</a:t>
            </a:r>
            <a:r>
              <a:rPr lang="cs-CZ" dirty="0" smtClean="0">
                <a:solidFill>
                  <a:schemeClr val="tx1"/>
                </a:solidFill>
                <a:hlinkClick r:id="rId3"/>
              </a:rPr>
              <a:t>www.irop.mmr.cz/cs/Vyzvy/Seznam/Vyzva-c-68-Zvysovani-kvality-a-dostupnosti-Infrast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Výzva MAS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termín pro přijetí žádostí a realizaci projektu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min. a max. výše způsobilých výdajů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žadatelé, aktivity, povinné přílohy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kritéria pro hodnocení projektů (součást příloh výzvy)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1"/>
                </a:solidFill>
              </a:rPr>
              <a:t>- ODKAZ: </a:t>
            </a:r>
            <a:r>
              <a:rPr lang="cs-CZ" dirty="0">
                <a:solidFill>
                  <a:schemeClr val="tx1"/>
                </a:solidFill>
                <a:hlinkClick r:id="rId4"/>
              </a:rPr>
              <a:t>http://masstrednihana.cz/irop-6-vyzva-mas-stredni-hana-zvyseni-kvality-a-dostupnosti-infrastruktury-pro-vzdelavani-a-celozivotni-uceni</a:t>
            </a:r>
            <a:r>
              <a:rPr lang="cs-CZ" dirty="0" smtClean="0">
                <a:solidFill>
                  <a:schemeClr val="tx1"/>
                </a:solidFill>
                <a:hlinkClick r:id="rId4"/>
              </a:rPr>
              <a:t>/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83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96253"/>
            <a:ext cx="8596668" cy="898358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Hlavní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887896"/>
            <a:ext cx="9279466" cy="5453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Projekty budou zaměřeny na podporu investic do výstavby, stavebních úprav a pořízení vybavení škol v území MAS Střední Haná v oblastech:</a:t>
            </a:r>
          </a:p>
          <a:p>
            <a:pPr marL="0" indent="0">
              <a:buNone/>
            </a:pPr>
            <a:endParaRPr lang="cs-CZ" b="1" dirty="0" smtClean="0"/>
          </a:p>
          <a:p>
            <a:pPr>
              <a:buFontTx/>
              <a:buChar char="-"/>
            </a:pPr>
            <a:r>
              <a:rPr lang="cs-CZ" b="1" dirty="0" smtClean="0"/>
              <a:t>Aktivita ,,Infrastruktura předškolního vzdělávání,,</a:t>
            </a:r>
          </a:p>
          <a:p>
            <a:pPr>
              <a:buFontTx/>
              <a:buChar char="-"/>
            </a:pPr>
            <a:r>
              <a:rPr lang="cs-CZ" b="1" dirty="0" smtClean="0"/>
              <a:t>Aktivita ,,Infrastruktura základní škol,,</a:t>
            </a:r>
          </a:p>
          <a:p>
            <a:pPr>
              <a:buFontTx/>
              <a:buChar char="-"/>
            </a:pPr>
            <a:r>
              <a:rPr lang="cs-CZ" b="1" dirty="0" smtClean="0"/>
              <a:t>Aktivita ,,Infrastruktura pro zájmové, neformální a celoživotní vzdělávání,,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HLAVNÍ AKTIVITY projektu musí být vynaloženo minimálně 85 % celkových způsobilých výdajů projektu.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! Rozložení výdajů na hlavní a vedlejší aktivity projektu je předmětem kontroly CRR při závěrečném ověření způsobilosti projektu. !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60634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7809"/>
            <a:ext cx="8596668" cy="1320800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Hlavní způsobilé výdaje- Infrastruktura </a:t>
            </a:r>
            <a:r>
              <a:rPr lang="cs-CZ" dirty="0" smtClean="0">
                <a:solidFill>
                  <a:srgbClr val="0070C0"/>
                </a:solidFill>
              </a:rPr>
              <a:t>předškolního vzdělávání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78608"/>
            <a:ext cx="9394318" cy="5046869"/>
          </a:xfrm>
        </p:spPr>
        <p:txBody>
          <a:bodyPr>
            <a:normAutofit fontScale="92500" lnSpcReduction="20000"/>
          </a:bodyPr>
          <a:lstStyle/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stavby a stavební práce spojené 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s výstavbou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nové infrastruktury, včetně vybudování přípojky pro přivedení inženýrských sítí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,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rekonstrukce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a stavební úpravy stávající infrastruktury, včetně zabezpečení bezbariérovosti dle vyhlášky č. 398/2009 </a:t>
            </a:r>
            <a:r>
              <a:rPr lang="cs-CZ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Sb.,o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obecných technických požadavcích zabezpečujících bezbariérové užívání staveb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,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nákup pozemků a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staveb (nemovitostí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),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pořízení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vybavení budov a 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učeben,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pořízení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kompenzačních pomůcek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Hlavní zaměření projektu musí být ve vazbě na zvýšení nedostatečné kapacity 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zařízení péče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o děti 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v předškolním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věku 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v území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, kde je prokazatelný nedostatek těchto zařízení. </a:t>
            </a:r>
            <a:endParaRPr lang="cs-CZ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Ve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vazbě na hlavní zaměření projektu lze dále realizovat aktivity vedoucí 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k sociální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inkluzi (nákup kompenzačních pomůcek). </a:t>
            </a:r>
            <a:endParaRPr lang="cs-CZ" dirty="0" smtClean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Kompenzační 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pomůcky budou podporovány, budou-li součástí projektu další opatření, nikoli jako samostatný projekt. Potřebnost pořízení kompenzačních pomůcek musí být odůvodněna ve Studii proveditelnosti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Projekty </a:t>
            </a:r>
            <a:r>
              <a:rPr lang="cs-CZ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zaměřenéna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mateřské školy, zřízené podle zákonač.561/2004 Sb., školský zákon, ve znění pozdějších </a:t>
            </a:r>
            <a:r>
              <a:rPr lang="cs-CZ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předpisů,musí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být v souladu se Strategickým rámcem Místního akčního plánu vzdělávání (</a:t>
            </a:r>
            <a:r>
              <a:rPr lang="cs-CZ" dirty="0" err="1">
                <a:solidFill>
                  <a:schemeClr val="tx2">
                    <a:lumMod val="75000"/>
                    <a:lumOff val="25000"/>
                  </a:schemeClr>
                </a:solidFill>
              </a:rPr>
              <a:t>dale</a:t>
            </a:r>
            <a:r>
              <a:rPr lang="cs-CZ" dirty="0">
                <a:solidFill>
                  <a:schemeClr val="tx2">
                    <a:lumMod val="75000"/>
                    <a:lumOff val="25000"/>
                  </a:schemeClr>
                </a:solidFill>
              </a:rPr>
              <a:t> jen “MAP”).</a:t>
            </a:r>
          </a:p>
        </p:txBody>
      </p:sp>
    </p:spTree>
    <p:extLst>
      <p:ext uri="{BB962C8B-B14F-4D97-AF65-F5344CB8AC3E}">
        <p14:creationId xmlns:p14="http://schemas.microsoft.com/office/powerpoint/2010/main" val="6857588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77334" y="224590"/>
            <a:ext cx="8499796" cy="89835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Hlavní způsobilé výdaje- Infrastruktura základních škol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11965"/>
            <a:ext cx="8596668" cy="5300502"/>
          </a:xfrm>
        </p:spPr>
        <p:txBody>
          <a:bodyPr>
            <a:normAutofit fontScale="85000" lnSpcReduction="20000"/>
          </a:bodyPr>
          <a:lstStyle/>
          <a:p>
            <a:pPr algn="just">
              <a:buClr>
                <a:srgbClr val="0070C0"/>
              </a:buClr>
            </a:pPr>
            <a:r>
              <a:rPr lang="cs-CZ" sz="2000" dirty="0"/>
              <a:t>stavby a stavební práce spojené s výstavbou infrastruktury základních škol včetně vybudování přípojky pro přivedení inženýrských sítí</a:t>
            </a:r>
          </a:p>
          <a:p>
            <a:pPr algn="just">
              <a:buClr>
                <a:srgbClr val="0070C0"/>
              </a:buClr>
            </a:pPr>
            <a:r>
              <a:rPr lang="cs-CZ" sz="2000" dirty="0"/>
              <a:t>rekonstrukce a stavební úpravy stávající infrastruktury (včetně zabezpečení bezbariérovosti dle vyhlášky č. 398/2009 Sb.)</a:t>
            </a:r>
          </a:p>
          <a:p>
            <a:pPr algn="just">
              <a:buClr>
                <a:srgbClr val="0070C0"/>
              </a:buClr>
            </a:pPr>
            <a:r>
              <a:rPr lang="cs-CZ" sz="2000" dirty="0"/>
              <a:t>nákup pozemků a staveb (</a:t>
            </a:r>
            <a:r>
              <a:rPr lang="cs-CZ" sz="2000" dirty="0" smtClean="0"/>
              <a:t>nemovitostí/ pozemky do 10 % CZV projektu)</a:t>
            </a:r>
            <a:endParaRPr lang="cs-CZ" sz="2000" dirty="0"/>
          </a:p>
          <a:p>
            <a:pPr algn="just">
              <a:buClr>
                <a:srgbClr val="0070C0"/>
              </a:buClr>
            </a:pPr>
            <a:r>
              <a:rPr lang="cs-CZ" sz="2000" dirty="0"/>
              <a:t>pořízení vybavení budov a učeben</a:t>
            </a:r>
          </a:p>
          <a:p>
            <a:pPr algn="just">
              <a:buClr>
                <a:srgbClr val="0070C0"/>
              </a:buClr>
            </a:pPr>
            <a:r>
              <a:rPr lang="cs-CZ" sz="2000" dirty="0"/>
              <a:t>pořízení kompenzačních pomůcek</a:t>
            </a:r>
          </a:p>
          <a:p>
            <a:pPr algn="just">
              <a:buClr>
                <a:srgbClr val="0070C0"/>
              </a:buClr>
            </a:pPr>
            <a:r>
              <a:rPr lang="cs-CZ" sz="2000" dirty="0"/>
              <a:t>zajištění vnitřní konektivity školy a připojení k internetu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sz="2000" b="1" dirty="0"/>
              <a:t>Podpora může být poskytnuta na podporu infrastruktury škol a školských zařízení pro základní vzdělávání podle zákona č. 561/2004 Sb., školský zákon, ve znění pozdějších předpisů, zapsaných v Rejstříku škol a školských zařízení k datu vyhlášení výzvy MAS ve vazbě na</a:t>
            </a:r>
            <a:r>
              <a:rPr lang="cs-CZ" sz="2000" dirty="0"/>
              <a:t>:</a:t>
            </a:r>
          </a:p>
          <a:p>
            <a:pPr algn="just">
              <a:buClr>
                <a:srgbClr val="0070C0"/>
              </a:buClr>
            </a:pPr>
            <a:r>
              <a:rPr lang="cs-CZ" sz="2000" dirty="0"/>
              <a:t>klíčové kompetence (komunikace v cizích jazycích, práce s digitálními technologiemi, přírodní vědy, technické a řemeslné obory);</a:t>
            </a:r>
          </a:p>
          <a:p>
            <a:pPr algn="just">
              <a:buClr>
                <a:srgbClr val="0070C0"/>
              </a:buClr>
            </a:pPr>
            <a:r>
              <a:rPr lang="cs-CZ" sz="2000" dirty="0"/>
              <a:t>budování bezbariérovosti škol;</a:t>
            </a:r>
          </a:p>
          <a:p>
            <a:pPr algn="just">
              <a:buClr>
                <a:srgbClr val="0070C0"/>
              </a:buClr>
            </a:pPr>
            <a:r>
              <a:rPr lang="cs-CZ" sz="2000" dirty="0"/>
              <a:t>rozšiřování kapacit kmenových učeben ve vazbě na sociální inkluzi či demografickou potřebnost ve správním obvodu obce s rozšířenou působností, ve kterém se nachází sociálně vyloučená lokalita.</a:t>
            </a:r>
          </a:p>
          <a:p>
            <a:pPr marL="0" indent="0">
              <a:buNone/>
            </a:pPr>
            <a:r>
              <a:rPr lang="cs-CZ" sz="2000" b="1" dirty="0"/>
              <a:t>Projektové záměry musí být v souladu s Místním akčním plánem vzdělávání.</a:t>
            </a:r>
          </a:p>
          <a:p>
            <a:pPr marL="0" indent="0">
              <a:buClr>
                <a:srgbClr val="0070C0"/>
              </a:buClr>
              <a:buNone/>
            </a:pPr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02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9513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Klíčové kompetence IROP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510748"/>
            <a:ext cx="8788399" cy="4530615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 smtClean="0"/>
              <a:t>Klíčové kompetence jsou vázány na vzdělávací oblasti a obory Rámcového vzdělávacího programu pro základní vzdělávání (RVP ZV):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/>
              <a:t>Jazyk a jazyková komunikace (Cizí jazyk, Další cizí jazyk),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/>
              <a:t>Člověk a jeho svět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/>
              <a:t>Matematika a její aplikace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/>
              <a:t>Člověk a příroda (Fyziky, Chemie, Přírodopis, Zeměpis)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/>
              <a:t>Č</a:t>
            </a:r>
            <a:r>
              <a:rPr lang="cs-CZ" dirty="0" smtClean="0"/>
              <a:t>lověk a svět práce, a průřezová témata RVP ZP</a:t>
            </a:r>
          </a:p>
          <a:p>
            <a:pPr>
              <a:buClr>
                <a:srgbClr val="0070C0"/>
              </a:buClr>
              <a:buFontTx/>
              <a:buChar char="-"/>
            </a:pPr>
            <a:r>
              <a:rPr lang="cs-CZ" dirty="0" smtClean="0"/>
              <a:t>Environmentální výchova</a:t>
            </a:r>
          </a:p>
          <a:p>
            <a:pPr marL="0" indent="0">
              <a:buNone/>
            </a:pPr>
            <a:r>
              <a:rPr lang="cs-CZ" dirty="0" smtClean="0"/>
              <a:t>Tyto oblasti musí mít škola zapracované ve svém Školním vzdělávacím programu (ŠVP). Oblast člověk a svět práce lze do ŠVP zapracovat a předložit aktualizovanou část s první </a:t>
            </a:r>
            <a:r>
              <a:rPr lang="cs-CZ" dirty="0" err="1" smtClean="0"/>
              <a:t>ZoU</a:t>
            </a:r>
            <a:r>
              <a:rPr lang="cs-CZ" dirty="0" smtClean="0"/>
              <a:t> projektu.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00480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11426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cs-CZ" dirty="0">
                <a:solidFill>
                  <a:srgbClr val="0070C0"/>
                </a:solidFill>
              </a:rPr>
              <a:t>Hlavní způsobilé výdaje- </a:t>
            </a:r>
            <a:r>
              <a:rPr lang="cs-CZ" dirty="0" smtClean="0">
                <a:solidFill>
                  <a:srgbClr val="0070C0"/>
                </a:solidFill>
              </a:rPr>
              <a:t>Infrastruktura pro zájmové, neformální a celoživotní vzdělávání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59339"/>
            <a:ext cx="9241918" cy="4894470"/>
          </a:xfrm>
        </p:spPr>
        <p:txBody>
          <a:bodyPr/>
          <a:lstStyle/>
          <a:p>
            <a:pPr algn="just">
              <a:buClr>
                <a:srgbClr val="0070C0"/>
              </a:buClr>
            </a:pPr>
            <a:r>
              <a:rPr lang="cs-CZ" dirty="0"/>
              <a:t>přístavby, nástavby a stavební práce spojené s vybudováním infrastruktury pro zájmové, neformální a celoživotní vzdělávání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rekonstrukce a stavební úpravy stávající infrastruktury (včetně zabezpečení bezbariérovosti dle vyhlášky č. 398/2009 Sb.)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nákup pozemků a staveb (nemovitostí)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pořízení vybavení budov a učeben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pořízení kompenzačních pomůcek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b="1" dirty="0"/>
              <a:t>Podpora může být poskytnuta pouze ve vazbě na klíčové kompetence (komunikace v cizích jazycích, práce s digitálními technologiemi, přírodní vědy, technické a řemeslné obory).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b="1" dirty="0"/>
              <a:t>Projektové záměry musí být v souladu s Místním akčním plánem vzdělávání nebo s Krajským akčním plánem vzdělávání.</a:t>
            </a:r>
            <a:endParaRPr lang="cs-CZ" sz="2000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3446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4228"/>
            <a:ext cx="9183358" cy="472250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>
                <a:solidFill>
                  <a:srgbClr val="0070C0"/>
                </a:solidFill>
              </a:rPr>
              <a:t>Na vedlejší aktivity může být vynaloženo maximálně 15 % CZV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61864" y="1603513"/>
            <a:ext cx="8596668" cy="4823857"/>
          </a:xfrm>
        </p:spPr>
        <p:txBody>
          <a:bodyPr>
            <a:normAutofit/>
          </a:bodyPr>
          <a:lstStyle/>
          <a:p>
            <a:pPr algn="just">
              <a:buClr>
                <a:srgbClr val="0070C0"/>
              </a:buClr>
            </a:pPr>
            <a:r>
              <a:rPr lang="cs-CZ" dirty="0" smtClean="0"/>
              <a:t>demolice </a:t>
            </a:r>
            <a:r>
              <a:rPr lang="cs-CZ" dirty="0"/>
              <a:t>související s realizací projektu,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pořízení bezpečnostních prvků a zařízení u vstupu do budovy,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úpravy zeleně a venkovního prostranství,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projektová dokumentace, EIA, </a:t>
            </a:r>
          </a:p>
          <a:p>
            <a:pPr algn="just">
              <a:buClr>
                <a:srgbClr val="0070C0"/>
              </a:buClr>
            </a:pPr>
            <a:r>
              <a:rPr lang="cs-CZ" dirty="0" smtClean="0"/>
              <a:t>zabezpečení </a:t>
            </a:r>
            <a:r>
              <a:rPr lang="cs-CZ" dirty="0"/>
              <a:t>výstavby (technický dozor investora, BOZP, autorský dozor),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pořízení služeb bezprostředně související s realizací projektu (příprava a realizace zadávacích a výběrových řízení, zpracování studie proveditelnosti), </a:t>
            </a:r>
          </a:p>
          <a:p>
            <a:pPr algn="just">
              <a:buClr>
                <a:srgbClr val="0070C0"/>
              </a:buClr>
            </a:pPr>
            <a:r>
              <a:rPr lang="cs-CZ" dirty="0"/>
              <a:t>povinná publicita (podle kap. 13 Obecných pravidel). </a:t>
            </a:r>
            <a:r>
              <a:rPr lang="cs-CZ" b="1" dirty="0" smtClean="0"/>
              <a:t>– nutno zahrnout do rozpočtu</a:t>
            </a:r>
            <a:endParaRPr lang="cs-CZ" b="1" dirty="0"/>
          </a:p>
          <a:p>
            <a:pPr marL="0" indent="0">
              <a:buNone/>
            </a:pP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77334" y="224590"/>
            <a:ext cx="8596668" cy="8983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>
                <a:solidFill>
                  <a:srgbClr val="0070C0"/>
                </a:solidFill>
              </a:rPr>
              <a:t>Vedlejší způsobilé aktivity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97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7700" y="583095"/>
            <a:ext cx="8908100" cy="59038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100" dirty="0" smtClean="0">
                <a:solidFill>
                  <a:srgbClr val="0070C0"/>
                </a:solidFill>
              </a:rPr>
              <a:t>Nezpůsobilé výdaje </a:t>
            </a:r>
            <a:endParaRPr lang="cs-CZ" sz="41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 sz="1600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</a:t>
            </a:r>
            <a:r>
              <a:rPr lang="cs-CZ" sz="1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přípravu a zpracování žádosti o podporu (kromě Studie </a:t>
            </a: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proveditelnosti</a:t>
            </a:r>
            <a:r>
              <a:rPr lang="cs-CZ" sz="1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</a:p>
          <a:p>
            <a:pPr marL="0" indent="0">
              <a:buNone/>
            </a:pPr>
            <a:r>
              <a:rPr lang="cs-CZ" sz="1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spojené s řízením a administrací projektu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Splátky </a:t>
            </a:r>
            <a:r>
              <a:rPr lang="cs-CZ" sz="1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půjček a úvěrů</a:t>
            </a:r>
          </a:p>
          <a:p>
            <a:pPr marL="0" indent="0">
              <a:buNone/>
            </a:pPr>
            <a:r>
              <a:rPr lang="cs-CZ" sz="1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záruky, pojištění, úroky, bankovní poplatky, kursové ztráty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Náklady na spotřebu energií a ostatní provozní náklady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Nákup elektroniky jednotlivým dětem (tablety)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Nákup vstupních čipových karet pro vstup do budovy, které nejsou určeny zaměstnancům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výstavbu víceúčelových sportovních hřišť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Herní prvky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Parkoviště a parkovací místa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Mobilní učebny bez vazby na odborné učebny pro klíčové kompetence IROP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tělocvičny, jídelny a kuchyně</a:t>
            </a:r>
          </a:p>
          <a:p>
            <a:pPr marL="0" indent="0">
              <a:buNone/>
            </a:pPr>
            <a:r>
              <a:rPr lang="cs-CZ" sz="1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zateplování a rekonstrukce fasád </a:t>
            </a:r>
          </a:p>
          <a:p>
            <a:pPr marL="0" indent="0">
              <a:buNone/>
            </a:pPr>
            <a:endParaRPr lang="cs-CZ" sz="4100" dirty="0" smtClean="0">
              <a:solidFill>
                <a:srgbClr val="0070C0"/>
              </a:solidFill>
            </a:endParaRPr>
          </a:p>
          <a:p>
            <a:pPr>
              <a:buClr>
                <a:srgbClr val="0070C0"/>
              </a:buCl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928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41804"/>
            <a:ext cx="8596668" cy="1026695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Povinné přílohy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843583"/>
            <a:ext cx="9806736" cy="5868643"/>
          </a:xfrm>
        </p:spPr>
        <p:txBody>
          <a:bodyPr>
            <a:normAutofit fontScale="70000" lnSpcReduction="20000"/>
          </a:bodyPr>
          <a:lstStyle/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Plná moc (vzor Příloha č. 11 Obecných pravidel)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Zadávací a výběrová řízení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Doklady o právní subjektivitě žadatele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Studie proveditelnosti </a:t>
            </a:r>
            <a:r>
              <a:rPr lang="cs-CZ" sz="2600" dirty="0" smtClean="0">
                <a:solidFill>
                  <a:schemeClr val="tx1"/>
                </a:solidFill>
              </a:rPr>
              <a:t>(dle přílohy č.4A, 4B, 4D  Specifických pravidel)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Doklad o prokázání právních vztahů k majetku, který je předmětem projektu</a:t>
            </a:r>
          </a:p>
          <a:p>
            <a:pPr algn="just">
              <a:buClr>
                <a:srgbClr val="0070C0"/>
              </a:buClr>
            </a:pPr>
            <a:r>
              <a:rPr lang="cs-CZ" sz="2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Územní rozhodnutí nebo územní souhlas nebo veřejnoprávní smlouva nahrazující územní </a:t>
            </a: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řízení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</a:t>
            </a:r>
            <a:r>
              <a:rPr lang="cs-CZ" sz="2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o stavební povolení nebo ohlášení, příp. stavební povolení nebo souhlas s provedením ohlášeného stavebního záměru nebo veřejnoprávní smlouva nahrazující stavební povolení 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Projektová </a:t>
            </a:r>
            <a:r>
              <a:rPr lang="cs-CZ" sz="2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dokumentace pro vydání stavebního povolení nebo pro ohlášení stavby</a:t>
            </a:r>
          </a:p>
          <a:p>
            <a:pPr algn="just">
              <a:buClr>
                <a:srgbClr val="0070C0"/>
              </a:buClr>
            </a:pPr>
            <a:r>
              <a:rPr lang="cs-CZ" sz="2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Položkový rozpočet </a:t>
            </a: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stavby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Výpočet čistých jiných peněžních příjmů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Čestné prohlášení o skutečném majiteli (Vzor je Přílohou Obecných pravidel č. 30)</a:t>
            </a:r>
          </a:p>
          <a:p>
            <a:pPr algn="just"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Čestné prohlášení k publicitě MAS – </a:t>
            </a:r>
            <a:r>
              <a:rPr lang="cs-CZ" sz="2600" i="1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hodnotící kritérium (web MAS)</a:t>
            </a:r>
          </a:p>
          <a:p>
            <a:pPr algn="just">
              <a:buClr>
                <a:srgbClr val="0070C0"/>
              </a:buClr>
            </a:pPr>
            <a:r>
              <a:rPr lang="cs-CZ" sz="26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Výpis z Rejstříků škol a školských zařízení	</a:t>
            </a:r>
            <a:r>
              <a:rPr lang="cs-CZ" sz="26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(Aktivity MŠ a ZŠ)</a:t>
            </a:r>
          </a:p>
          <a:p>
            <a:pPr algn="just">
              <a:buClr>
                <a:srgbClr val="0070C0"/>
              </a:buClr>
            </a:pPr>
            <a:r>
              <a:rPr lang="cs-CZ" sz="2600" i="1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Stanovisko Krajské hygienické stanice ke kapacitě školy (Aktivita MŠ)</a:t>
            </a:r>
          </a:p>
          <a:p>
            <a:pPr>
              <a:buClr>
                <a:srgbClr val="0070C0"/>
              </a:buClr>
            </a:pPr>
            <a:endParaRPr lang="cs-CZ" sz="2600" i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endParaRPr lang="cs-CZ" sz="26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endParaRPr lang="cs-CZ" sz="2600" i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Clr>
                <a:srgbClr val="0070C0"/>
              </a:buClr>
              <a:buNone/>
            </a:pPr>
            <a:endParaRPr lang="cs-CZ" sz="2600" i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13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13729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UPOZORNĚNÍ PRO ŽADATELE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955590"/>
            <a:ext cx="10443747" cy="5758247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Realizace projektu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nesmí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být ukončena před podáním žádosti o podporu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Etapy projekty mohou být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minimálně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tříměsíční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Postupovat nejen v souladu se specifickými pravidly, ale také s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Obecnými pravidly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 žadatele a příjemce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Žádosti o podporu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finalizovat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v IS KP14+ dříve než v posledních hodinách před ukončením příjmu žádostí ve výzvě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Nutné doložit všechny relevantní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povinné přílohy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 žádosti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Nutnost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souladu údajů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uváděných v žádosti o podporu v IS KP14+ a v povinných přílohách k žádosti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Jednoznačně vymezovat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způsobilé výdaje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projektu, a to jak jednotlivě, tak ve skupině výdajů na hlavní aktivity (min. 85 %) a vedlejší aktivity projektu (max. 15%).</a:t>
            </a:r>
          </a:p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Hodnoty indikátorů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musí odpovídat postupům stanoveným v metodických listech indikátorů, které jsou přílohou specifických pravidel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Respektovat stanovená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pravidla veřejné podpory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Úspěšný projekt musí nezbytně splňovat všechna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obecná a specifická kritéria přijatelnosti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879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4812" y="1106557"/>
            <a:ext cx="8827787" cy="61556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>
                <a:cs typeface="Times New Roman" panose="02020603050405020304" pitchFamily="18" charset="0"/>
              </a:rPr>
              <a:t>Podmínky pro výběrová řízení (metodický pokyn pro zadávání zakázek – příloha č. 3 Obecných pravidel)</a:t>
            </a:r>
            <a:endParaRPr lang="cs-CZ" dirty="0"/>
          </a:p>
          <a:p>
            <a:pPr>
              <a:buClr>
                <a:srgbClr val="0070C0"/>
              </a:buClr>
            </a:pPr>
            <a:r>
              <a:rPr lang="cs-CZ" b="1" dirty="0"/>
              <a:t>Příjemci nemusí dodržovat postupy v tomto MP při zadávání zakázek malého rozsahu, jejichž předpokládaná hodnota je nižší než: </a:t>
            </a:r>
            <a:r>
              <a:rPr lang="pl-PL" b="1" dirty="0"/>
              <a:t>400 000,- Kč bez DPH </a:t>
            </a:r>
            <a:r>
              <a:rPr lang="pl-PL" dirty="0"/>
              <a:t>(musí dodržet transparentnost a zamezit střetu zájmů)</a:t>
            </a:r>
          </a:p>
          <a:p>
            <a:pPr>
              <a:buClr>
                <a:srgbClr val="0070C0"/>
              </a:buClr>
            </a:pPr>
            <a:r>
              <a:rPr lang="pl-PL" dirty="0"/>
              <a:t>Výzva min. 3 dodavatelům, zadávací dokumentace (</a:t>
            </a:r>
            <a:r>
              <a:rPr lang="cs-CZ" dirty="0"/>
              <a:t>druh a předmět zakázky, doba a místo plnění, </a:t>
            </a:r>
            <a:r>
              <a:rPr lang="pl-PL" dirty="0"/>
              <a:t>kvalifikační předpoklady, výběrová kritéria, obchodní podmínky, </a:t>
            </a:r>
            <a:r>
              <a:rPr lang="cs-CZ" dirty="0"/>
              <a:t>podmínky a požadavky na zpracování nabídky, atd.) </a:t>
            </a:r>
          </a:p>
          <a:p>
            <a:pPr>
              <a:buClr>
                <a:srgbClr val="0070C0"/>
              </a:buClr>
            </a:pPr>
            <a:r>
              <a:rPr lang="cs-CZ" dirty="0"/>
              <a:t>Lhůta pro podání nabídek nesmí být</a:t>
            </a:r>
            <a:r>
              <a:rPr lang="pl-PL" dirty="0"/>
              <a:t> u zakázek malého rozsahu kratší než 10 </a:t>
            </a:r>
            <a:r>
              <a:rPr lang="pl-PL" dirty="0" smtClean="0"/>
              <a:t>dnů</a:t>
            </a:r>
            <a:endParaRPr lang="pl-PL" dirty="0"/>
          </a:p>
          <a:p>
            <a:pPr>
              <a:buClr>
                <a:srgbClr val="0070C0"/>
              </a:buClr>
            </a:pPr>
            <a:r>
              <a:rPr lang="pl-PL" dirty="0"/>
              <a:t>Ustanovení hodnotící komise</a:t>
            </a:r>
          </a:p>
          <a:p>
            <a:pPr>
              <a:buClr>
                <a:srgbClr val="0070C0"/>
              </a:buClr>
            </a:pPr>
            <a:r>
              <a:rPr lang="pl-PL" dirty="0"/>
              <a:t>Otevírání nabídek</a:t>
            </a:r>
          </a:p>
          <a:p>
            <a:pPr>
              <a:buClr>
                <a:srgbClr val="0070C0"/>
              </a:buClr>
            </a:pPr>
            <a:r>
              <a:rPr lang="pl-PL" dirty="0"/>
              <a:t>Posouzení kvalifikace</a:t>
            </a:r>
          </a:p>
          <a:p>
            <a:pPr>
              <a:buClr>
                <a:srgbClr val="0070C0"/>
              </a:buClr>
            </a:pPr>
            <a:r>
              <a:rPr lang="pl-PL" dirty="0"/>
              <a:t>Hodnocení nabídek</a:t>
            </a:r>
          </a:p>
          <a:p>
            <a:pPr>
              <a:buClr>
                <a:srgbClr val="0070C0"/>
              </a:buClr>
            </a:pPr>
            <a:r>
              <a:rPr lang="pl-PL" dirty="0"/>
              <a:t>Oznámení o výběru nejvhodnější nabídky</a:t>
            </a:r>
          </a:p>
          <a:p>
            <a:pPr>
              <a:buClr>
                <a:srgbClr val="0070C0"/>
              </a:buClr>
            </a:pPr>
            <a:r>
              <a:rPr lang="pl-PL" dirty="0"/>
              <a:t>Profil zadavatele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44813" y="2632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3600" dirty="0" smtClean="0">
                <a:solidFill>
                  <a:srgbClr val="0070C0"/>
                </a:solidFill>
              </a:rPr>
              <a:t>Výběrová řízení</a:t>
            </a:r>
            <a:endParaRPr lang="cs-CZ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1082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04800"/>
            <a:ext cx="8596668" cy="73793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PROCES HODNOCENÍ A VÝBĚRU PROJEKTŮ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00150"/>
            <a:ext cx="8596668" cy="51435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Hodnocení formálních náležitostí a přijatelnosti (kritéria v příloze č.1 výzvy)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Věcné hodnocení (kritéria v příloze č.1 výzvy, Výběrová komise MAS)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(Správní rada MAS)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(postup hodnocení v Interních postupech pro OP IROP – jako příloha č.2 výzvy)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Centrum pro regionální rozvoj (CRR)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pro závěrečné ověření způsobilosti (viz Specifická pravidla, prezentace)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Řídící orgán (ŘO IROP)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vedením ŘO IROP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vydání právního aktu</a:t>
            </a:r>
          </a:p>
        </p:txBody>
      </p:sp>
    </p:spTree>
    <p:extLst>
      <p:ext uri="{BB962C8B-B14F-4D97-AF65-F5344CB8AC3E}">
        <p14:creationId xmlns:p14="http://schemas.microsoft.com/office/powerpoint/2010/main" val="379432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97821" y="139147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formálních náležitostí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891732"/>
            <a:ext cx="9652736" cy="5846998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Formální kritéria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(Napravitelná)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podána v předepsané formě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podepsána oprávněným zástupcem žadatele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Jsou doloženy všechny povinné přílohy a obsahově splňují náležitosti, požadované v dokumentaci k výzvě MAS</a:t>
            </a:r>
            <a:endParaRPr lang="cs-CZ" dirty="0" smtClean="0"/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1"/>
                </a:solidFill>
              </a:rPr>
              <a:t>Specifická </a:t>
            </a:r>
            <a:r>
              <a:rPr lang="cs-CZ" b="1" dirty="0">
                <a:solidFill>
                  <a:schemeClr val="tx1"/>
                </a:solidFill>
              </a:rPr>
              <a:t>kritéria přijatelnosti</a:t>
            </a:r>
            <a:r>
              <a:rPr lang="cs-CZ" b="1" dirty="0" smtClean="0">
                <a:solidFill>
                  <a:schemeClr val="tx1"/>
                </a:solidFill>
              </a:rPr>
              <a:t>: Společná </a:t>
            </a:r>
            <a:r>
              <a:rPr lang="cs-CZ" b="1" dirty="0">
                <a:solidFill>
                  <a:schemeClr val="tx1"/>
                </a:solidFill>
              </a:rPr>
              <a:t>pro všechny aktivity výzvy: </a:t>
            </a:r>
          </a:p>
          <a:p>
            <a:pPr marL="0" indent="0" algn="just">
              <a:buNone/>
            </a:pPr>
            <a:r>
              <a:rPr lang="cs-CZ" dirty="0" smtClean="0"/>
              <a:t>- Žadatel má zajištěnou administrativní, finanční a provozní kapacitu k realizaci a udržitelnosti projektu</a:t>
            </a:r>
          </a:p>
          <a:p>
            <a:pPr marL="0" indent="0" algn="just">
              <a:buNone/>
            </a:pPr>
            <a:r>
              <a:rPr lang="cs-CZ" b="1" dirty="0">
                <a:solidFill>
                  <a:schemeClr val="tx1"/>
                </a:solidFill>
              </a:rPr>
              <a:t>Specifická kritéria přijatelnosti: </a:t>
            </a:r>
            <a:r>
              <a:rPr lang="cs-CZ" b="1" dirty="0" smtClean="0">
                <a:solidFill>
                  <a:schemeClr val="tx1"/>
                </a:solidFill>
              </a:rPr>
              <a:t>Infrastruktura pro předškolní vzdělávání:</a:t>
            </a:r>
            <a:endParaRPr lang="cs-CZ" b="1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dirty="0" smtClean="0"/>
              <a:t>- </a:t>
            </a:r>
            <a:r>
              <a:rPr lang="cs-CZ" dirty="0"/>
              <a:t>Projekt je v souladu s Dlouhodobým záměrem vzdělávání a rozvoje vzdělávací soustavy ČR na období 2015-2020 	</a:t>
            </a:r>
          </a:p>
          <a:p>
            <a:pPr marL="0" indent="0" algn="just">
              <a:buNone/>
            </a:pPr>
            <a:r>
              <a:rPr lang="cs-CZ" dirty="0" smtClean="0"/>
              <a:t>- </a:t>
            </a:r>
            <a:r>
              <a:rPr lang="cs-CZ" dirty="0"/>
              <a:t>Projekt je v souladu s Akčním plánem inkluzivního vzdělávání na roky 2016-2018 	</a:t>
            </a:r>
          </a:p>
          <a:p>
            <a:pPr marL="0" indent="0" algn="just">
              <a:buNone/>
            </a:pPr>
            <a:r>
              <a:rPr lang="cs-CZ" dirty="0" smtClean="0"/>
              <a:t>- </a:t>
            </a:r>
            <a:r>
              <a:rPr lang="cs-CZ" dirty="0"/>
              <a:t>Projekt prokazatelně řeší nedostatek kapacit v území 	</a:t>
            </a:r>
          </a:p>
          <a:p>
            <a:pPr marL="0" indent="0" algn="just">
              <a:buNone/>
            </a:pPr>
            <a:r>
              <a:rPr lang="cs-CZ" dirty="0" smtClean="0"/>
              <a:t>- Projekt </a:t>
            </a:r>
            <a:r>
              <a:rPr lang="cs-CZ" dirty="0"/>
              <a:t>nepodporuje opatření, která vedou k diskriminaci a segregaci </a:t>
            </a:r>
            <a:r>
              <a:rPr lang="cs-CZ" dirty="0" err="1"/>
              <a:t>marginalizovaných</a:t>
            </a:r>
            <a:r>
              <a:rPr lang="cs-CZ" dirty="0"/>
              <a:t> skupin, jako jsou romské děti a žáci a další děti a žáci s potřebou podpůrných opatření (děti a žáci se zdravotním postižením, zdravotním znevýhodněním a se sociálním znevýhodněním) </a:t>
            </a:r>
            <a:endParaRPr lang="cs-CZ" dirty="0" smtClean="0"/>
          </a:p>
          <a:p>
            <a:pPr marL="0" indent="0" algn="just">
              <a:buNone/>
            </a:pPr>
            <a:r>
              <a:rPr lang="cs-CZ" dirty="0" smtClean="0"/>
              <a:t>- Projekt </a:t>
            </a:r>
            <a:r>
              <a:rPr lang="cs-CZ" dirty="0"/>
              <a:t>nezískal podporu z Národního fondu pro podporu MŠ a ZŠ </a:t>
            </a:r>
            <a:endParaRPr lang="cs-CZ" dirty="0" smtClean="0"/>
          </a:p>
          <a:p>
            <a:pPr marL="0" indent="0" algn="just">
              <a:buNone/>
            </a:pPr>
            <a:r>
              <a:rPr lang="cs-CZ" dirty="0" smtClean="0"/>
              <a:t>- </a:t>
            </a:r>
            <a:r>
              <a:rPr lang="cs-CZ" b="1" dirty="0" smtClean="0"/>
              <a:t>Projekt </a:t>
            </a:r>
            <a:r>
              <a:rPr lang="cs-CZ" b="1" dirty="0"/>
              <a:t>zaměřený na mateřskou školu zřízenou podle zákona č. 561/2004 Sb., školský </a:t>
            </a:r>
            <a:r>
              <a:rPr lang="cs-CZ" b="1" dirty="0" smtClean="0"/>
              <a:t>zákon</a:t>
            </a:r>
            <a:r>
              <a:rPr lang="cs-CZ" b="1" dirty="0"/>
              <a:t>, je v souladu s Místním akčním plánem vzdělávání (MAP) * 	</a:t>
            </a:r>
          </a:p>
        </p:txBody>
      </p:sp>
    </p:spTree>
    <p:extLst>
      <p:ext uri="{BB962C8B-B14F-4D97-AF65-F5344CB8AC3E}">
        <p14:creationId xmlns:p14="http://schemas.microsoft.com/office/powerpoint/2010/main" val="2027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304800"/>
            <a:ext cx="9135533" cy="624839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dirty="0"/>
              <a:t>Specifická kritéria přijatelnosti: </a:t>
            </a:r>
            <a:r>
              <a:rPr lang="cs-CZ" b="1" dirty="0" smtClean="0"/>
              <a:t>Infrastruktura základních škol:</a:t>
            </a:r>
          </a:p>
          <a:p>
            <a:pPr marL="0" indent="0" algn="just">
              <a:buNone/>
            </a:pPr>
            <a:r>
              <a:rPr lang="cs-CZ" b="1" dirty="0" smtClean="0"/>
              <a:t>- </a:t>
            </a:r>
            <a:r>
              <a:rPr lang="cs-CZ" dirty="0"/>
              <a:t>Projekt je v souladu s Dlouhodobým záměrem vzdělávání a rozvoje vzdělávací soustavy ČR na období 2015-2020 	</a:t>
            </a:r>
          </a:p>
          <a:p>
            <a:pPr marL="0" indent="0" algn="just">
              <a:buNone/>
            </a:pPr>
            <a:r>
              <a:rPr lang="cs-CZ" dirty="0" smtClean="0"/>
              <a:t>- </a:t>
            </a:r>
            <a:r>
              <a:rPr lang="cs-CZ" b="1" dirty="0" smtClean="0"/>
              <a:t>Projekt </a:t>
            </a:r>
            <a:r>
              <a:rPr lang="cs-CZ" b="1" dirty="0"/>
              <a:t>je v souladu s akčním plánem vzdělávání* 	</a:t>
            </a:r>
          </a:p>
          <a:p>
            <a:pPr marL="0" indent="0" algn="just">
              <a:buNone/>
            </a:pPr>
            <a:r>
              <a:rPr lang="cs-CZ" dirty="0" smtClean="0"/>
              <a:t>- Projekt </a:t>
            </a:r>
            <a:r>
              <a:rPr lang="cs-CZ" dirty="0"/>
              <a:t>není zaměřen na výstavbu nové školy </a:t>
            </a:r>
            <a:endParaRPr lang="cs-CZ" dirty="0" smtClean="0"/>
          </a:p>
          <a:p>
            <a:pPr marL="0" indent="0" algn="just">
              <a:buNone/>
            </a:pPr>
            <a:r>
              <a:rPr lang="cs-CZ" dirty="0" smtClean="0"/>
              <a:t>- Projekt </a:t>
            </a:r>
            <a:r>
              <a:rPr lang="cs-CZ" dirty="0"/>
              <a:t>nepodporuje opatření, která vedou k diskriminaci a segregaci </a:t>
            </a:r>
            <a:r>
              <a:rPr lang="cs-CZ" dirty="0" err="1"/>
              <a:t>marginalizovaných</a:t>
            </a:r>
            <a:r>
              <a:rPr lang="cs-CZ" dirty="0"/>
              <a:t> skupin, jako jsou romské děti a žáci a další děti a žáci s potřebou podpůrných opatření (děti a žáci se zdravotním postižením, zdravotním znevýhodněním a se sociálním znevýhodněním) 	</a:t>
            </a:r>
            <a:endParaRPr lang="cs-CZ" dirty="0" smtClean="0"/>
          </a:p>
          <a:p>
            <a:pPr marL="0" indent="0" algn="just">
              <a:buNone/>
            </a:pPr>
            <a:r>
              <a:rPr lang="cs-CZ" dirty="0" smtClean="0"/>
              <a:t>- </a:t>
            </a:r>
            <a:r>
              <a:rPr lang="cs-CZ" dirty="0"/>
              <a:t>Projekt nezískal podporu z Národního fondu pro podporu MŠ a ZŠ 	</a:t>
            </a:r>
          </a:p>
          <a:p>
            <a:pPr marL="0" indent="0" algn="just">
              <a:buNone/>
            </a:pPr>
            <a:r>
              <a:rPr lang="cs-CZ" b="1" dirty="0"/>
              <a:t>Specifická kritéria přijatelnosti: Aktivita Infrastruktura pro zájmové, neformální a celoživotní </a:t>
            </a:r>
            <a:r>
              <a:rPr lang="cs-CZ" b="1" dirty="0" smtClean="0"/>
              <a:t>vzdělávání:</a:t>
            </a:r>
          </a:p>
          <a:p>
            <a:pPr marL="0" indent="0" algn="just">
              <a:buNone/>
            </a:pPr>
            <a:r>
              <a:rPr lang="cs-CZ" b="1" dirty="0" smtClean="0"/>
              <a:t>- Projekt </a:t>
            </a:r>
            <a:r>
              <a:rPr lang="cs-CZ" b="1" dirty="0"/>
              <a:t>je v souladu s akčním plánem vzdělávání* 	</a:t>
            </a:r>
            <a:endParaRPr lang="cs-CZ" b="1" dirty="0" smtClean="0"/>
          </a:p>
          <a:p>
            <a:pPr marL="0" indent="0" algn="just">
              <a:buNone/>
            </a:pPr>
            <a:r>
              <a:rPr lang="cs-CZ" dirty="0" smtClean="0"/>
              <a:t>- Projekt </a:t>
            </a:r>
            <a:r>
              <a:rPr lang="cs-CZ" dirty="0"/>
              <a:t>prokazatelně řeší nedostatek kapacit v území 	</a:t>
            </a:r>
          </a:p>
          <a:p>
            <a:pPr marL="0" indent="0" algn="just">
              <a:buNone/>
            </a:pPr>
            <a:r>
              <a:rPr lang="cs-CZ" dirty="0" smtClean="0"/>
              <a:t>- Projekt </a:t>
            </a:r>
            <a:r>
              <a:rPr lang="cs-CZ" dirty="0"/>
              <a:t>nepodporuje opatření, která vedou k diskriminaci a segregaci </a:t>
            </a:r>
            <a:r>
              <a:rPr lang="cs-CZ" dirty="0" err="1"/>
              <a:t>marginalizovaných</a:t>
            </a:r>
            <a:r>
              <a:rPr lang="cs-CZ" dirty="0"/>
              <a:t> skupin, jako je romské obyvatelstvo a další osoby s potřebou podpůrných opatření (osoby se zdravotním postižením, zdravotním znevýhodněním a se sociálním znevýhodněním). 	</a:t>
            </a:r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5020987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91548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přijatelnosti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11509"/>
            <a:ext cx="9748928" cy="5680839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přijatelnosti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(napravitelná)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výzvou MAS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respektuje limity způsobilých výdajů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cíli a podporovanými aktivitami výzvy MAS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Potřebnost realizace je odůvodněná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respektuje minimální a maximální hranici celkových způsobilých výdajů 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nemá negativní vliv na žádnou z horizontálních priorit IROP</a:t>
            </a:r>
          </a:p>
          <a:p>
            <a:pPr marL="0" indent="0" algn="just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Výsledky projektu jsou udržitelné</a:t>
            </a:r>
          </a:p>
          <a:p>
            <a:pPr algn="just"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Nenapravitelná kritéria: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realizován na území působnosti MAS Střední Haná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splňuje definici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oprávněného příjemce pro specifický cíl 2.4 a výzvu MAS</a:t>
            </a:r>
          </a:p>
          <a:p>
            <a:pPr marL="0" indent="0" algn="just">
              <a:buNone/>
            </a:pPr>
            <a:r>
              <a:rPr lang="cs-CZ" dirty="0" smtClean="0"/>
              <a:t>- Statutární zástupce žadatele je trestně bezúhonný</a:t>
            </a:r>
          </a:p>
          <a:p>
            <a:pPr marL="0" indent="0" algn="just">
              <a:buNone/>
            </a:pPr>
            <a:r>
              <a:rPr lang="cs-CZ" dirty="0" smtClean="0"/>
              <a:t>- Projekt je v souladu s integrovanou strategií CLLD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251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36331"/>
            <a:ext cx="8424625" cy="1081652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- Věcné hodnocení –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77617"/>
            <a:ext cx="8596668" cy="5100061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Velikost obce/města podle počtu obyvatel, ve kterém je projekt realizován 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Výše způsobilých výdajů na projektu </a:t>
            </a:r>
            <a:r>
              <a:rPr lang="pl-PL" dirty="0">
                <a:solidFill>
                  <a:schemeClr val="tx1"/>
                </a:solidFill>
              </a:rPr>
              <a:t>na projektu ke dni podání žádosti o podporu 	</a:t>
            </a:r>
            <a:endParaRPr lang="pl-PL" dirty="0" smtClean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Zaměření projektu na klíčové kompetence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Publicita SCLLD a MAS Střední Haná (regionální tiskoviny, místní tiskoviny, web žadatele)</a:t>
            </a:r>
          </a:p>
          <a:p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Maximální počet bodů: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50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Minimální počet bodů pro splnění věcného hodnocení: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25</a:t>
            </a: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65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331404"/>
            <a:ext cx="8596668" cy="1062681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závěrečného ověření - společná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162051"/>
            <a:ext cx="9423107" cy="54069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Provádí CRR do 21 PD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Nenapravitelná kritéria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podána v předepsané formě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Jsou doloženy všechny povinné přílohy a obsahově splňují náležitosti požadované v dokumentaci k výzvě ŘO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pravidly veřejné podpory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hlavní aktivity projektu odpovídají tržním cenám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Cílové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hodnoty indikátorů odpovídají cílům projektu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V projektu bylo ověřeno riziko dvojího financování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Minimálně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85 % způsobilých výdajů projektu je zaměřeno na hlavní aktivity projektu</a:t>
            </a: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5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1134" y="688374"/>
            <a:ext cx="8596668" cy="583169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dirty="0" smtClean="0">
                <a:solidFill>
                  <a:schemeClr val="tx1"/>
                </a:solidFill>
              </a:rPr>
              <a:t>Společná pro všechny aktivity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- Projekt </a:t>
            </a:r>
            <a:r>
              <a:rPr lang="cs-CZ" dirty="0">
                <a:solidFill>
                  <a:schemeClr val="tx1"/>
                </a:solidFill>
              </a:rPr>
              <a:t>zajistí fyzickou dostupnost anebo bezbariérovost vzdělávacích zařízení</a:t>
            </a:r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1"/>
                </a:solidFill>
              </a:rPr>
              <a:t>Aktivita předškolní vzdělávání</a:t>
            </a:r>
            <a:endParaRPr lang="cs-CZ" b="1" dirty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- Projekt vede k rozšíření stávající kapacity zařízení.</a:t>
            </a:r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1"/>
                </a:solidFill>
              </a:rPr>
              <a:t>Aktivita Infrastruktura základních škol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- Projekt </a:t>
            </a:r>
            <a:r>
              <a:rPr lang="cs-CZ" dirty="0">
                <a:solidFill>
                  <a:schemeClr val="tx1"/>
                </a:solidFill>
              </a:rPr>
              <a:t>je zaměřen alespoň na jednu </a:t>
            </a:r>
            <a:r>
              <a:rPr lang="cs-CZ" dirty="0" smtClean="0">
                <a:solidFill>
                  <a:schemeClr val="tx1"/>
                </a:solidFill>
              </a:rPr>
              <a:t>z klíčových </a:t>
            </a:r>
            <a:r>
              <a:rPr lang="cs-CZ" dirty="0">
                <a:solidFill>
                  <a:schemeClr val="tx1"/>
                </a:solidFill>
              </a:rPr>
              <a:t>kompetencí:-komunikace v cizích jazycích,-technických a řemeslných oborů, -přírodních věd,-práce s </a:t>
            </a:r>
            <a:r>
              <a:rPr lang="cs-CZ" dirty="0" smtClean="0">
                <a:solidFill>
                  <a:schemeClr val="tx1"/>
                </a:solidFill>
              </a:rPr>
              <a:t>digitálními </a:t>
            </a:r>
            <a:r>
              <a:rPr lang="cs-CZ" dirty="0">
                <a:solidFill>
                  <a:schemeClr val="tx1"/>
                </a:solidFill>
              </a:rPr>
              <a:t>technologiemi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- Projekt </a:t>
            </a:r>
            <a:r>
              <a:rPr lang="cs-CZ" dirty="0">
                <a:solidFill>
                  <a:schemeClr val="tx1"/>
                </a:solidFill>
              </a:rPr>
              <a:t>splňuje minimální požadavky pro konektivitu školy a připojení </a:t>
            </a:r>
            <a:r>
              <a:rPr lang="cs-CZ" dirty="0" smtClean="0">
                <a:solidFill>
                  <a:schemeClr val="tx1"/>
                </a:solidFill>
              </a:rPr>
              <a:t>k internetu</a:t>
            </a:r>
            <a:r>
              <a:rPr lang="cs-CZ" dirty="0" smtClean="0"/>
              <a:t>.</a:t>
            </a:r>
          </a:p>
          <a:p>
            <a:pPr marL="0" indent="0" algn="just">
              <a:buNone/>
            </a:pPr>
            <a:r>
              <a:rPr lang="cs-CZ" b="1" dirty="0">
                <a:solidFill>
                  <a:schemeClr val="tx1"/>
                </a:solidFill>
              </a:rPr>
              <a:t>Infrastruktura pro zájmové, neformální a celoživotní </a:t>
            </a:r>
            <a:r>
              <a:rPr lang="cs-CZ" b="1" dirty="0" smtClean="0">
                <a:solidFill>
                  <a:schemeClr val="tx1"/>
                </a:solidFill>
              </a:rPr>
              <a:t>vzdělávání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- Projekt </a:t>
            </a:r>
            <a:r>
              <a:rPr lang="cs-CZ" dirty="0">
                <a:solidFill>
                  <a:schemeClr val="tx1"/>
                </a:solidFill>
              </a:rPr>
              <a:t>je zaměřen alespoň na jednu </a:t>
            </a:r>
            <a:r>
              <a:rPr lang="cs-CZ" dirty="0" smtClean="0">
                <a:solidFill>
                  <a:schemeClr val="tx1"/>
                </a:solidFill>
              </a:rPr>
              <a:t>z klíčových </a:t>
            </a:r>
            <a:r>
              <a:rPr lang="cs-CZ" dirty="0">
                <a:solidFill>
                  <a:schemeClr val="tx1"/>
                </a:solidFill>
              </a:rPr>
              <a:t>kompetencí</a:t>
            </a:r>
            <a:r>
              <a:rPr lang="cs-CZ" dirty="0" smtClean="0">
                <a:solidFill>
                  <a:schemeClr val="tx1"/>
                </a:solidFill>
              </a:rPr>
              <a:t>: -</a:t>
            </a:r>
            <a:r>
              <a:rPr lang="cs-CZ" dirty="0">
                <a:solidFill>
                  <a:schemeClr val="tx1"/>
                </a:solidFill>
              </a:rPr>
              <a:t>komunikace v cizích jazycích</a:t>
            </a:r>
            <a:r>
              <a:rPr lang="cs-CZ" dirty="0" smtClean="0">
                <a:solidFill>
                  <a:schemeClr val="tx1"/>
                </a:solidFill>
              </a:rPr>
              <a:t>, -</a:t>
            </a:r>
            <a:r>
              <a:rPr lang="cs-CZ" dirty="0">
                <a:solidFill>
                  <a:schemeClr val="tx1"/>
                </a:solidFill>
              </a:rPr>
              <a:t>technických a řemeslných oborů, přírodních věd</a:t>
            </a:r>
            <a:r>
              <a:rPr lang="cs-CZ" dirty="0" smtClean="0">
                <a:solidFill>
                  <a:schemeClr val="tx1"/>
                </a:solidFill>
              </a:rPr>
              <a:t>, -</a:t>
            </a:r>
            <a:r>
              <a:rPr lang="cs-CZ" dirty="0">
                <a:solidFill>
                  <a:schemeClr val="tx1"/>
                </a:solidFill>
              </a:rPr>
              <a:t>práce s digitálními </a:t>
            </a:r>
            <a:r>
              <a:rPr lang="cs-CZ" dirty="0" smtClean="0">
                <a:solidFill>
                  <a:schemeClr val="tx1"/>
                </a:solidFill>
              </a:rPr>
              <a:t>technologiemi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1"/>
                </a:solidFill>
              </a:rPr>
              <a:t>- Projekt </a:t>
            </a:r>
            <a:r>
              <a:rPr lang="cs-CZ" dirty="0">
                <a:solidFill>
                  <a:schemeClr val="tx1"/>
                </a:solidFill>
              </a:rPr>
              <a:t>není zaměřen na výstavbu nové budovy pro aktivity zájmového, neformálního nebo celoživotního </a:t>
            </a:r>
            <a:r>
              <a:rPr lang="cs-CZ" dirty="0" smtClean="0">
                <a:solidFill>
                  <a:schemeClr val="tx1"/>
                </a:solidFill>
              </a:rPr>
              <a:t>vzdělávání</a:t>
            </a:r>
          </a:p>
        </p:txBody>
      </p:sp>
    </p:spTree>
    <p:extLst>
      <p:ext uri="{BB962C8B-B14F-4D97-AF65-F5344CB8AC3E}">
        <p14:creationId xmlns:p14="http://schemas.microsoft.com/office/powerpoint/2010/main" val="80079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39844"/>
            <a:ext cx="8596668" cy="979357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Indikátory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66801"/>
            <a:ext cx="9191880" cy="5729452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Ukazatele, nástroje pro měření dosažených efektů aktivit projektu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Indikátory výstupu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závazné indikátory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Povinnost stanovit v žádosti cílovou hodnotu indikátoru včetně popisu způsobu stanovení této hodnoty</a:t>
            </a:r>
          </a:p>
          <a:p>
            <a:pPr marL="0" indent="0">
              <a:buNone/>
            </a:pP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</a:rPr>
              <a:t>Společné pro všechny </a:t>
            </a:r>
            <a:r>
              <a:rPr lang="cs-CZ" b="1" dirty="0" smtClean="0">
                <a:solidFill>
                  <a:schemeClr val="tx1"/>
                </a:solidFill>
              </a:rPr>
              <a:t>aktivity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5 </a:t>
            </a:r>
            <a:r>
              <a:rPr lang="cs-CZ" dirty="0">
                <a:solidFill>
                  <a:schemeClr val="tx1"/>
                </a:solidFill>
              </a:rPr>
              <a:t>00 00 - Počet podpořených vzdělávacích </a:t>
            </a:r>
            <a:r>
              <a:rPr lang="cs-CZ" dirty="0" smtClean="0">
                <a:solidFill>
                  <a:schemeClr val="tx1"/>
                </a:solidFill>
              </a:rPr>
              <a:t>zařízení (většinou cílovou hodnotou 1)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5 </a:t>
            </a:r>
            <a:r>
              <a:rPr lang="cs-CZ" dirty="0">
                <a:solidFill>
                  <a:schemeClr val="tx1"/>
                </a:solidFill>
              </a:rPr>
              <a:t>00 01 - Kapacita podporovaných zařízení péče o děti nebo vzdělávací </a:t>
            </a:r>
            <a:r>
              <a:rPr lang="cs-CZ" dirty="0" smtClean="0">
                <a:solidFill>
                  <a:schemeClr val="tx1"/>
                </a:solidFill>
              </a:rPr>
              <a:t>zařízení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Aktivita </a:t>
            </a:r>
            <a:r>
              <a:rPr lang="cs-CZ" b="1" dirty="0">
                <a:solidFill>
                  <a:schemeClr val="tx1"/>
                </a:solidFill>
              </a:rPr>
              <a:t>Infrastruktura pro předškolní vzdělávání</a:t>
            </a:r>
            <a:r>
              <a:rPr lang="cs-CZ" b="1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5 </a:t>
            </a:r>
            <a:r>
              <a:rPr lang="cs-CZ" dirty="0">
                <a:solidFill>
                  <a:schemeClr val="tx1"/>
                </a:solidFill>
              </a:rPr>
              <a:t>01 20 - Počet osob využívající zařízení péče o děti do 3 let</a:t>
            </a:r>
            <a:r>
              <a:rPr lang="cs-CZ" dirty="0"/>
              <a:t>	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Indikátory výsledku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žadatel nevykazuje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Plánované výsledky projektu je nutné stručně popsat do textového pole s názvem ,,Co je cílem projektu,, na záložce Popis projektu.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10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57898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Povinná publicita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00150"/>
            <a:ext cx="8596668" cy="47850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 vydání právního aktu v průběhu realizace: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internetové stránky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zveřejnění stručného popisu projektu, jeho cíle, výsledky a informaci, že je na projekt poskytována finanční podpora z EU. Na internetových stránkách musí být umístěna loga EU a MMR ČR (viz. Kap. 13.3 Obecných pravidel)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příjemce umístí po zahájení realizace projektu na viditelném místě v místě realizace projektu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plakát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o minimální velikosti A3 (lze použít na výšku i na šířku). Na plakátu musí být uveden název projektu, hlavní cíl projektu a věta: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&lt;název projektu&gt; je spolufinancován Evropskou unií. </a:t>
            </a:r>
          </a:p>
          <a:p>
            <a:pPr marL="0" indent="0" algn="just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Příjemce popisuje realizované formy publicity ve Zprávě o realizaci. Pro ověření publicity dokládá příjemce jako přílohu Zprávy o realizace fotografie realizované publicity a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screenshot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webových stránek. 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956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3762" y="304800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Webová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aplikace IS KP14+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28694"/>
            <a:ext cx="8596668" cy="540874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Webová aplikace pro žadatele o podporu z Evropských strukturálních a investičních fondů (ESIF) v období 2014-2020: </a:t>
            </a:r>
            <a:r>
              <a:rPr lang="cs-CZ" dirty="0" smtClean="0">
                <a:hlinkClick r:id="rId2"/>
              </a:rPr>
              <a:t>https://mseu.mssf.cz/</a:t>
            </a:r>
            <a:endParaRPr lang="cs-CZ" dirty="0" smtClean="0"/>
          </a:p>
          <a:p>
            <a:pPr>
              <a:buClr>
                <a:srgbClr val="0070C0"/>
              </a:buClr>
            </a:pPr>
            <a:endParaRPr lang="cs-CZ" dirty="0"/>
          </a:p>
          <a:p>
            <a:pPr marL="0" indent="0">
              <a:buClr>
                <a:srgbClr val="0070C0"/>
              </a:buClr>
              <a:buNone/>
            </a:pPr>
            <a:r>
              <a:rPr lang="cs-CZ" sz="3600" dirty="0">
                <a:solidFill>
                  <a:srgbClr val="0070C0"/>
                </a:solidFill>
              </a:rPr>
              <a:t>HW a SW </a:t>
            </a:r>
            <a:r>
              <a:rPr lang="cs-CZ" sz="3600" dirty="0" smtClean="0">
                <a:solidFill>
                  <a:srgbClr val="0070C0"/>
                </a:solidFill>
              </a:rPr>
              <a:t>požadavky</a:t>
            </a:r>
            <a:endParaRPr lang="cs-CZ" sz="3600" dirty="0" smtClean="0"/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Pro bezproblémový chod doporučujeme nejnovější verzi prohlížeče INTERNET EXPLORER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 podepsání úloh je vyžadován kvalifikovaný elektronický podpis. Aby bylo možné úlohy podepsat, je nutné mít na počítači nainstalovanou aplikaci MS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Silverlight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a balíček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, který slouží pro přístup k podpisovým certifikátům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Instalační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balíček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naleznete v MS2014+ na záložce HW a SW požadavky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záložce ,,FAQ,, (podzáložka ,,FAQ elektronický podpis,,) jsou k dispozici principy práce s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certifikáty - příručka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Uživatelská příručka ISKP14+</a:t>
            </a:r>
          </a:p>
          <a:p>
            <a:pPr>
              <a:buClr>
                <a:srgbClr val="0070C0"/>
              </a:buClr>
            </a:pPr>
            <a:endParaRPr lang="cs-CZ" dirty="0"/>
          </a:p>
          <a:p>
            <a:pPr>
              <a:buClr>
                <a:srgbClr val="0070C0"/>
              </a:buClr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588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82366"/>
            <a:ext cx="8596668" cy="7874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Prostřednictvím IS KP14+ probíhá podání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969766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podporu (včetně všech příloh)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platbu - průběžná, závěrečná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Zpráva o realizaci – průběžná, závěrečná (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ZoR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se v IS KP14+ zobrazí po schválení právního aktu, depeše s upozorněním na blížící se termín podání)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změnu – ze strany příjemce i ze strany CRR (ŘO)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Zprávy o udržitelnosti projektu – za každý rok – průběžná i závěrečná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Veškeré komunikace mezi žadatelem a CRR - formou depeší v systému IS KP14+</a:t>
            </a: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Podání všech úloh je pouze elektronické prostřednictvím IS KP14+!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7334" y="5449768"/>
            <a:ext cx="9966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Pokud je některá povinná příloha žádosti o podporu pro žadatele nerelevantní, žadatel </a:t>
            </a:r>
          </a:p>
          <a:p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nahraje jako přílohu dokument, ve kterém uvede zdůvodnění nedoložení povinné přílohy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</a:t>
            </a:r>
            <a:endParaRPr lang="cs-CZ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10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/>
          <a:lstStyle/>
          <a:p>
            <a:r>
              <a:rPr lang="cs-CZ" dirty="0" err="1" smtClean="0">
                <a:solidFill>
                  <a:srgbClr val="0070C0"/>
                </a:solidFill>
              </a:rPr>
              <a:t>Info</a:t>
            </a:r>
            <a:r>
              <a:rPr lang="cs-CZ" dirty="0" smtClean="0">
                <a:solidFill>
                  <a:srgbClr val="0070C0"/>
                </a:solidFill>
              </a:rPr>
              <a:t> k IS KP14+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660400"/>
            <a:ext cx="8596668" cy="5675586"/>
          </a:xfrm>
        </p:spPr>
        <p:txBody>
          <a:bodyPr>
            <a:noAutofit/>
          </a:bodyPr>
          <a:lstStyle/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Žadatel by měl vždy přístup do portálu s rolí správce přístupů. Pouze s touto rolí lze přidávat/odebírat další uživatele (čtenář, editor, signatář, zmocněnec).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 podepisování všech nebo určitých úloh je možné zmocnit jinou osobu plnou mocí, která se oskenovaná nahraje do IS KP14+.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Informace o stavu projektu včetně výsledků hodnocení projektu se žadatel dozví pouze přes systém.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Dokument Rozhodnutí o poskytnutí dotace bude příjemci zpřístupněn taktéž pouze přes systém.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Komunikace s MAS a CRR po podání projektové žádosti bude probíhat pouze prostřednictvím depeší přes systém.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Doporučujeme si v IS KP14+ nastavit notifikace ne telefon nebo e-mail, kde budete informování o události/změně stavu projektu či o případných výzvách k doplnění/vysvětlení.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Depeše se považuje za doručenou dnem odeslání, nikoli dnem přečtení (možnost notifikace na e-mail či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sms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97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Elektronický podpis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754189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= kvalifikovaný certifikát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Platnost 1 rok 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Poskytovatelé: 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PostSignum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České pošty (Czech Point), První certifikační autorita, 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Eidentity</a:t>
            </a: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809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6797" y="2721966"/>
            <a:ext cx="8596668" cy="2144711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0C0"/>
              </a:buClr>
              <a:buNone/>
            </a:pPr>
            <a:r>
              <a:rPr lang="cs-CZ" sz="3600" dirty="0" smtClean="0">
                <a:solidFill>
                  <a:srgbClr val="0070C0"/>
                </a:solidFill>
              </a:rPr>
              <a:t>DĚKUJEME ZA POZORNOST</a:t>
            </a:r>
            <a:endParaRPr lang="cs-CZ" sz="36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84" y="0"/>
            <a:ext cx="4120825" cy="134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26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Vlastní 2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B0F0"/>
      </a:accent1>
      <a:accent2>
        <a:srgbClr val="4BACC6"/>
      </a:accent2>
      <a:accent3>
        <a:srgbClr val="FFFF00"/>
      </a:accent3>
      <a:accent4>
        <a:srgbClr val="92D050"/>
      </a:accent4>
      <a:accent5>
        <a:srgbClr val="FFFF00"/>
      </a:accent5>
      <a:accent6>
        <a:srgbClr val="00B0F0"/>
      </a:accent6>
      <a:hlink>
        <a:srgbClr val="548DD4"/>
      </a:hlink>
      <a:folHlink>
        <a:srgbClr val="548DD4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sablonA</Template>
  <TotalTime>7151</TotalTime>
  <Words>2851</Words>
  <Application>Microsoft Office PowerPoint</Application>
  <PresentationFormat>Širokoúhlá obrazovka</PresentationFormat>
  <Paragraphs>311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9" baseType="lpstr">
      <vt:lpstr>Arial</vt:lpstr>
      <vt:lpstr>Arial Black</vt:lpstr>
      <vt:lpstr>Calibri</vt:lpstr>
      <vt:lpstr>Times New Roman</vt:lpstr>
      <vt:lpstr>Trebuchet MS</vt:lpstr>
      <vt:lpstr>Wingdings</vt:lpstr>
      <vt:lpstr>Wingdings 3</vt:lpstr>
      <vt:lpstr>Faseta</vt:lpstr>
      <vt:lpstr>6. Výzva MAS Střední Haná IROP Infrastruktura pro vzdělávání  č. výzvy: 326/06_16_075/CLLD_16_01_074</vt:lpstr>
      <vt:lpstr>Program semináře</vt:lpstr>
      <vt:lpstr>Základní informace k výzvě</vt:lpstr>
      <vt:lpstr> Oprávnění žadatelé:   Společné pro všechny aktivity: nestátní neziskové organizace, kraje, organizace zřizované a zakládané kraji, obce, organizace zřizované a zakládané obcemi, dobrovolné svazky obcí, organizace zřizované a zakládané dobrovolnými svazky obcí, organizační složky státu a jejich příspěvkové organizace, církve, církevní organizace  Aktivita Infrastruktura pro předškolní vzdělávání: zařízení péče o děti do 3 let, školy a školská zařízení v oblasti předškolního, další subjekty podílející se na realizaci vzdělávacích aktivit  Aktivita infrastruktura základních škol: školy a školská zařízení v oblasti základního vzdělávání- další subjekty podílející se na realizaci vzdělávacích aktivit   Aktivita Infrastruktura pro zájmové, neformální a celoživotní vzdělávání: školy a školská zařízení v oblasti předškolního, základního vzdělávání, další subjekty podílející se na realizaci vzdělávacích aktivit    </vt:lpstr>
      <vt:lpstr>Prezentace aplikace PowerPoint</vt:lpstr>
      <vt:lpstr>Další specifika výzvy</vt:lpstr>
      <vt:lpstr>Dokumenty závazné pro žadatele</vt:lpstr>
      <vt:lpstr>Hlavní podporované Aktivity</vt:lpstr>
      <vt:lpstr>Hlavní způsobilé výdaje- Infrastruktura předškolního vzdělávání</vt:lpstr>
      <vt:lpstr>Hlavní způsobilé výdaje- Infrastruktura základních škol</vt:lpstr>
      <vt:lpstr>Klíčové kompetence IROP</vt:lpstr>
      <vt:lpstr>Hlavní způsobilé výdaje- Infrastruktura pro zájmové, neformální a celoživotní vzdělávání</vt:lpstr>
      <vt:lpstr>  Na vedlejší aktivity může být vynaloženo maximálně 15 % CZV</vt:lpstr>
      <vt:lpstr>Prezentace aplikace PowerPoint</vt:lpstr>
      <vt:lpstr>Povinné přílohy </vt:lpstr>
      <vt:lpstr>UPOZORNĚNÍ PRO ŽADATELE</vt:lpstr>
      <vt:lpstr>Prezentace aplikace PowerPoint</vt:lpstr>
      <vt:lpstr>PROCES HODNOCENÍ A VÝBĚRU PROJEKTŮ</vt:lpstr>
      <vt:lpstr>Kritéria hodnocení formálních náležitostí</vt:lpstr>
      <vt:lpstr>Prezentace aplikace PowerPoint</vt:lpstr>
      <vt:lpstr>Kritéria hodnocení přijatelnosti</vt:lpstr>
      <vt:lpstr>Kritéria hodnocení - Věcné hodnocení – </vt:lpstr>
      <vt:lpstr>Kritéria závěrečného ověření - společná</vt:lpstr>
      <vt:lpstr>Prezentace aplikace PowerPoint</vt:lpstr>
      <vt:lpstr>Indikátory</vt:lpstr>
      <vt:lpstr>Povinná publicita</vt:lpstr>
      <vt:lpstr>Webová aplikace IS KP14+</vt:lpstr>
      <vt:lpstr>Prostřednictvím IS KP14+ probíhá podání </vt:lpstr>
      <vt:lpstr>Info k IS KP14+</vt:lpstr>
      <vt:lpstr>Elektronický podpis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Výzva MAS Střední Haná IROP Bezpečnost dopravy a cyklodopravy</dc:title>
  <dc:creator>Uživatel systému Windows</dc:creator>
  <cp:lastModifiedBy>Uživatel systému Windows</cp:lastModifiedBy>
  <cp:revision>132</cp:revision>
  <cp:lastPrinted>2019-05-13T11:16:30Z</cp:lastPrinted>
  <dcterms:created xsi:type="dcterms:W3CDTF">2018-05-24T08:13:44Z</dcterms:created>
  <dcterms:modified xsi:type="dcterms:W3CDTF">2019-05-14T11:19:16Z</dcterms:modified>
</cp:coreProperties>
</file>