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handoutMasterIdLst>
    <p:handoutMasterId r:id="rId29"/>
  </p:handoutMasterIdLst>
  <p:sldIdLst>
    <p:sldId id="256" r:id="rId2"/>
    <p:sldId id="257" r:id="rId3"/>
    <p:sldId id="258" r:id="rId4"/>
    <p:sldId id="259" r:id="rId5"/>
    <p:sldId id="303" r:id="rId6"/>
    <p:sldId id="260" r:id="rId7"/>
    <p:sldId id="262" r:id="rId8"/>
    <p:sldId id="266" r:id="rId9"/>
    <p:sldId id="270" r:id="rId10"/>
    <p:sldId id="293" r:id="rId11"/>
    <p:sldId id="264" r:id="rId12"/>
    <p:sldId id="267" r:id="rId13"/>
    <p:sldId id="274" r:id="rId14"/>
    <p:sldId id="294" r:id="rId15"/>
    <p:sldId id="275" r:id="rId16"/>
    <p:sldId id="276" r:id="rId17"/>
    <p:sldId id="304" r:id="rId18"/>
    <p:sldId id="277" r:id="rId19"/>
    <p:sldId id="278" r:id="rId20"/>
    <p:sldId id="279" r:id="rId21"/>
    <p:sldId id="284" r:id="rId22"/>
    <p:sldId id="302" r:id="rId23"/>
    <p:sldId id="285" r:id="rId24"/>
    <p:sldId id="286" r:id="rId25"/>
    <p:sldId id="289" r:id="rId26"/>
    <p:sldId id="288" r:id="rId27"/>
    <p:sldId id="296" r:id="rId28"/>
  </p:sldIdLst>
  <p:sldSz cx="12192000" cy="6858000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27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8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BE30C5-221A-460A-B974-07EABBADED6D}" type="datetimeFigureOut">
              <a:rPr lang="cs-CZ" smtClean="0"/>
              <a:t>14.05.2019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42A93F-2C0E-4D99-814D-6E86192159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7149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FFFF00">
                <a:alpha val="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52F42C">
                <a:alpha val="72000"/>
              </a:srgbClr>
            </a:solidFill>
            <a:ln>
              <a:solidFill>
                <a:srgbClr val="92D05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>
                <a:alpha val="7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50000"/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52F42C">
                <a:alpha val="80000"/>
              </a:srgbClr>
            </a:solidFill>
            <a:ln>
              <a:solidFill>
                <a:srgbClr val="92D05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9327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119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5786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5/14/2019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2490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6470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2330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6362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5/14/2019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5503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7421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4051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086144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79848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295402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2853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86311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7494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52F42C">
                <a:alpha val="72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>
                <a:alpha val="7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50000"/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52F42C">
                <a:alpha val="8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2">
                <a:lumMod val="50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8463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irop.mmr.cz/cs/Vyzvy/Seznam/Vyzva-c-53-Udrzitelna-doprava-integrovane-projekty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irop.mmr.cz/IROP/media/SF/Microsites/IROP/V%c3%bdzvy/V%c3%bdzvy%20-%20SC/V%c3%bdzvy%20SC%201.1/Specificka-pravidla_SC1-2_CLLD_vyzva-53_v-1-1.pdf" TargetMode="External"/><Relationship Id="rId2" Type="http://schemas.openxmlformats.org/officeDocument/2006/relationships/hyperlink" Target="http://irop.mmr.cz/cs/Zadatele-a-prijemci/Dokumenty/Dokumenty/Obecna-Pravidla-pro-zadatele-a-prijemce/Obecna-Pravidla-pro-zadatele-a-prijemce-aktualne-p/Obecna-pravidla-pro-zadatele-a-prijemce-k-15-5-2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masstrednihana.cz/irop-5-vyzva-mas-stredni-hana-bezpecnost-dopravy-ii/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mseu.mssf.cz/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02267" y="960804"/>
            <a:ext cx="7766936" cy="2847036"/>
          </a:xfrm>
        </p:spPr>
        <p:txBody>
          <a:bodyPr/>
          <a:lstStyle/>
          <a:p>
            <a:pPr algn="ctr"/>
            <a:r>
              <a:rPr lang="cs-CZ" sz="4000" b="1" dirty="0">
                <a:solidFill>
                  <a:srgbClr val="0070C0"/>
                </a:solidFill>
                <a:latin typeface="Arial Black" panose="020B0A04020102020204" pitchFamily="34" charset="0"/>
              </a:rPr>
              <a:t>5</a:t>
            </a:r>
            <a:r>
              <a:rPr lang="cs-CZ" sz="40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. Výzva MAS Střední Haná</a:t>
            </a:r>
            <a:br>
              <a:rPr lang="cs-CZ" sz="40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cs-CZ" sz="40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IROP</a:t>
            </a:r>
            <a:br>
              <a:rPr lang="cs-CZ" sz="40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cs-CZ" sz="40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Bezpečnost dopravy II</a:t>
            </a:r>
            <a:r>
              <a:rPr lang="cs-CZ" sz="4000" b="1" dirty="0" smtClean="0">
                <a:latin typeface="Arial Black" panose="020B0A04020102020204" pitchFamily="34" charset="0"/>
              </a:rPr>
              <a:t/>
            </a:r>
            <a:br>
              <a:rPr lang="cs-CZ" sz="4000" b="1" dirty="0" smtClean="0">
                <a:latin typeface="Arial Black" panose="020B0A04020102020204" pitchFamily="34" charset="0"/>
              </a:rPr>
            </a:br>
            <a:r>
              <a:rPr lang="cs-CZ" sz="1600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</a:rPr>
              <a:t>č. výzvy: 310/06_16_038/CLLD_16_01_074</a:t>
            </a:r>
            <a:endParaRPr lang="cs-CZ" sz="1600" dirty="0">
              <a:solidFill>
                <a:schemeClr val="tx2">
                  <a:lumMod val="75000"/>
                  <a:lumOff val="2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36728" y="4152780"/>
            <a:ext cx="7766936" cy="1602428"/>
          </a:xfrm>
        </p:spPr>
        <p:txBody>
          <a:bodyPr/>
          <a:lstStyle/>
          <a:p>
            <a:pPr algn="ctr"/>
            <a:r>
              <a:rPr lang="cs-CZ" sz="24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Seminář pro žadatele </a:t>
            </a:r>
          </a:p>
          <a:p>
            <a:pPr algn="ctr"/>
            <a:r>
              <a:rPr lang="cs-CZ" sz="24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14. </a:t>
            </a:r>
            <a:r>
              <a:rPr lang="cs-CZ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5</a:t>
            </a:r>
            <a:r>
              <a:rPr lang="cs-CZ" sz="24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. 2019, 15:00</a:t>
            </a:r>
          </a:p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079" y="5755208"/>
            <a:ext cx="6689124" cy="110279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483" y="0"/>
            <a:ext cx="2917997" cy="951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348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592015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Program semináře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608653"/>
            <a:ext cx="9958582" cy="4663810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sz="2000" dirty="0" smtClean="0"/>
              <a:t>Základní informace k výzvě</a:t>
            </a:r>
          </a:p>
          <a:p>
            <a:pPr>
              <a:buClr>
                <a:srgbClr val="0070C0"/>
              </a:buClr>
            </a:pPr>
            <a:r>
              <a:rPr lang="cs-CZ" sz="20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Představení podporovaných aktivit</a:t>
            </a:r>
          </a:p>
          <a:p>
            <a:pPr>
              <a:buClr>
                <a:srgbClr val="0070C0"/>
              </a:buClr>
            </a:pPr>
            <a:r>
              <a:rPr lang="cs-CZ" sz="20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Povinné přílohy žádosti o podporu</a:t>
            </a:r>
          </a:p>
          <a:p>
            <a:pPr>
              <a:buClr>
                <a:srgbClr val="0070C0"/>
              </a:buClr>
            </a:pPr>
            <a:r>
              <a:rPr lang="cs-CZ" sz="20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Způsobilost výdajů</a:t>
            </a:r>
          </a:p>
          <a:p>
            <a:pPr>
              <a:buClr>
                <a:srgbClr val="0070C0"/>
              </a:buClr>
            </a:pPr>
            <a:r>
              <a:rPr lang="cs-CZ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Kritéria hodnocení a závěrečného </a:t>
            </a:r>
            <a:r>
              <a:rPr lang="cs-CZ" sz="20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ověření</a:t>
            </a:r>
          </a:p>
          <a:p>
            <a:pPr>
              <a:buClr>
                <a:srgbClr val="0070C0"/>
              </a:buClr>
            </a:pPr>
            <a:r>
              <a:rPr lang="cs-CZ" sz="20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Webová aplikace IS KP14+</a:t>
            </a:r>
            <a:endParaRPr lang="cs-CZ" sz="20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5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Základní informace k výzvě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460373"/>
            <a:ext cx="9636439" cy="3581184"/>
          </a:xfrm>
        </p:spPr>
        <p:txBody>
          <a:bodyPr numCol="2"/>
          <a:lstStyle/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Typ výzvy: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Podpora pro danou výzvu (CZV):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Míra podpory: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Forma podpory: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Území realizace: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Časová způsobilost: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Udržitelnost: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kolová výzva – jednokolový systém hodnocení</a:t>
            </a:r>
          </a:p>
          <a:p>
            <a:pPr marL="0" indent="0">
              <a:buNone/>
            </a:pPr>
            <a:r>
              <a:rPr lang="cs-CZ" b="1" dirty="0"/>
              <a:t>4</a:t>
            </a:r>
            <a:r>
              <a:rPr lang="cs-CZ" b="1" dirty="0" smtClean="0"/>
              <a:t> 965 051 Kč</a:t>
            </a:r>
          </a:p>
          <a:p>
            <a:pPr marL="0" indent="0">
              <a:buNone/>
            </a:pPr>
            <a:r>
              <a:rPr lang="cs-CZ" dirty="0" smtClean="0"/>
              <a:t>95 %</a:t>
            </a:r>
          </a:p>
          <a:p>
            <a:pPr marL="0" indent="0">
              <a:buNone/>
            </a:pPr>
            <a:r>
              <a:rPr lang="cs-CZ" dirty="0"/>
              <a:t>e</a:t>
            </a:r>
            <a:r>
              <a:rPr lang="cs-CZ" dirty="0" smtClean="0"/>
              <a:t>x-post financování (možnost etap)</a:t>
            </a:r>
          </a:p>
          <a:p>
            <a:pPr marL="0" indent="0">
              <a:buNone/>
            </a:pPr>
            <a:r>
              <a:rPr lang="cs-CZ" dirty="0" smtClean="0"/>
              <a:t>území MAS Střední Haná </a:t>
            </a:r>
          </a:p>
          <a:p>
            <a:pPr marL="0" indent="0">
              <a:buNone/>
            </a:pPr>
            <a:r>
              <a:rPr lang="cs-CZ" dirty="0" smtClean="0"/>
              <a:t>1. 1. 2014 – </a:t>
            </a:r>
            <a:r>
              <a:rPr lang="cs-CZ" b="1" dirty="0" smtClean="0"/>
              <a:t>31. 12. 2022</a:t>
            </a:r>
          </a:p>
          <a:p>
            <a:pPr marL="0" indent="0">
              <a:buNone/>
            </a:pPr>
            <a:r>
              <a:rPr lang="cs-CZ" dirty="0" smtClean="0"/>
              <a:t>5 let od proplacení poslední platby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77334" y="5041557"/>
            <a:ext cx="100887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Výzva navazuje na Průběžnou výzvu IROP č. </a:t>
            </a:r>
            <a:r>
              <a:rPr lang="cs-CZ" dirty="0"/>
              <a:t>53: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irop.mmr.cz/cs/Vyzvy/Seznam/Vyzva-c-53-Udrzitelna-doprava-integrovane-projekty</a:t>
            </a:r>
            <a:r>
              <a:rPr lang="cs-CZ" dirty="0" smtClean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7118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523615"/>
            <a:ext cx="10135045" cy="1112553"/>
          </a:xfrm>
        </p:spPr>
        <p:txBody>
          <a:bodyPr>
            <a:normAutofit/>
          </a:bodyPr>
          <a:lstStyle/>
          <a:p>
            <a:r>
              <a:rPr lang="cs-CZ" sz="1800" b="1" dirty="0" smtClean="0">
                <a:solidFill>
                  <a:schemeClr val="tx2"/>
                </a:solidFill>
                <a:latin typeface="+mn-lt"/>
              </a:rPr>
              <a:t>Oprávnění žadatelé: </a:t>
            </a:r>
            <a:r>
              <a:rPr lang="cs-CZ" sz="1800" dirty="0" smtClean="0">
                <a:solidFill>
                  <a:schemeClr val="tx2"/>
                </a:solidFill>
                <a:latin typeface="+mn-lt"/>
              </a:rPr>
              <a:t/>
            </a:r>
            <a:br>
              <a:rPr lang="cs-CZ" sz="1800" dirty="0" smtClean="0">
                <a:solidFill>
                  <a:schemeClr val="tx2"/>
                </a:solidFill>
                <a:latin typeface="+mn-lt"/>
              </a:rPr>
            </a:br>
            <a:r>
              <a:rPr lang="cs-CZ" sz="1800" dirty="0" smtClean="0">
                <a:solidFill>
                  <a:schemeClr val="tx2"/>
                </a:solidFill>
                <a:latin typeface="+mn-lt"/>
              </a:rPr>
              <a:t>Obce, Dobrovolné svazky obcí, Organizace zřizované nebo zakládané obcemi,</a:t>
            </a:r>
            <a:br>
              <a:rPr lang="cs-CZ" sz="1800" dirty="0" smtClean="0">
                <a:solidFill>
                  <a:schemeClr val="tx2"/>
                </a:solidFill>
                <a:latin typeface="+mn-lt"/>
              </a:rPr>
            </a:br>
            <a:r>
              <a:rPr lang="cs-CZ" sz="1800" dirty="0" smtClean="0">
                <a:solidFill>
                  <a:schemeClr val="tx2"/>
                </a:solidFill>
                <a:latin typeface="+mn-lt"/>
              </a:rPr>
              <a:t>Organizace zřizované nebo zakládané dobrovolnými svazky obcí</a:t>
            </a:r>
            <a:endParaRPr lang="cs-CZ" sz="180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4866466"/>
            <a:ext cx="8596668" cy="1854676"/>
          </a:xfrm>
        </p:spPr>
        <p:txBody>
          <a:bodyPr>
            <a:noAutofit/>
          </a:bodyPr>
          <a:lstStyle/>
          <a:p>
            <a:pPr marL="0" indent="0">
              <a:buClr>
                <a:srgbClr val="0070C0"/>
              </a:buClr>
              <a:buNone/>
            </a:pPr>
            <a:r>
              <a:rPr lang="cs-CZ" b="1" dirty="0" smtClean="0">
                <a:solidFill>
                  <a:schemeClr val="tx1"/>
                </a:solidFill>
              </a:rPr>
              <a:t>Cílové skupiny: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1"/>
                </a:solidFill>
              </a:rPr>
              <a:t>Obyvatelé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1"/>
                </a:solidFill>
              </a:rPr>
              <a:t>Návštěvníci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1"/>
                </a:solidFill>
              </a:rPr>
              <a:t>Dojíždějící za prací a službami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1"/>
                </a:solidFill>
              </a:rPr>
              <a:t>Uživatelé veřejné dopravy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77334" y="407240"/>
            <a:ext cx="922242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 smtClean="0"/>
              <a:t>Datum a čas vyhlášení výzvy: </a:t>
            </a:r>
            <a:r>
              <a:rPr lang="cs-CZ" sz="2000" dirty="0"/>
              <a:t>9</a:t>
            </a:r>
            <a:r>
              <a:rPr lang="cs-CZ" sz="2000" dirty="0" smtClean="0"/>
              <a:t>. </a:t>
            </a:r>
            <a:r>
              <a:rPr lang="cs-CZ" sz="2000" dirty="0"/>
              <a:t>5</a:t>
            </a:r>
            <a:r>
              <a:rPr lang="cs-CZ" sz="2000" dirty="0" smtClean="0"/>
              <a:t>. 2019, 12:00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Datum a čas ukončení příjmu žádostí o podporu: </a:t>
            </a:r>
            <a:r>
              <a:rPr lang="cs-CZ" sz="2000" b="1" dirty="0" smtClean="0"/>
              <a:t>10. </a:t>
            </a:r>
            <a:r>
              <a:rPr lang="cs-CZ" sz="2000" b="1" dirty="0"/>
              <a:t>6</a:t>
            </a:r>
            <a:r>
              <a:rPr lang="cs-CZ" sz="2000" b="1" dirty="0" smtClean="0"/>
              <a:t>. 2019, 12:00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Datum ukončení realizace projektu: 31. 12. 2022</a:t>
            </a:r>
          </a:p>
          <a:p>
            <a:pPr>
              <a:lnSpc>
                <a:spcPct val="150000"/>
              </a:lnSpc>
            </a:pPr>
            <a:endParaRPr lang="cs-CZ" sz="2000" dirty="0"/>
          </a:p>
          <a:p>
            <a:pPr>
              <a:lnSpc>
                <a:spcPct val="150000"/>
              </a:lnSpc>
            </a:pPr>
            <a:r>
              <a:rPr lang="cs-CZ" sz="2000" dirty="0" smtClean="0"/>
              <a:t>Maximální výše celkových způsobilých výdajů na jeden projekt: </a:t>
            </a:r>
            <a:r>
              <a:rPr lang="cs-CZ" sz="2000" b="1" dirty="0"/>
              <a:t>4</a:t>
            </a:r>
            <a:r>
              <a:rPr lang="cs-CZ" sz="2000" b="1" dirty="0" smtClean="0"/>
              <a:t> 000 000 Kč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Minimální výše celkových způsobilých výdajů</a:t>
            </a:r>
            <a:r>
              <a:rPr lang="cs-CZ" sz="2000" b="1" dirty="0" smtClean="0"/>
              <a:t>: 400 000 Kč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723014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Další specifika výzvy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1413933"/>
            <a:ext cx="9855851" cy="46274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MAS nad rámec specifických pravidel pro výzvu MAS stanovila limity pro způsobilé výdaje vedlejších aktivit projektů, a to:</a:t>
            </a:r>
          </a:p>
          <a:p>
            <a:endParaRPr lang="cs-CZ" sz="20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Zpracování studie proveditelnosti – max. 50.tis. Kč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Příprava a realizace zadávacích a výběrových řízení – max. 30 tis. Kč</a:t>
            </a:r>
          </a:p>
        </p:txBody>
      </p:sp>
    </p:spTree>
    <p:extLst>
      <p:ext uri="{BB962C8B-B14F-4D97-AF65-F5344CB8AC3E}">
        <p14:creationId xmlns:p14="http://schemas.microsoft.com/office/powerpoint/2010/main" val="1401164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138499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Dokumenty závazné pro žadatele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914400"/>
            <a:ext cx="9819216" cy="5943599"/>
          </a:xfrm>
        </p:spPr>
        <p:txBody>
          <a:bodyPr>
            <a:normAutofit fontScale="92500" lnSpcReduction="20000"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b="1" dirty="0" smtClean="0">
                <a:solidFill>
                  <a:schemeClr val="tx1"/>
                </a:solidFill>
              </a:rPr>
              <a:t>Obecná pravidla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b="1" dirty="0" smtClean="0">
                <a:solidFill>
                  <a:schemeClr val="tx1"/>
                </a:solidFill>
              </a:rPr>
              <a:t>- </a:t>
            </a:r>
            <a:r>
              <a:rPr lang="cs-CZ" dirty="0" smtClean="0">
                <a:solidFill>
                  <a:schemeClr val="tx1"/>
                </a:solidFill>
              </a:rPr>
              <a:t>závazná pro všechny specifické cíle a výzvy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zadávání zakázek, změna projektu, povinná publicita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ODKAZ</a:t>
            </a:r>
            <a:r>
              <a:rPr lang="cs-CZ" dirty="0">
                <a:solidFill>
                  <a:schemeClr val="tx1"/>
                </a:solidFill>
              </a:rPr>
              <a:t>: </a:t>
            </a:r>
            <a:r>
              <a:rPr lang="cs-CZ" dirty="0">
                <a:solidFill>
                  <a:schemeClr val="tx1"/>
                </a:solidFill>
                <a:hlinkClick r:id="rId2"/>
              </a:rPr>
              <a:t>http://</a:t>
            </a:r>
            <a:r>
              <a:rPr lang="cs-CZ" dirty="0" smtClean="0">
                <a:solidFill>
                  <a:schemeClr val="tx1"/>
                </a:solidFill>
                <a:hlinkClick r:id="rId2"/>
              </a:rPr>
              <a:t>irop.mmr.cz/cs/Zadatele-a-prijemci/Dokumenty/Dokumenty/Obecna-Pravidla-pro-zadatele-a-prijemce/Obecna-Pravidla-pro-zadatele-a-prijemce-aktualne-p/Obecna-pravidla-pro-zadatele-a-prijemce-k-15-5-2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</a:p>
          <a:p>
            <a:pPr>
              <a:buClr>
                <a:srgbClr val="0070C0"/>
              </a:buClr>
              <a:buFontTx/>
              <a:buChar char="-"/>
            </a:pPr>
            <a:endParaRPr lang="cs-CZ" dirty="0">
              <a:solidFill>
                <a:schemeClr val="tx1"/>
              </a:solidFill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b="1" dirty="0" smtClean="0">
                <a:solidFill>
                  <a:schemeClr val="tx1"/>
                </a:solidFill>
              </a:rPr>
              <a:t>Specifická pravidla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pro každou výzvu samostatný dokument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podporované aktivity, způsobilé výdaje, hodnotící kritéria (CRR), povinné přílohy, vzory..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ODKAZ: </a:t>
            </a:r>
            <a:r>
              <a:rPr lang="cs-CZ" dirty="0">
                <a:solidFill>
                  <a:schemeClr val="bg1">
                    <a:lumMod val="65000"/>
                  </a:schemeClr>
                </a:solidFill>
                <a:hlinkClick r:id="rId3"/>
              </a:rPr>
              <a:t>http://irop.mmr.cz/IROP/media/SF/Microsites/IROP/V%c3%bdzvy/V%c3%bdzvy%20-%20SC/V%c3%bdzvy%20SC%201.1/Specificka-pravidla_SC1-2_CLLD_vyzva-53_v-1-1.pdf</a:t>
            </a:r>
            <a:r>
              <a:rPr lang="cs-CZ" dirty="0">
                <a:solidFill>
                  <a:schemeClr val="bg1">
                    <a:lumMod val="65000"/>
                  </a:schemeClr>
                </a:solidFill>
              </a:rPr>
              <a:t> </a:t>
            </a:r>
            <a:endParaRPr lang="cs-CZ" dirty="0" smtClean="0">
              <a:solidFill>
                <a:schemeClr val="tx1"/>
              </a:solidFill>
            </a:endParaRPr>
          </a:p>
          <a:p>
            <a:pPr>
              <a:buClr>
                <a:srgbClr val="0070C0"/>
              </a:buClr>
              <a:buFontTx/>
              <a:buChar char="-"/>
            </a:pPr>
            <a:endParaRPr lang="cs-CZ" dirty="0" smtClean="0">
              <a:solidFill>
                <a:schemeClr val="bg1">
                  <a:lumMod val="65000"/>
                </a:schemeClr>
              </a:solidFill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b="1" dirty="0" smtClean="0">
                <a:solidFill>
                  <a:schemeClr val="tx1"/>
                </a:solidFill>
              </a:rPr>
              <a:t>Výzva MAS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termín pro přijetí žádostí a realizaci projektu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min. a max. výše způsobilých výdajů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žadatelé, aktivity, povinné přílohy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kritéria pro hodnocení projektů (součást příloh výzvy)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>
                <a:solidFill>
                  <a:schemeClr val="tx1"/>
                </a:solidFill>
              </a:rPr>
              <a:t>- ODKAZ</a:t>
            </a:r>
            <a:r>
              <a:rPr lang="cs-CZ" dirty="0" smtClean="0">
                <a:solidFill>
                  <a:schemeClr val="tx1"/>
                </a:solidFill>
              </a:rPr>
              <a:t>: </a:t>
            </a:r>
            <a:r>
              <a:rPr lang="cs-CZ" dirty="0" smtClean="0">
                <a:solidFill>
                  <a:schemeClr val="tx1"/>
                </a:solidFill>
                <a:hlinkClick r:id="rId4"/>
              </a:rPr>
              <a:t>http</a:t>
            </a:r>
            <a:r>
              <a:rPr lang="cs-CZ" dirty="0">
                <a:solidFill>
                  <a:schemeClr val="tx1"/>
                </a:solidFill>
                <a:hlinkClick r:id="rId4"/>
              </a:rPr>
              <a:t>://masstrednihana.cz/irop-5-vyzva-mas-stredni-hana-bezpecnost-dopravy-ii</a:t>
            </a:r>
            <a:r>
              <a:rPr lang="cs-CZ" dirty="0" smtClean="0">
                <a:solidFill>
                  <a:schemeClr val="tx1"/>
                </a:solidFill>
                <a:hlinkClick r:id="rId4"/>
              </a:rPr>
              <a:t>/</a:t>
            </a:r>
            <a:r>
              <a:rPr lang="cs-CZ" dirty="0" smtClean="0">
                <a:solidFill>
                  <a:schemeClr val="tx1"/>
                </a:solidFill>
              </a:rPr>
              <a:t>  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836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96253"/>
            <a:ext cx="8596668" cy="898358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Hlavní podporované Aktivity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838201"/>
            <a:ext cx="9723966" cy="6019800"/>
          </a:xfrm>
        </p:spPr>
        <p:txBody>
          <a:bodyPr>
            <a:normAutofit fontScale="92500" lnSpcReduction="20000"/>
          </a:bodyPr>
          <a:lstStyle/>
          <a:p>
            <a:pPr>
              <a:buClr>
                <a:srgbClr val="0070C0"/>
              </a:buClr>
            </a:pPr>
            <a:r>
              <a:rPr lang="cs-CZ" sz="19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Bezpečnost dopravy</a:t>
            </a:r>
          </a:p>
          <a:p>
            <a:pPr marL="0" indent="0">
              <a:buNone/>
            </a:pPr>
            <a:endParaRPr lang="cs-CZ" sz="1900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sz="1900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Bezpečnost dopravy</a:t>
            </a:r>
          </a:p>
          <a:p>
            <a:pPr marL="0" indent="0" algn="just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Rekonstrukce, modernizace a výstavba chodníků podél silnic I., II. a III. třídy a místních komunikací nebo chodníků a stezek odklánějících pěší dopravu od silnic I., II a III. třídy a místních komunikací, přizpůsobených osobám s omezenou schopností pohybu a orientace, včetně přechodů pro chodce a míst pro přecházení</a:t>
            </a:r>
          </a:p>
          <a:p>
            <a:pPr marL="0" indent="0" algn="just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Rekonstrukce, modernizace a výstavba bezbariérových komunikací pro pěší k zastávkám veřejné hromadné dopravy</a:t>
            </a:r>
          </a:p>
          <a:p>
            <a:pPr marL="0" indent="0" algn="just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Rekonstrukce, modernizace a výstavba podchodů nebo lávek pro chodce přes silnice I., II. a III. třídy, místní komunikace, železniční </a:t>
            </a:r>
            <a:r>
              <a:rPr lang="cs-CZ" sz="19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dráhu</a:t>
            </a: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, přizpůsobených osobám s omezenou schopností pohybu a orientace a navazujících na bezbariérové komunikace pro pěší</a:t>
            </a:r>
          </a:p>
          <a:p>
            <a:pPr marL="0" indent="0" algn="just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Realizace prvků zvyšujících bezpečnost železniční, silniční, cyklistické a pěší dopravy (bezpečnostní opatření realizovaná na silnici, místní komunikaci nebo dráze, veřejné osvětlení, prvky inteligentních dopravních systémů</a:t>
            </a:r>
            <a:r>
              <a:rPr lang="cs-CZ" sz="19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)</a:t>
            </a:r>
          </a:p>
          <a:p>
            <a:pPr marL="0" indent="0" algn="just">
              <a:buNone/>
            </a:pPr>
            <a:r>
              <a:rPr lang="cs-CZ" sz="19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Je možná realizace zmírňujících a kompenzačních opatření pro minimalizaci negativních vlivů na životní prostředí (např. výsadba doprovodné zeleně)</a:t>
            </a:r>
            <a:endParaRPr lang="cs-CZ" sz="19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cs-CZ" sz="1900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sz="19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NELZE POUZE OPRAVA CHODNÍKU!</a:t>
            </a:r>
          </a:p>
          <a:p>
            <a:pPr marL="0" indent="0">
              <a:buNone/>
            </a:pPr>
            <a:r>
              <a:rPr lang="cs-CZ" sz="19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JE MOŽNÁ KOMBINACE UVEDENÝCH AKTIVIT</a:t>
            </a:r>
            <a:endParaRPr lang="cs-CZ" sz="1900" b="1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634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85935"/>
            <a:ext cx="8596668" cy="757881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Hlavní podporované aktivity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367481"/>
            <a:ext cx="8596668" cy="4673881"/>
          </a:xfrm>
        </p:spPr>
        <p:txBody>
          <a:bodyPr>
            <a:normAutofit/>
          </a:bodyPr>
          <a:lstStyle/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Pojem rekonstrukce/modernizace komunikace pro pěší nebo pro cyklisty zahrnuje stavební úpravy stávající komunikace, jejímž výsledkem je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změna nivelity, směrového vedení nebo šířkového uspořádání komunikace.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Technické řešení musí být v souladu s platnou legislativou a technickými normami (zejména vyhláškou č. 398/2009 Sb., ČSN 73 6110, ČSN 72 6101, ČSN EN 13 201, TP 179, TP 170, TKP Kapitola 15).</a:t>
            </a:r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Podmínkou realizace projektů je komplexnost navrhovaných opatření, která povedou k vyřešení dopravně nebezpečné situace a současně budou řešena jako </a:t>
            </a: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bezbariérová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.</a:t>
            </a:r>
          </a:p>
          <a:p>
            <a:pPr marL="0" indent="0">
              <a:buClr>
                <a:srgbClr val="0070C0"/>
              </a:buClr>
              <a:buNone/>
            </a:pPr>
            <a:endParaRPr lang="cs-CZ" dirty="0"/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Na HLAVNÍ AKTIVITY projektu musí být vynaloženo minimálně 85 % celkových způsobilých výdajů projektu.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! Rozložení výdajů na hlavní a vedlejší aktivity projektu je předmětem kontroly CRR při závěrečném ověření způsobilosti projektu. !</a:t>
            </a:r>
          </a:p>
          <a:p>
            <a:pPr>
              <a:buClr>
                <a:srgbClr val="0070C0"/>
              </a:buClr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281527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54228"/>
            <a:ext cx="9183358" cy="472250"/>
          </a:xfrm>
        </p:spPr>
        <p:txBody>
          <a:bodyPr>
            <a:normAutofit fontScale="90000"/>
          </a:bodyPr>
          <a:lstStyle/>
          <a:p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>
                <a:solidFill>
                  <a:srgbClr val="0070C0"/>
                </a:solidFill>
              </a:rPr>
              <a:t>Na vedlejší aktivity může být vynaloženo maximálně 15 % CZV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01621" y="1520641"/>
            <a:ext cx="8596668" cy="37007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Vedlejší aktivity – obě aktivity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realizace stavbou vyvolaných investic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zpracování projektových dokumentací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výběrová a zadávací řízení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výkup nemovitostí podmiňujících stavbu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provádění inženýrské činnosti ve výstavbě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Přístřešky a čekárny autobusových zastávek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povinná publicita (nutno zahrnout do rozpočtu!)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z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abezpečení výstavby (technický dozor, BOZP, apod.)</a:t>
            </a:r>
          </a:p>
          <a:p>
            <a:pPr marL="0" indent="0">
              <a:buNone/>
            </a:pPr>
            <a:endParaRPr lang="cs-CZ" b="1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77334" y="224590"/>
            <a:ext cx="8596668" cy="8983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dirty="0" smtClean="0">
                <a:solidFill>
                  <a:srgbClr val="0070C0"/>
                </a:solidFill>
              </a:rPr>
              <a:t>Vedlejší podporované Aktivity</a:t>
            </a:r>
            <a:endParaRPr lang="cs-CZ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973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141804"/>
            <a:ext cx="8596668" cy="1026695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Povinné přílohy 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843583"/>
            <a:ext cx="9806736" cy="6014417"/>
          </a:xfrm>
        </p:spPr>
        <p:txBody>
          <a:bodyPr>
            <a:normAutofit fontScale="70000" lnSpcReduction="20000"/>
          </a:bodyPr>
          <a:lstStyle/>
          <a:p>
            <a:pPr algn="just"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Plná moc (vzor Příloha č. 11 Obecných pravidel)</a:t>
            </a:r>
          </a:p>
          <a:p>
            <a:pPr algn="just"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Zadávací a výběrová řízení</a:t>
            </a:r>
          </a:p>
          <a:p>
            <a:pPr algn="just"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Studie proveditelnosti (příloha 4D Specifických pravidel)</a:t>
            </a:r>
          </a:p>
          <a:p>
            <a:pPr algn="just"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Karta souladu projektu s principy udržitelné mobility (příloha č. 5 Specifických pravidel)</a:t>
            </a:r>
          </a:p>
          <a:p>
            <a:pPr algn="just"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Čestné prohlášení o skutečném majiteli (příloha č. 30 Obecných pravidel)</a:t>
            </a:r>
          </a:p>
          <a:p>
            <a:pPr algn="just"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Územní rozhodnutí nebo územní souhlas nebo veřejnoprávní smlouva nahrazující územní řízení</a:t>
            </a:r>
          </a:p>
          <a:p>
            <a:pPr algn="just"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 o stavební povolení nebo ohlášení, příp. stavební povolení nebo souhlas s provedením ohlášeného stavebního záměru nebo veřejnoprávní smlouva nahrazující stavební povolení </a:t>
            </a:r>
          </a:p>
          <a:p>
            <a:pPr marL="357188" indent="0" algn="just">
              <a:buClr>
                <a:srgbClr val="0070C0"/>
              </a:buClr>
              <a:buNone/>
            </a:pPr>
            <a:r>
              <a:rPr lang="cs-CZ" sz="26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-minimálně žádost o stavební povolení nebo ohlášení, potvrzené stavebním úřadem a přílohy nejsou-li doloženy v jiné příloze žádosti o podporu</a:t>
            </a:r>
          </a:p>
          <a:p>
            <a:pPr marL="357188" indent="0" algn="just">
              <a:buClr>
                <a:srgbClr val="0070C0"/>
              </a:buClr>
              <a:buNone/>
            </a:pPr>
            <a:r>
              <a:rPr lang="cs-CZ" sz="26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-samotné stavební povolení, pak musí být doloženo nejpozději do dne, kdy je vydáno rozhodnutí, a to formou žádosti o změnu </a:t>
            </a: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projektu</a:t>
            </a:r>
          </a:p>
          <a:p>
            <a:pPr algn="just"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Projektová dokumentace pro vydání stavebního povolení nebo pro ohlášení stavby</a:t>
            </a:r>
          </a:p>
          <a:p>
            <a:pPr algn="just"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Položkový rozpočet stavby</a:t>
            </a:r>
          </a:p>
          <a:p>
            <a:pPr algn="just"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Výpočet čistých jiných peněžních příjmů ( vzor příloha č. 29 Obecných pravidel)</a:t>
            </a:r>
          </a:p>
          <a:p>
            <a:pPr algn="just"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Smlouva o spolupráci (vzor příloha č. 16 </a:t>
            </a:r>
            <a:r>
              <a:rPr lang="cs-CZ" sz="26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O</a:t>
            </a: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becných pravidel)</a:t>
            </a:r>
          </a:p>
          <a:p>
            <a:pPr algn="just"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Čestné prohlášení k publicitě MAS – </a:t>
            </a:r>
            <a:r>
              <a:rPr lang="cs-CZ" sz="2600" i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hodnotící kritérium (web MAS – příloha č.3 výzvy)</a:t>
            </a:r>
          </a:p>
        </p:txBody>
      </p:sp>
    </p:spTree>
    <p:extLst>
      <p:ext uri="{BB962C8B-B14F-4D97-AF65-F5344CB8AC3E}">
        <p14:creationId xmlns:p14="http://schemas.microsoft.com/office/powerpoint/2010/main" val="2429137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3" y="137299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UPOZORNĚNÍ PRO ŽADATELE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955590"/>
            <a:ext cx="10443747" cy="5758247"/>
          </a:xfrm>
        </p:spPr>
        <p:txBody>
          <a:bodyPr>
            <a:normAutofit/>
          </a:bodyPr>
          <a:lstStyle/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Realizace projektu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nesmí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být ukončena před podáním žádosti o podporu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Etapy projekty mohou být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minimálně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tříměsíční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Postupovat nejen v souladu se specifickými pravidly, ale také s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Obecnými pravidly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 žadatele a příjemce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Žádosti o podporu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finalizovat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v IS KP14+ dříve než v posledních hodinách před ukončením příjmu žádostí ve výzvě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Nutné doložit všechny relevantní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povinné přílohy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k žádosti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Nutnost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souladu údajů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uváděných v žádosti o podporu v IS KP14+ a v povinných přílohách k žádosti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Jednoznačně vymezovat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způsobilé výdaje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projektu, a to jak jednotlivě, tak ve skupině výdajů na hlavní aktivity (min. 85 %) a vedlejší aktivity projektu (max. 15%).</a:t>
            </a:r>
          </a:p>
          <a:p>
            <a:pPr algn="just">
              <a:buClr>
                <a:srgbClr val="0070C0"/>
              </a:buClr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Hodnoty indikátorů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musí odpovídat postupům stanoveným v metodických listech indikátorů, které jsou přílohou specifických pravidel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Respektovat stanovená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pravidla veřejné podpory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Úspěšný projekt musí nezbytně splňovat všechna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obecná a specifická kritéria přijatelnosti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8793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120869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Způsobilé výdaje na hlavní aktivity – příklady – </a:t>
            </a:r>
            <a:r>
              <a:rPr lang="cs-CZ" b="1" dirty="0" smtClean="0">
                <a:solidFill>
                  <a:srgbClr val="0070C0"/>
                </a:solidFill>
              </a:rPr>
              <a:t>Bezpečnost dopravy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599324"/>
            <a:ext cx="8596668" cy="4918841"/>
          </a:xfrm>
        </p:spPr>
        <p:txBody>
          <a:bodyPr>
            <a:normAutofit lnSpcReduction="10000"/>
          </a:bodyPr>
          <a:lstStyle/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realizaci chodníků a pásů pro chodce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podchody, lávky, části mostních objektů a propustků, na kterých je komunikace pro pěší vedena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Opěrné zdi, násypy, svahy a příkopy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Místa pro přecházení, přechody pro chodce, přejezdy pro cyklisty, jejich nasvětlení a ochranné ostrůvky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Nástupiště autobusových zastávek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Svislé a vodorovné dopravní značení a zvýrazňující prvky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Veřejné osvětlení komunikace pro pěší a hlavního dopravního prostoru pozemní komunikace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Bezpečnostní opatření realizovaná na silnici, místní komunikaci nebo dráze (vychýlení jízdního pruhu, zúžení komunikace, dělící ostrůvky, zvýrazňující dopravní značení, zpomalovací prahy)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Další související výdaje (příprava staveniště..)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0372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37578" y="178904"/>
            <a:ext cx="8908100" cy="6679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>
                <a:solidFill>
                  <a:srgbClr val="0070C0"/>
                </a:solidFill>
              </a:rPr>
              <a:t>Nezpůsobilé výdaje </a:t>
            </a:r>
            <a:endParaRPr lang="cs-CZ" sz="32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sz="20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přípravu a zpracování žádosti o podporu (kromě Studie </a:t>
            </a: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proveditelnosti</a:t>
            </a:r>
            <a:r>
              <a:rPr lang="cs-CZ" sz="20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)</a:t>
            </a:r>
          </a:p>
          <a:p>
            <a:pPr marL="0" indent="0">
              <a:buNone/>
            </a:pPr>
            <a:r>
              <a:rPr lang="cs-CZ" sz="20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spojené s řízením a administrací projektu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Splátky </a:t>
            </a:r>
            <a:r>
              <a:rPr lang="cs-CZ" sz="20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půjček a úvěrů</a:t>
            </a:r>
          </a:p>
          <a:p>
            <a:pPr marL="0" indent="0">
              <a:buNone/>
            </a:pPr>
            <a:r>
              <a:rPr lang="cs-CZ" sz="20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záruky, pojištění, úroky, bankovní poplatky, kursové ztráty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Náklady na spotřebu energií a ostatní provozní náklady</a:t>
            </a:r>
            <a:endParaRPr lang="cs-CZ" sz="20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cs-CZ" sz="20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0070C0"/>
                </a:solidFill>
              </a:rPr>
              <a:t>BEZPEČNOST DOPRAVY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např. výdaje na realizaci parkovišť pro automobily,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výdaje na bezbariérové úpravy vstupů do budov,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výdaje na údržbu a opravu chodníků,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pojištění apod.</a:t>
            </a:r>
          </a:p>
          <a:p>
            <a:pPr marL="0" indent="0">
              <a:buNone/>
            </a:pPr>
            <a:endParaRPr lang="cs-CZ" sz="3600" dirty="0" smtClean="0">
              <a:solidFill>
                <a:srgbClr val="0070C0"/>
              </a:solidFill>
            </a:endParaRPr>
          </a:p>
          <a:p>
            <a:pPr>
              <a:buClr>
                <a:srgbClr val="0070C0"/>
              </a:buClr>
              <a:buFontTx/>
              <a:buChar char="-"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928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04800"/>
            <a:ext cx="8596668" cy="737937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PROCES HODNOCENÍ A VÝBĚRU PROJEKTŮ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200150"/>
            <a:ext cx="8596668" cy="51435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MAS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Hodnocení formálních náležitostí a přijatelnosti (kritéria v příloze č.1 výzvy)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Věcné hodnocení (kritéria v příloze č.1 výzvy, Výběrová komise MAS)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Výběr projektů (Správní rada MAS)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(postup hodnocení v Interních postupech pro OP IROP – jako příloha č.2 výzvy)</a:t>
            </a:r>
          </a:p>
          <a:p>
            <a:pPr marL="0" indent="0">
              <a:buNone/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Centrum pro regionální rozvoj (CRR)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Kritéria pro závěrečné ověření způsobilosti (viz Specifická pravidla, prezentace)</a:t>
            </a:r>
          </a:p>
          <a:p>
            <a:pPr marL="0" indent="0">
              <a:buNone/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Řídící orgán (ŘO IROP)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Výběr projektů vedením ŘO IROP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Příprava a vydání právního aktu</a:t>
            </a:r>
          </a:p>
        </p:txBody>
      </p:sp>
    </p:spTree>
    <p:extLst>
      <p:ext uri="{BB962C8B-B14F-4D97-AF65-F5344CB8AC3E}">
        <p14:creationId xmlns:p14="http://schemas.microsoft.com/office/powerpoint/2010/main" val="379432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Kritéria hodnocení formálních náležitostí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507959"/>
            <a:ext cx="7899107" cy="4533404"/>
          </a:xfrm>
        </p:spPr>
        <p:txBody>
          <a:bodyPr/>
          <a:lstStyle/>
          <a:p>
            <a:pPr>
              <a:buClr>
                <a:srgbClr val="0070C0"/>
              </a:buClr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Formální kritéria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(Napravitelná)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Žádost o podporu je podána v předepsané formě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Žádost o podporu je podepsána oprávněným zástupcem žadatele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Jsou doloženy všechny povinné přílohy a obsahově splňují náležitosti, požadované v dokumentaci k výzvě MAS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7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98174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Kritéria hodnocení přijatelnosti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091023"/>
            <a:ext cx="9748928" cy="544892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Kritéria přijatelnosti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(napravitelná)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: 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svým zaměřením v souladu s výzvou MAS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respektuje limity způsobilých výdajů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svým zaměřením v souladu s cíli a podporovanými aktivitami výzvy MAS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Potřebnost realizace je odůvodněná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respektuje minimální a maximální hranici celkových způsobilých výdajů stanovenou ve výzvě MAS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nemá negativní vliv na žádnou z horizontálních priorit IROP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Výsledky projektu jsou udržitelné</a:t>
            </a:r>
          </a:p>
          <a:p>
            <a:pPr marL="0" indent="0" algn="just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Nenapravitelná kritéria: 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realizován na území MAS Střední Haná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Žadatel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splňuje definici oprávněného žadatele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 specifický cíl 1.2 a výzvu MAS</a:t>
            </a:r>
          </a:p>
          <a:p>
            <a:pPr marL="0" indent="0" algn="just">
              <a:buNone/>
            </a:pPr>
            <a:r>
              <a:rPr lang="cs-CZ" dirty="0" smtClean="0"/>
              <a:t>- Statutární zástupce žadatele je trestně bezúhonný</a:t>
            </a:r>
          </a:p>
          <a:p>
            <a:pPr marL="0" indent="0" algn="just">
              <a:buNone/>
            </a:pPr>
            <a:r>
              <a:rPr lang="cs-CZ" dirty="0" smtClean="0"/>
              <a:t>- Projekt je svým zaměřením v souladu s cíli a podporovanými aktivitami SCLLD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2514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Kritéria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rgbClr val="0070C0"/>
                </a:solidFill>
              </a:rPr>
              <a:t>specifické přijatelnosti pro integrované projekty – aktivita Bezpečnost dopravy</a:t>
            </a:r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816033"/>
            <a:ext cx="8596668" cy="388077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- </a:t>
            </a:r>
            <a:r>
              <a:rPr lang="cs-CZ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Žadatel má zajištěnou administrativní, finanční a provozní kapacitu k realizaci a udržitelnosti projektu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- Projekt je v souladu s Dopravní politikou ČR 2014 - 2020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- </a:t>
            </a: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Projekt přispívá k eliminaci negativních vlivů dopravy na životní prostředí 	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- </a:t>
            </a: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Projekt přispívá ke zvýšení bezpečnosti </a:t>
            </a:r>
            <a:r>
              <a:rPr lang="cs-CZ" dirty="0"/>
              <a:t>	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62906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36331"/>
            <a:ext cx="8424625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Kritéria hodnocení - Věcné hodnocení – Aktivita Bezpečnost dopravy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657132"/>
            <a:ext cx="8596668" cy="4920546"/>
          </a:xfrm>
        </p:spPr>
        <p:txBody>
          <a:bodyPr>
            <a:normAutofit lnSpcReduction="10000"/>
          </a:bodyPr>
          <a:lstStyle/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Projekt vykazuje dostatečnou připravenost k realizaci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Výše způsobilých výdajů na projektu ke dni podání žádosti o podporu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Projekt zajišťuje bezbariérový přístup k přechodům pro chodce, zastávce hromadné dopravy nebo místům přecházení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Projekt zahrnuje prvky zklidňující dopravu (přechod pro chodce, zpomalovací práh, měřič rychlosti, bezpečnostní ostrůvek na silnici)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Velikost obce/města podle počtu obyvatel, ve kterém je projekt realizován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Projekt je alespoň z části zaměřen na výstavbu chodníku v místě kde se komunikace pro pěší nenachází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Publicita SCLLD a MAS Střední Haná (regionální tiskoviny, místní tiskoviny, web žadatele)</a:t>
            </a:r>
          </a:p>
          <a:p>
            <a:pPr algn="just"/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 algn="just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Maximální počet bodů: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70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 algn="just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Minimální počet bodů pro splnění věcného hodnocení: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35</a:t>
            </a:r>
            <a:endParaRPr lang="cs-CZ" b="1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5653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3" y="331404"/>
            <a:ext cx="8596668" cy="1062681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Kritéria závěrečného ověření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1162051"/>
            <a:ext cx="9423107" cy="54069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Provádí CRR do 21 PD</a:t>
            </a:r>
          </a:p>
          <a:p>
            <a:pPr marL="0" indent="0">
              <a:buNone/>
            </a:pPr>
            <a:endParaRPr lang="cs-CZ" b="1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Nenapravitelná kritéria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: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Žádost o podporu je podána v předepsané formě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Žádost o podporu je podepsána oprávněným zástupcem žadatele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Jsou doloženy všechny povinné přílohy a obsahově splňují náležitosti požadované v dokumentaci k výzvě ŘO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svým zaměřením v souladu s výzvou ŘO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Výsledky projektu jsou udržitelné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nemá negativní vliv na žádnou z horizontálních priorit IROP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v souladu s pravidly veřejné podpory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Statutární zástupce je trestně bezúhonný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hlavní aktivity projektu odpovídají tržním cenám</a:t>
            </a:r>
            <a:endParaRPr lang="cs-CZ" b="1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552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01134" y="225287"/>
            <a:ext cx="8596668" cy="591132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z="3600" dirty="0">
                <a:solidFill>
                  <a:srgbClr val="0070C0"/>
                </a:solidFill>
              </a:rPr>
              <a:t>Kritéria závěrečného </a:t>
            </a:r>
            <a:r>
              <a:rPr lang="cs-CZ" sz="3600" dirty="0" smtClean="0">
                <a:solidFill>
                  <a:srgbClr val="0070C0"/>
                </a:solidFill>
              </a:rPr>
              <a:t>ověření</a:t>
            </a:r>
            <a:endParaRPr lang="cs-CZ" sz="3600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Cílové hodnoty indikátorů odpovídají cílům projektu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Žadatel má zajištěnou administrativní, finanční a provozní kapacitu k realizaci a udržitelnosti projektu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Minimálně 85 % způsobilých výdajů projektu je zaměřeno na hlavní aktivity projektu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</a:t>
            </a:r>
            <a:r>
              <a:rPr lang="cs-CZ" i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 hodnocení CBA/finanční analýze projektu dosáhne minimálně stanovené hodnoty ukazatelů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v souladu s Dopravní politikou ČR 2014-2020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v obcích, které mají méně než 50 tis. Obyvatel, dokládá Kartu souladu projektu s principy  udržitelné mobility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přispívá k eliminaci negativních vlivů dopravy na životní prostředí</a:t>
            </a:r>
          </a:p>
          <a:p>
            <a:pPr marL="0" indent="0" algn="just">
              <a:buNone/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 projekty s celkovými způsobilými výdaji nižšími než 5.mil Kč´- Kritérium závěrečného ověření způsobilosti projektu ,,v hodnocení </a:t>
            </a:r>
            <a:r>
              <a:rPr lang="cs-CZ" dirty="0" err="1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eCBA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projekt dosáhne minimálně hodnoty ukazatelů, stanovené ve výzvě,, je pro tyto projekty nerelevantní.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791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39844"/>
            <a:ext cx="8596668" cy="979357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Indikátory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066801"/>
            <a:ext cx="9191880" cy="5729452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Ukazatele, nástroje pro měření dosažených efektů aktivit projektu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Indikátory výstupu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– závazné indikátory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Povinnost stanovit v žádosti cílovou hodnotu indikátoru včetně popisu způsobu stanovení této hodnoty.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Bezpečnost dopravy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7 50 01 Počet realizací vedoucí ke zvýšení bezpečnosti v dopravě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Výchozí hodnota: 0, Cílová hodnota: pro každý projekt bude rovna 1, bez ohledu na počet aktivit nebo jejich kombinací.</a:t>
            </a:r>
          </a:p>
          <a:p>
            <a:pPr marL="0" indent="0">
              <a:buNone/>
            </a:pPr>
            <a:endParaRPr lang="cs-CZ" b="1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Indikátory výsledku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– žadatel nevykazuje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Plánované výsledky projektu je nutné stručně popsat do textového pole s názvem ,,Co je cílem projektu,, na záložce Popis projektu.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0107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57898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Povinná publicita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200150"/>
            <a:ext cx="8596668" cy="47850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 vydání právního aktu v průběhu realizace: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internetové stránky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– zveřejnění stručného popisu projektu, jeho cíle, výsledky a informaci, že je na projekt poskytována finanční podpora z EU. Na internetových stránkách musí být umístěna loga EU a MMR ČR (viz. Kap. 13.3 Obecných pravidel)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příjemce umístí po zahájení realizace projektu na viditelném místě v místě realizace projektu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plakát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o minimální velikosti A3 (lze použít na výšku i na šířku). Na plakátu musí být uveden název projektu, hlavní cíl projektu a věta: Projekt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&lt;název projektu&gt; je spolufinancován Evropskou unií. </a:t>
            </a:r>
          </a:p>
          <a:p>
            <a:pPr marL="0" indent="0" algn="just">
              <a:buNone/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 algn="just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Příjemce popisuje realizované formy publicity ve Zprávě o realizaci. Pro ověření publicity dokládá příjemce jako přílohu Zprávy o realizace fotografie realizované publicity a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screenshot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webových stránek. 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956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3762" y="304800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Webová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70C0"/>
                </a:solidFill>
              </a:rPr>
              <a:t>aplikace IS KP14+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128694"/>
            <a:ext cx="8596668" cy="5408740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Webová aplikace pro žadatele o podporu z Evropských strukturálních a investičních fondů (ESIF) v období 2014-2020: </a:t>
            </a:r>
            <a:r>
              <a:rPr lang="cs-CZ" dirty="0" smtClean="0">
                <a:hlinkClick r:id="rId2"/>
              </a:rPr>
              <a:t>https://mseu.mssf.cz/</a:t>
            </a:r>
            <a:endParaRPr lang="cs-CZ" dirty="0" smtClean="0"/>
          </a:p>
          <a:p>
            <a:pPr>
              <a:buClr>
                <a:srgbClr val="0070C0"/>
              </a:buClr>
            </a:pPr>
            <a:endParaRPr lang="cs-CZ" dirty="0"/>
          </a:p>
          <a:p>
            <a:pPr marL="0" indent="0">
              <a:buClr>
                <a:srgbClr val="0070C0"/>
              </a:buClr>
              <a:buNone/>
            </a:pPr>
            <a:r>
              <a:rPr lang="cs-CZ" sz="3600" dirty="0">
                <a:solidFill>
                  <a:srgbClr val="0070C0"/>
                </a:solidFill>
              </a:rPr>
              <a:t>HW a SW </a:t>
            </a:r>
            <a:r>
              <a:rPr lang="cs-CZ" sz="3600" dirty="0" smtClean="0">
                <a:solidFill>
                  <a:srgbClr val="0070C0"/>
                </a:solidFill>
              </a:rPr>
              <a:t>požadavky</a:t>
            </a:r>
            <a:endParaRPr lang="cs-CZ" sz="3600" dirty="0" smtClean="0"/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Pro bezproblémový chod doporučujeme nejnovější verzi prohlížeče INTERNET EXPLORER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.</a:t>
            </a:r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K podepsání úloh je vyžadován kvalifikovaný elektronický podpis. Aby bylo možné úlohy podepsat, je nutné mít na počítači nainstalovanou aplikaci MS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Silverlight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a balíček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TescoSW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Elevated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TrustTool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, který slouží pro přístup k podpisovým certifikátům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.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Instalační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balíček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TescoSW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Elevated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TrustTool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naleznete v MS2014+ na záložce HW a SW požadavky</a:t>
            </a:r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Na záložce ,,FAQ,, (podzáložka ,,FAQ elektronický podpis,,) jsou k dispozici principy práce s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certifikáty - příručka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: </a:t>
            </a: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Uživatelská příručka ISKP14+</a:t>
            </a:r>
          </a:p>
          <a:p>
            <a:pPr>
              <a:buClr>
                <a:srgbClr val="0070C0"/>
              </a:buClr>
            </a:pPr>
            <a:endParaRPr lang="cs-CZ" dirty="0"/>
          </a:p>
          <a:p>
            <a:pPr>
              <a:buClr>
                <a:srgbClr val="0070C0"/>
              </a:buClr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5887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182366"/>
            <a:ext cx="8596668" cy="7874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Prostřednictvím IS KP14+ probíhá podání 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969766"/>
            <a:ext cx="8596668" cy="3880773"/>
          </a:xfrm>
        </p:spPr>
        <p:txBody>
          <a:bodyPr/>
          <a:lstStyle/>
          <a:p>
            <a:pPr>
              <a:buClr>
                <a:srgbClr val="0070C0"/>
              </a:buClr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 o podporu (včetně všech příloh)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 o platbu - průběžná, závěrečná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Zpráva o realizaci – průběžná, závěrečná (</a:t>
            </a:r>
            <a:r>
              <a:rPr lang="cs-CZ" dirty="0" err="1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ZoR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se v IS KP14+ zobrazí po schválení právního aktu, depeše s upozorněním na blížící se termín podání)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 o změnu – ze strany příjemce i ze strany CRR (ŘO)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Zprávy o udržitelnosti projektu – za každý rok – průběžná i závěrečná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Veškeré komunikace mezi žadatelem a CRR - formou depeší v systému IS KP14+</a:t>
            </a:r>
          </a:p>
          <a:p>
            <a:pPr>
              <a:buClr>
                <a:srgbClr val="0070C0"/>
              </a:buClr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Podání všech úloh je pouze elektronické prostřednictvím IS KP14+!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77334" y="5449768"/>
            <a:ext cx="99661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Pokud je některá povinná příloha žádosti o podporu pro žadatele nerelevantní, žadatel </a:t>
            </a:r>
          </a:p>
          <a:p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nahraje jako přílohu dokument, ve kterém uvede zdůvodnění nedoložení povinné přílohy</a:t>
            </a:r>
            <a:r>
              <a:rPr lang="cs-CZ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.</a:t>
            </a:r>
            <a:endParaRPr lang="cs-CZ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10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1320800"/>
          </a:xfrm>
        </p:spPr>
        <p:txBody>
          <a:bodyPr/>
          <a:lstStyle/>
          <a:p>
            <a:r>
              <a:rPr lang="cs-CZ" dirty="0" err="1" smtClean="0">
                <a:solidFill>
                  <a:srgbClr val="0070C0"/>
                </a:solidFill>
              </a:rPr>
              <a:t>Info</a:t>
            </a:r>
            <a:r>
              <a:rPr lang="cs-CZ" dirty="0" smtClean="0">
                <a:solidFill>
                  <a:srgbClr val="0070C0"/>
                </a:solidFill>
              </a:rPr>
              <a:t> k IS KP14+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812800"/>
            <a:ext cx="8771466" cy="5675586"/>
          </a:xfrm>
        </p:spPr>
        <p:txBody>
          <a:bodyPr>
            <a:noAutofit/>
          </a:bodyPr>
          <a:lstStyle/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Žadatel by měl vždy přístup do portálu s rolí správce přístupů. Pouze s touto rolí lze přidávat/odebírat další uživatele (čtenář, editor, signatář, zmocněnec).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K podepisování všech nebo určitých úloh je možné zmocnit jinou osobu plnou mocí, která se oskenovaná nahraje do IS KP14+.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Informace o stavu projektu včetně výsledků hodnocení projektu se žadatel dozví pouze přes systém.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Dokument Rozhodnutí o poskytnutí dotace bude příjemci zpřístupněn taktéž pouze přes systém.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Komunikace s MAS a CRR po podání projektové žádosti bude probíhat pouze prostřednictvím depeší přes systém.</a:t>
            </a:r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Doporučujeme si v IS KP14+ nastavit notifikace ne telefon nebo e-mail, kde budete informování o události/změně stavu projektu či o případných výzvách k doplnění/vysvětlení.</a:t>
            </a:r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Depeše se považuje za doručenou dnem odeslání, nikoli dnem přečtení (možnost notifikace na e-mail či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sms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)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970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Elektronický podpis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754189"/>
            <a:ext cx="8596668" cy="3880773"/>
          </a:xfrm>
        </p:spPr>
        <p:txBody>
          <a:bodyPr/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= kvalifikovaný certifikát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Platnost 1 rok –platnost certifikátu ještě min. 3 dny po podpisu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Poskytovatelé: </a:t>
            </a:r>
            <a:r>
              <a:rPr lang="cs-CZ" dirty="0" err="1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PostSignum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České pošty (Czech Point), První certifikační autorita, </a:t>
            </a:r>
            <a:r>
              <a:rPr lang="cs-CZ" dirty="0" err="1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Eidentity</a:t>
            </a:r>
            <a:endParaRPr lang="cs-CZ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8092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83734" y="2744789"/>
            <a:ext cx="8596668" cy="2144711"/>
          </a:xfrm>
        </p:spPr>
        <p:txBody>
          <a:bodyPr>
            <a:normAutofit/>
          </a:bodyPr>
          <a:lstStyle/>
          <a:p>
            <a:pPr marL="0" indent="0" algn="ctr">
              <a:buClr>
                <a:srgbClr val="0070C0"/>
              </a:buClr>
              <a:buNone/>
            </a:pPr>
            <a:r>
              <a:rPr lang="cs-CZ" sz="3600" dirty="0" smtClean="0">
                <a:solidFill>
                  <a:srgbClr val="0070C0"/>
                </a:solidFill>
              </a:rPr>
              <a:t>DĚKUJEME ZA POZORNOST</a:t>
            </a:r>
            <a:endParaRPr lang="cs-CZ" sz="36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079" y="5755208"/>
            <a:ext cx="6689124" cy="110279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84" y="0"/>
            <a:ext cx="4120825" cy="134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264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seta">
  <a:themeElements>
    <a:clrScheme name="Vlastní 2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00B0F0"/>
      </a:accent1>
      <a:accent2>
        <a:srgbClr val="4BACC6"/>
      </a:accent2>
      <a:accent3>
        <a:srgbClr val="FFFF00"/>
      </a:accent3>
      <a:accent4>
        <a:srgbClr val="92D050"/>
      </a:accent4>
      <a:accent5>
        <a:srgbClr val="FFFF00"/>
      </a:accent5>
      <a:accent6>
        <a:srgbClr val="00B0F0"/>
      </a:accent6>
      <a:hlink>
        <a:srgbClr val="548DD4"/>
      </a:hlink>
      <a:folHlink>
        <a:srgbClr val="548DD4"/>
      </a:folHlink>
    </a:clrScheme>
    <a:fontScheme name="Fas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sablonA</Template>
  <TotalTime>6965</TotalTime>
  <Words>2555</Words>
  <Application>Microsoft Office PowerPoint</Application>
  <PresentationFormat>Širokoúhlá obrazovka</PresentationFormat>
  <Paragraphs>264</Paragraphs>
  <Slides>27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35" baseType="lpstr">
      <vt:lpstr>Arial</vt:lpstr>
      <vt:lpstr>Arial Black</vt:lpstr>
      <vt:lpstr>Calibri</vt:lpstr>
      <vt:lpstr>Times New Roman</vt:lpstr>
      <vt:lpstr>Trebuchet MS</vt:lpstr>
      <vt:lpstr>Wingdings</vt:lpstr>
      <vt:lpstr>Wingdings 3</vt:lpstr>
      <vt:lpstr>Faseta</vt:lpstr>
      <vt:lpstr>5. Výzva MAS Střední Haná IROP Bezpečnost dopravy II č. výzvy: 310/06_16_038/CLLD_16_01_074</vt:lpstr>
      <vt:lpstr>Program semináře</vt:lpstr>
      <vt:lpstr>Základní informace k výzvě</vt:lpstr>
      <vt:lpstr>Oprávnění žadatelé:  Obce, Dobrovolné svazky obcí, Organizace zřizované nebo zakládané obcemi, Organizace zřizované nebo zakládané dobrovolnými svazky obcí</vt:lpstr>
      <vt:lpstr>Další specifika výzvy</vt:lpstr>
      <vt:lpstr>Dokumenty závazné pro žadatele</vt:lpstr>
      <vt:lpstr>Hlavní podporované Aktivity</vt:lpstr>
      <vt:lpstr>Hlavní podporované aktivity</vt:lpstr>
      <vt:lpstr>  Na vedlejší aktivity může být vynaloženo maximálně 15 % CZV</vt:lpstr>
      <vt:lpstr>Povinné přílohy </vt:lpstr>
      <vt:lpstr>UPOZORNĚNÍ PRO ŽADATELE</vt:lpstr>
      <vt:lpstr>Způsobilé výdaje na hlavní aktivity – příklady – Bezpečnost dopravy</vt:lpstr>
      <vt:lpstr>Prezentace aplikace PowerPoint</vt:lpstr>
      <vt:lpstr>PROCES HODNOCENÍ A VÝBĚRU PROJEKTŮ</vt:lpstr>
      <vt:lpstr>Kritéria hodnocení formálních náležitostí</vt:lpstr>
      <vt:lpstr>Kritéria hodnocení přijatelnosti</vt:lpstr>
      <vt:lpstr>Kritéria specifické přijatelnosti pro integrované projekty – aktivita Bezpečnost dopravy</vt:lpstr>
      <vt:lpstr>Kritéria hodnocení - Věcné hodnocení – Aktivita Bezpečnost dopravy</vt:lpstr>
      <vt:lpstr>Kritéria závěrečného ověření</vt:lpstr>
      <vt:lpstr>Prezentace aplikace PowerPoint</vt:lpstr>
      <vt:lpstr>Indikátory</vt:lpstr>
      <vt:lpstr>Povinná publicita</vt:lpstr>
      <vt:lpstr>Webová aplikace IS KP14+</vt:lpstr>
      <vt:lpstr>Prostřednictvím IS KP14+ probíhá podání </vt:lpstr>
      <vt:lpstr>Info k IS KP14+</vt:lpstr>
      <vt:lpstr>Elektronický podpis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Výzva MAS Střední Haná IROP Bezpečnost dopravy a cyklodopravy</dc:title>
  <dc:creator>Uživatel systému Windows</dc:creator>
  <cp:lastModifiedBy>Uživatel systému Windows</cp:lastModifiedBy>
  <cp:revision>114</cp:revision>
  <cp:lastPrinted>2019-05-13T10:31:28Z</cp:lastPrinted>
  <dcterms:created xsi:type="dcterms:W3CDTF">2018-05-24T08:13:44Z</dcterms:created>
  <dcterms:modified xsi:type="dcterms:W3CDTF">2019-05-14T10:45:41Z</dcterms:modified>
</cp:coreProperties>
</file>