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4" r:id="rId3"/>
    <p:sldId id="257" r:id="rId4"/>
    <p:sldId id="265" r:id="rId5"/>
    <p:sldId id="266" r:id="rId6"/>
    <p:sldId id="267" r:id="rId7"/>
    <p:sldId id="258" r:id="rId8"/>
    <p:sldId id="263" r:id="rId9"/>
    <p:sldId id="268" r:id="rId10"/>
    <p:sldId id="269" r:id="rId11"/>
    <p:sldId id="270" r:id="rId12"/>
    <p:sldId id="271" r:id="rId13"/>
    <p:sldId id="272" r:id="rId14"/>
    <p:sldId id="273" r:id="rId15"/>
    <p:sldId id="261" r:id="rId16"/>
    <p:sldId id="259" r:id="rId17"/>
    <p:sldId id="260" r:id="rId18"/>
    <p:sldId id="275" r:id="rId19"/>
    <p:sldId id="276" r:id="rId20"/>
    <p:sldId id="277" r:id="rId21"/>
    <p:sldId id="279" r:id="rId22"/>
    <p:sldId id="262" r:id="rId23"/>
    <p:sldId id="264" r:id="rId2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1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1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CAD58-486A-4C89-945C-3519AA84F5DB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E783-41EC-48EC-AD91-8C4D28EC1529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6783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CAD58-486A-4C89-945C-3519AA84F5DB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E783-41EC-48EC-AD91-8C4D28EC1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8200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CAD58-486A-4C89-945C-3519AA84F5DB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E783-41EC-48EC-AD91-8C4D28EC1529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5293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CAD58-486A-4C89-945C-3519AA84F5DB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E783-41EC-48EC-AD91-8C4D28EC1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412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CAD58-486A-4C89-945C-3519AA84F5DB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E783-41EC-48EC-AD91-8C4D28EC1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43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CAD58-486A-4C89-945C-3519AA84F5DB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E783-41EC-48EC-AD91-8C4D28EC1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0311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CAD58-486A-4C89-945C-3519AA84F5DB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E783-41EC-48EC-AD91-8C4D28EC1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9297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03ECAD58-486A-4C89-945C-3519AA84F5DB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871E783-41EC-48EC-AD91-8C4D28EC1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308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CAD58-486A-4C89-945C-3519AA84F5DB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E783-41EC-48EC-AD91-8C4D28EC1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888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CAD58-486A-4C89-945C-3519AA84F5DB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E783-41EC-48EC-AD91-8C4D28EC1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4327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CAD58-486A-4C89-945C-3519AA84F5DB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1E783-41EC-48EC-AD91-8C4D28EC15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5913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3ECAD58-486A-4C89-945C-3519AA84F5DB}" type="datetimeFigureOut">
              <a:rPr lang="cs-CZ" smtClean="0"/>
              <a:t>03.01.2023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871E783-41EC-48EC-AD91-8C4D28EC1529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084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identitaobcana.cz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kancelar@masstrednihana.cz" TargetMode="External"/><Relationship Id="rId2" Type="http://schemas.openxmlformats.org/officeDocument/2006/relationships/hyperlink" Target="http://www.masstrednihana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NOVÁ ZELENÁ ÚSPORÁM – LIGHT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/>
              <a:t>		= příspěvek na energetická opatření rodinných </a:t>
            </a:r>
          </a:p>
          <a:p>
            <a:pPr algn="l"/>
            <a:r>
              <a:rPr lang="cs-CZ" dirty="0"/>
              <a:t>	</a:t>
            </a:r>
            <a:r>
              <a:rPr lang="cs-CZ" dirty="0" smtClean="0"/>
              <a:t>	domů nízkopříjmových domácností</a:t>
            </a:r>
          </a:p>
          <a:p>
            <a:pPr algn="r"/>
            <a:endParaRPr lang="cs-CZ" dirty="0"/>
          </a:p>
          <a:p>
            <a:pPr algn="r"/>
            <a:endParaRPr lang="cs-CZ" dirty="0" smtClean="0"/>
          </a:p>
        </p:txBody>
      </p:sp>
      <p:pic>
        <p:nvPicPr>
          <p:cNvPr id="2050" name="Picture 2" descr="Nová zelená úsporám light pro starobní a invalidní důchodce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55621"/>
            <a:ext cx="2266349" cy="1700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 descr="C:\Dropbox\1_M A S\L O G A_S C H É M A T A\L O G O\LOGO MAS SH\LOGO MAS SH_OBRAZE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272" y="0"/>
            <a:ext cx="3405728" cy="14498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234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Místní akční skupina Střední Haná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279" y="1845734"/>
            <a:ext cx="5682462" cy="4349120"/>
          </a:xfrm>
        </p:spPr>
        <p:txBody>
          <a:bodyPr>
            <a:noAutofit/>
          </a:bodyPr>
          <a:lstStyle/>
          <a:p>
            <a:r>
              <a:rPr lang="cs-CZ" sz="2400" dirty="0"/>
              <a:t>Místní akční </a:t>
            </a:r>
            <a:r>
              <a:rPr lang="cs-CZ" sz="2400" dirty="0" smtClean="0"/>
              <a:t>skupina </a:t>
            </a:r>
            <a:r>
              <a:rPr lang="cs-CZ" sz="2400" dirty="0"/>
              <a:t>je místní partnerství mezi soukromým a veřejným sektorem, které působí na vymezeném </a:t>
            </a:r>
            <a:r>
              <a:rPr lang="cs-CZ" sz="2400" dirty="0" err="1"/>
              <a:t>subregionálním</a:t>
            </a:r>
            <a:r>
              <a:rPr lang="cs-CZ" sz="2400" dirty="0"/>
              <a:t> území, pro něž navrhuje a provádí </a:t>
            </a:r>
            <a:r>
              <a:rPr lang="cs-CZ" sz="2400" dirty="0" smtClean="0"/>
              <a:t>Strategii </a:t>
            </a:r>
            <a:r>
              <a:rPr lang="cs-CZ" sz="2400" dirty="0"/>
              <a:t>komunitně vedeného místního </a:t>
            </a:r>
            <a:r>
              <a:rPr lang="cs-CZ" sz="2400" dirty="0" smtClean="0"/>
              <a:t>rozvoje.</a:t>
            </a:r>
          </a:p>
          <a:p>
            <a:r>
              <a:rPr lang="cs-CZ" sz="2400" dirty="0" smtClean="0"/>
              <a:t>Zajišťujeme dotace zejména pro obce, spolky, podnikatele a zemědělce v našem území.</a:t>
            </a:r>
          </a:p>
          <a:p>
            <a:pPr marL="88900" indent="0">
              <a:buNone/>
            </a:pPr>
            <a:r>
              <a:rPr lang="cs-CZ" sz="2400" dirty="0" smtClean="0"/>
              <a:t>Partnery MAS je 13 obcí, 9 místních spolků, </a:t>
            </a:r>
            <a:br>
              <a:rPr lang="cs-CZ" sz="2400" dirty="0" smtClean="0"/>
            </a:br>
            <a:r>
              <a:rPr lang="cs-CZ" sz="2400" dirty="0" smtClean="0"/>
              <a:t>10 zemědělských podnikatelů, 3 podnikatelé </a:t>
            </a:r>
            <a:br>
              <a:rPr lang="cs-CZ" sz="2400" dirty="0" smtClean="0"/>
            </a:br>
            <a:r>
              <a:rPr lang="cs-CZ" sz="2400" dirty="0" smtClean="0"/>
              <a:t>a 1 zástupce sociálních služeb.</a:t>
            </a:r>
          </a:p>
        </p:txBody>
      </p:sp>
      <p:pic>
        <p:nvPicPr>
          <p:cNvPr id="4" name="Obrázek 3"/>
          <p:cNvPicPr/>
          <p:nvPr/>
        </p:nvPicPr>
        <p:blipFill rotWithShape="1">
          <a:blip r:embed="rId2"/>
          <a:srcRect l="61053" t="29221" r="25961" b="21769"/>
          <a:stretch/>
        </p:blipFill>
        <p:spPr bwMode="auto">
          <a:xfrm>
            <a:off x="7125731" y="1845734"/>
            <a:ext cx="4029950" cy="43491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855676" y="5774724"/>
            <a:ext cx="1351005" cy="15651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 descr="C:\Dropbox\1_M A S\L O G A_S C H É M A T A\L O G O\LOGO MAS SH\LOGO MAS SH_OBRAZE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1285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Oprávnění žadatelé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dirty="0" smtClean="0"/>
              <a:t>Vlastník nebo spoluvlastník rodinného domu nebo stavby určené pro rodinnou rekreaci s trvalým pobytem počínajícím před 12. 9. 2022 v případě, že:</a:t>
            </a:r>
          </a:p>
          <a:p>
            <a:pPr marL="0" indent="0">
              <a:buNone/>
            </a:pPr>
            <a:r>
              <a:rPr lang="cs-CZ" sz="3000" dirty="0"/>
              <a:t>	</a:t>
            </a:r>
            <a:r>
              <a:rPr lang="cs-CZ" sz="3000" dirty="0" smtClean="0"/>
              <a:t>- žadatel a všichni členové jeho domácnosti pobírají 	starobní důchod nebo invalidní důchod III. stupně, nebo</a:t>
            </a:r>
          </a:p>
          <a:p>
            <a:pPr marL="0" indent="0">
              <a:buNone/>
            </a:pPr>
            <a:r>
              <a:rPr lang="cs-CZ" sz="3000" dirty="0"/>
              <a:t>	</a:t>
            </a:r>
            <a:r>
              <a:rPr lang="cs-CZ" sz="3000" dirty="0" smtClean="0"/>
              <a:t>- žadatel v období mezi 12. 9. 2022 a dnem podání žádosti 	pobíral příspěvek na bydlení – nemusí jej pobírat po celou 	dobu.</a:t>
            </a:r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455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Žadatelé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dirty="0" smtClean="0"/>
              <a:t>V přízemí domu bydlí senior, v patře syn/dcera s rodinou – senior </a:t>
            </a:r>
            <a:r>
              <a:rPr lang="cs-CZ" sz="2600" b="1" u="sng" dirty="0" smtClean="0"/>
              <a:t>nesmí</a:t>
            </a:r>
            <a:r>
              <a:rPr lang="cs-CZ" sz="2600" dirty="0" smtClean="0"/>
              <a:t> žádat.</a:t>
            </a:r>
          </a:p>
          <a:p>
            <a:r>
              <a:rPr lang="cs-CZ" sz="2600" dirty="0" smtClean="0"/>
              <a:t>V domě žije se seniorem (opatrovníkem, rodičem, prarodičem) nezaopatřené dítě – senior </a:t>
            </a:r>
            <a:r>
              <a:rPr lang="cs-CZ" sz="2600" b="1" u="sng" dirty="0" smtClean="0"/>
              <a:t>smí</a:t>
            </a:r>
            <a:r>
              <a:rPr lang="cs-CZ" sz="2600" dirty="0" smtClean="0"/>
              <a:t> žádat.</a:t>
            </a:r>
          </a:p>
          <a:p>
            <a:r>
              <a:rPr lang="cs-CZ" sz="2600" dirty="0"/>
              <a:t>S</a:t>
            </a:r>
            <a:r>
              <a:rPr lang="cs-CZ" sz="2600" dirty="0" smtClean="0"/>
              <a:t>enioři žijí v domě kde má trvalé bydliště jejích syn/dcera, ale nebydlí tam – dokládá se čestné prohlášení že syn/dcera v domě nežije.</a:t>
            </a:r>
          </a:p>
          <a:p>
            <a:r>
              <a:rPr lang="cs-CZ" sz="2600" dirty="0" smtClean="0"/>
              <a:t>Syn/dcera vlastní nemovitost, nežije zde, žije zde rodič senior který není vlastníkem, ale má věcné břemeno – senior </a:t>
            </a:r>
            <a:r>
              <a:rPr lang="cs-CZ" sz="2600" b="1" u="sng" dirty="0" smtClean="0"/>
              <a:t>nesmí</a:t>
            </a:r>
            <a:r>
              <a:rPr lang="cs-CZ" sz="2600" dirty="0" smtClean="0"/>
              <a:t> žádat.</a:t>
            </a:r>
          </a:p>
          <a:p>
            <a:r>
              <a:rPr lang="cs-CZ" sz="2600" dirty="0" smtClean="0"/>
              <a:t>Důchodce si přivydělává k důchodu – </a:t>
            </a:r>
            <a:r>
              <a:rPr lang="cs-CZ" sz="2600" b="1" u="sng" dirty="0" smtClean="0"/>
              <a:t>smí žádat.</a:t>
            </a:r>
            <a:endParaRPr lang="cs-CZ" sz="2600" b="1" u="sng" dirty="0"/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1479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Definice rodinného domu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dirty="0" smtClean="0"/>
              <a:t>Stávající, řádně dokončené v katastru nemovitosti evidované:</a:t>
            </a:r>
          </a:p>
          <a:p>
            <a:r>
              <a:rPr lang="cs-CZ" sz="2600" dirty="0" smtClean="0"/>
              <a:t>- stavby pro bydlení s nejvýše 3 samostatnými byty,</a:t>
            </a:r>
          </a:p>
          <a:p>
            <a:r>
              <a:rPr lang="cs-CZ" sz="2600" dirty="0" smtClean="0"/>
              <a:t>- obytná část zemědělské usedlosti (statku) splňující definici pro byt,</a:t>
            </a:r>
          </a:p>
          <a:p>
            <a:r>
              <a:rPr lang="cs-CZ" sz="2600" dirty="0" smtClean="0"/>
              <a:t>- stavba určená pro rodinnou rekreaci, využívána pro trvalé bydlení, s číslem popisným/evidenčním,</a:t>
            </a:r>
          </a:p>
          <a:p>
            <a:r>
              <a:rPr lang="cs-CZ" sz="2600" dirty="0" smtClean="0"/>
              <a:t>- jednotlivé samostatně stojící budovy rodinného domu (s jedním č.p.), pokud každá z nich stavebně technickými parametry a účelem užívání odpovídá rodinnému domu a je k bydlení užívána a současně je i vymezenou bytovou jednotkou dle definice.</a:t>
            </a:r>
            <a:endParaRPr lang="cs-CZ" sz="2600" dirty="0"/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4161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Za rodinný dům se nepovažuje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</a:t>
            </a:r>
            <a:r>
              <a:rPr lang="cs-CZ" sz="3000" dirty="0" smtClean="0"/>
              <a:t>rodinné domy či jiné budovy, které jsou z poloviny nebo větší části plochy využívány k jiným účelům než k trvalému bydlení (hotel, penzion, kancelář…)</a:t>
            </a:r>
          </a:p>
          <a:p>
            <a:r>
              <a:rPr lang="cs-CZ" sz="3000" dirty="0" smtClean="0"/>
              <a:t>- stavby, které nejsou spojeny se zemí pevným základem</a:t>
            </a:r>
          </a:p>
          <a:p>
            <a:r>
              <a:rPr lang="cs-CZ" sz="3000" dirty="0" smtClean="0"/>
              <a:t>- stavby dočasné</a:t>
            </a:r>
          </a:p>
          <a:p>
            <a:r>
              <a:rPr lang="cs-CZ" sz="3000" dirty="0" smtClean="0"/>
              <a:t>- výrobky plnící funkci stavby</a:t>
            </a:r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1081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Výše podpory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3000" dirty="0" smtClean="0"/>
              <a:t>Maximální celková výše podpory při realizaci opatření je </a:t>
            </a:r>
            <a:r>
              <a:rPr lang="cs-CZ" sz="3000" b="1" dirty="0" smtClean="0"/>
              <a:t>150 000 </a:t>
            </a:r>
            <a:r>
              <a:rPr lang="cs-CZ" sz="3000" dirty="0" smtClean="0"/>
              <a:t>Kč.</a:t>
            </a:r>
          </a:p>
          <a:p>
            <a:r>
              <a:rPr lang="cs-CZ" sz="3000" dirty="0" smtClean="0"/>
              <a:t>Výše podpory se stanoví jako součet podpor na vybraná opatření.</a:t>
            </a:r>
          </a:p>
          <a:p>
            <a:r>
              <a:rPr lang="cs-CZ" sz="3000" dirty="0" smtClean="0"/>
              <a:t>Podpora se vyplácí před realizací opatření jakožto záloha ve výši    100 % dle vybraných opatření. </a:t>
            </a:r>
          </a:p>
          <a:p>
            <a:r>
              <a:rPr lang="cs-CZ" sz="3000" dirty="0" smtClean="0"/>
              <a:t>V případě žádostí podaných po realizaci </a:t>
            </a:r>
            <a:r>
              <a:rPr lang="cs-CZ" sz="3000" dirty="0" smtClean="0"/>
              <a:t>(od 12</a:t>
            </a:r>
            <a:r>
              <a:rPr lang="cs-CZ" sz="3000" dirty="0" smtClean="0"/>
              <a:t>. 9. </a:t>
            </a:r>
            <a:r>
              <a:rPr lang="cs-CZ" sz="3000" dirty="0" smtClean="0"/>
              <a:t>2022) </a:t>
            </a:r>
            <a:r>
              <a:rPr lang="cs-CZ" sz="3000" dirty="0" smtClean="0"/>
              <a:t>je podpora vyplácena formou dotace ex post.</a:t>
            </a:r>
          </a:p>
          <a:p>
            <a:r>
              <a:rPr lang="cs-CZ" sz="3000" dirty="0" smtClean="0"/>
              <a:t>Jestliže bude konečná částka realizace nižší než stanovená výše zálohy, dojde po dokončení k vyčíslení vratky, kterou je žadatel povinen vrátit ve stanoveném termínu.</a:t>
            </a:r>
          </a:p>
          <a:p>
            <a:endParaRPr lang="cs-CZ" sz="2800" dirty="0"/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159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Výše podpory</a:t>
            </a:r>
            <a:endParaRPr lang="cs-CZ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672664"/>
              </p:ext>
            </p:extLst>
          </p:nvPr>
        </p:nvGraphicFramePr>
        <p:xfrm>
          <a:off x="998425" y="2117210"/>
          <a:ext cx="10256109" cy="366395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930480"/>
                <a:gridCol w="2406146"/>
                <a:gridCol w="1919483"/>
              </a:tblGrid>
              <a:tr h="26959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b="1" dirty="0">
                          <a:effectLst/>
                        </a:rPr>
                        <a:t>Aktivita (typ opatření)</a:t>
                      </a:r>
                      <a:endParaRPr lang="cs-CZ" sz="2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b="1" dirty="0">
                          <a:effectLst/>
                        </a:rPr>
                        <a:t>Měrná jednotka</a:t>
                      </a:r>
                      <a:endParaRPr lang="cs-CZ" sz="2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b="1" dirty="0">
                          <a:effectLst/>
                        </a:rPr>
                        <a:t>Dotace </a:t>
                      </a:r>
                      <a:r>
                        <a:rPr lang="cs-CZ" sz="2200" b="1" dirty="0" smtClean="0">
                          <a:effectLst/>
                        </a:rPr>
                        <a:t>(Kč)</a:t>
                      </a:r>
                      <a:endParaRPr lang="cs-CZ" sz="2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6959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Zateplení fasády 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běžný metr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6.000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6959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Zateplení střechy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kompletní opatření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120.000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6959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Zateplení stropu pod půdou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kompletní opatření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50.000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9166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Zateplení podlahy na zemině nebo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nad nevytápěným suterénem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kompletní opatření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60.000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6125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Výměna oken (okna ve stejném otvoru stavební konstrukce jsou považována za 1 kus. Sestava okna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s balkonovými dveřmi je podporována jako 2 kusy)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 ks výplně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12.000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6959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>
                          <a:effectLst/>
                        </a:rPr>
                        <a:t>Výměna vchodových dveří</a:t>
                      </a:r>
                      <a:endParaRPr lang="cs-CZ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 ks dveří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300"/>
                        </a:spcAft>
                      </a:pPr>
                      <a:r>
                        <a:rPr lang="cs-CZ" sz="2200" dirty="0">
                          <a:effectLst/>
                        </a:rPr>
                        <a:t>18.000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Obrázek 4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159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Zateplení fasády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400" dirty="0"/>
              <a:t>-</a:t>
            </a:r>
            <a:r>
              <a:rPr lang="cs-CZ" sz="2400" dirty="0" smtClean="0"/>
              <a:t> Podporováno </a:t>
            </a:r>
            <a:r>
              <a:rPr lang="cs-CZ" sz="2400" dirty="0"/>
              <a:t>je zatepleni:</a:t>
            </a:r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/>
              <a:t>-</a:t>
            </a:r>
            <a:r>
              <a:rPr lang="cs-CZ" sz="2400" dirty="0" smtClean="0"/>
              <a:t> Požadovaná celková minimální </a:t>
            </a:r>
            <a:r>
              <a:rPr lang="cs-CZ" sz="2400" dirty="0"/>
              <a:t>tloušťka nove </a:t>
            </a:r>
            <a:r>
              <a:rPr lang="cs-CZ" sz="2400" dirty="0" smtClean="0"/>
              <a:t>tepelné </a:t>
            </a:r>
            <a:r>
              <a:rPr lang="cs-CZ" sz="2400" dirty="0"/>
              <a:t>izolace je 200 mm.</a:t>
            </a:r>
          </a:p>
          <a:p>
            <a:r>
              <a:rPr lang="cs-CZ" sz="2400" dirty="0"/>
              <a:t>-</a:t>
            </a:r>
            <a:r>
              <a:rPr lang="cs-CZ" sz="2400" dirty="0" smtClean="0"/>
              <a:t> </a:t>
            </a:r>
            <a:r>
              <a:rPr lang="cs-CZ" sz="2400" dirty="0"/>
              <a:t>Podpora se je stanovena za </a:t>
            </a:r>
            <a:r>
              <a:rPr lang="cs-CZ" sz="2400" dirty="0" smtClean="0"/>
              <a:t>běžný </a:t>
            </a:r>
            <a:r>
              <a:rPr lang="cs-CZ" sz="2400" dirty="0"/>
              <a:t>metr </a:t>
            </a:r>
            <a:r>
              <a:rPr lang="cs-CZ" sz="2400" dirty="0" smtClean="0"/>
              <a:t>délky zateplené </a:t>
            </a:r>
            <a:r>
              <a:rPr lang="cs-CZ" sz="2400" dirty="0"/>
              <a:t>stěny, </a:t>
            </a:r>
            <a:r>
              <a:rPr lang="cs-CZ" sz="2400" dirty="0" smtClean="0"/>
              <a:t>měřené</a:t>
            </a:r>
            <a:r>
              <a:rPr lang="cs-CZ" sz="2400" dirty="0"/>
              <a:t> </a:t>
            </a:r>
            <a:r>
              <a:rPr lang="cs-CZ" sz="2400" dirty="0" smtClean="0"/>
              <a:t>vodorovně </a:t>
            </a:r>
            <a:r>
              <a:rPr lang="cs-CZ" sz="2400" dirty="0"/>
              <a:t>po </a:t>
            </a:r>
            <a:r>
              <a:rPr lang="cs-CZ" sz="2400" dirty="0" smtClean="0"/>
              <a:t>vnějším </a:t>
            </a:r>
            <a:r>
              <a:rPr lang="cs-CZ" sz="2400" dirty="0"/>
              <a:t>obvodu domu. </a:t>
            </a:r>
            <a:r>
              <a:rPr lang="cs-CZ" sz="2400" dirty="0" smtClean="0"/>
              <a:t>Celková délka </a:t>
            </a:r>
            <a:r>
              <a:rPr lang="cs-CZ" sz="2400" dirty="0"/>
              <a:t>se zaokrouhluje na </a:t>
            </a:r>
            <a:r>
              <a:rPr lang="cs-CZ" sz="2400" dirty="0" smtClean="0"/>
              <a:t>cele metry </a:t>
            </a:r>
            <a:r>
              <a:rPr lang="cs-CZ" sz="2400" dirty="0"/>
              <a:t>směrem nahoru. Zatepleni </a:t>
            </a:r>
            <a:r>
              <a:rPr lang="cs-CZ" sz="2400" dirty="0" smtClean="0"/>
              <a:t>musí výškově pokrývat vytápěnou část</a:t>
            </a:r>
            <a:r>
              <a:rPr lang="cs-CZ" sz="2400" dirty="0"/>
              <a:t> </a:t>
            </a:r>
            <a:r>
              <a:rPr lang="cs-CZ" sz="2400" dirty="0" smtClean="0"/>
              <a:t>domu</a:t>
            </a:r>
            <a:r>
              <a:rPr lang="cs-CZ" sz="2400" dirty="0"/>
              <a:t>.</a:t>
            </a:r>
          </a:p>
          <a:p>
            <a:r>
              <a:rPr lang="cs-CZ" sz="2400" dirty="0"/>
              <a:t>-</a:t>
            </a:r>
            <a:r>
              <a:rPr lang="cs-CZ" sz="2400" dirty="0" smtClean="0"/>
              <a:t> </a:t>
            </a:r>
            <a:r>
              <a:rPr lang="cs-CZ" sz="2400" dirty="0"/>
              <a:t>U </a:t>
            </a:r>
            <a:r>
              <a:rPr lang="cs-CZ" sz="2400" dirty="0" smtClean="0"/>
              <a:t>památkově chráněných </a:t>
            </a:r>
            <a:r>
              <a:rPr lang="cs-CZ" sz="2400" dirty="0"/>
              <a:t>staveb, kde organ </a:t>
            </a:r>
            <a:r>
              <a:rPr lang="cs-CZ" sz="2400" dirty="0" smtClean="0"/>
              <a:t>památkové </a:t>
            </a:r>
            <a:r>
              <a:rPr lang="cs-CZ" sz="2400" dirty="0"/>
              <a:t>peče </a:t>
            </a:r>
            <a:r>
              <a:rPr lang="cs-CZ" sz="2400" dirty="0" smtClean="0"/>
              <a:t>stanovil podmínky </a:t>
            </a:r>
            <a:r>
              <a:rPr lang="cs-CZ" sz="2400" dirty="0"/>
              <a:t>pro zatepleni </a:t>
            </a:r>
            <a:r>
              <a:rPr lang="cs-CZ" sz="2400" dirty="0" smtClean="0"/>
              <a:t>fasády </a:t>
            </a:r>
            <a:r>
              <a:rPr lang="cs-CZ" sz="2400" dirty="0"/>
              <a:t>(např. omezil max. tloušťku zatepleni), </a:t>
            </a:r>
            <a:r>
              <a:rPr lang="cs-CZ" sz="2400" dirty="0" smtClean="0"/>
              <a:t>lze akceptovat </a:t>
            </a:r>
            <a:r>
              <a:rPr lang="cs-CZ" sz="2400" dirty="0"/>
              <a:t>provedeni zatepleni dle </a:t>
            </a:r>
            <a:r>
              <a:rPr lang="cs-CZ" sz="2400" dirty="0" smtClean="0"/>
              <a:t>podmínek určených </a:t>
            </a:r>
            <a:r>
              <a:rPr lang="cs-CZ" sz="2400" dirty="0"/>
              <a:t>v jeho </a:t>
            </a:r>
            <a:r>
              <a:rPr lang="cs-CZ" sz="2400" dirty="0" smtClean="0"/>
              <a:t>vyjádřeni</a:t>
            </a:r>
            <a:r>
              <a:rPr lang="cs-CZ" sz="2400" dirty="0"/>
              <a:t>.</a:t>
            </a:r>
          </a:p>
        </p:txBody>
      </p:sp>
      <p:pic>
        <p:nvPicPr>
          <p:cNvPr id="7" name="Obrázek 6"/>
          <p:cNvPicPr/>
          <p:nvPr/>
        </p:nvPicPr>
        <p:blipFill rotWithShape="1">
          <a:blip r:embed="rId2"/>
          <a:srcRect l="7596" t="39224" r="70007" b="48974"/>
          <a:stretch/>
        </p:blipFill>
        <p:spPr bwMode="auto">
          <a:xfrm>
            <a:off x="1573426" y="2265405"/>
            <a:ext cx="5848865" cy="9803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Obrázek 5" descr="C:\Dropbox\1_M A S\L O G A_S C H É M A T A\L O G O\LOGO MAS SH\LOGO MAS SH_OBRAZE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8306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Zateplení střechy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72688"/>
          </a:xfrm>
        </p:spPr>
        <p:txBody>
          <a:bodyPr>
            <a:normAutofit/>
          </a:bodyPr>
          <a:lstStyle/>
          <a:p>
            <a:r>
              <a:rPr lang="pl-PL" sz="2400" dirty="0"/>
              <a:t>-</a:t>
            </a:r>
            <a:r>
              <a:rPr lang="pl-PL" sz="2400" dirty="0" smtClean="0"/>
              <a:t> </a:t>
            </a:r>
            <a:r>
              <a:rPr lang="pl-PL" sz="2400" dirty="0"/>
              <a:t>Podpora je </a:t>
            </a:r>
            <a:r>
              <a:rPr lang="pl-PL" sz="2400" dirty="0" smtClean="0"/>
              <a:t>poskytována </a:t>
            </a:r>
            <a:r>
              <a:rPr lang="pl-PL" sz="2400" dirty="0"/>
              <a:t>na </a:t>
            </a:r>
            <a:r>
              <a:rPr lang="pl-PL" sz="2400" dirty="0" smtClean="0"/>
              <a:t>zateplení, </a:t>
            </a:r>
            <a:r>
              <a:rPr lang="pl-PL" sz="2400" dirty="0"/>
              <a:t>popř. </a:t>
            </a:r>
            <a:r>
              <a:rPr lang="pl-PL" sz="2400" dirty="0" smtClean="0"/>
              <a:t>doplnění stávajícího zateplení</a:t>
            </a:r>
            <a:endParaRPr lang="pl-PL" sz="2400" dirty="0"/>
          </a:p>
          <a:p>
            <a:endParaRPr lang="pl-PL" sz="2400" dirty="0" smtClean="0"/>
          </a:p>
          <a:p>
            <a:endParaRPr lang="pl-PL" sz="2400" dirty="0"/>
          </a:p>
          <a:p>
            <a:endParaRPr lang="pl-PL" sz="2400" dirty="0" smtClean="0"/>
          </a:p>
          <a:p>
            <a:endParaRPr lang="pl-PL" sz="2400" dirty="0" smtClean="0"/>
          </a:p>
          <a:p>
            <a:r>
              <a:rPr lang="pl-PL" sz="2400" dirty="0"/>
              <a:t>-</a:t>
            </a:r>
            <a:r>
              <a:rPr lang="pl-PL" sz="2400" dirty="0" smtClean="0"/>
              <a:t> Podmínkou </a:t>
            </a:r>
            <a:r>
              <a:rPr lang="pl-PL" sz="2400" dirty="0"/>
              <a:t>pro </a:t>
            </a:r>
            <a:r>
              <a:rPr lang="pl-PL" sz="2400" dirty="0" smtClean="0"/>
              <a:t>poskytnutí </a:t>
            </a:r>
            <a:r>
              <a:rPr lang="pl-PL" sz="2400" dirty="0"/>
              <a:t>podpory je </a:t>
            </a:r>
            <a:r>
              <a:rPr lang="pl-PL" sz="2400" dirty="0" smtClean="0"/>
              <a:t>zateplení celé střešní konstrukce nad vytápěnými </a:t>
            </a:r>
            <a:r>
              <a:rPr lang="pl-PL" sz="2400" dirty="0"/>
              <a:t>prostory domu, s </a:t>
            </a:r>
            <a:r>
              <a:rPr lang="pl-PL" sz="2400" dirty="0" smtClean="0"/>
              <a:t>výjimkou případů</a:t>
            </a:r>
            <a:r>
              <a:rPr lang="pl-PL" sz="2400" dirty="0"/>
              <a:t>, kdy </a:t>
            </a:r>
            <a:r>
              <a:rPr lang="pl-PL" sz="2400" dirty="0" smtClean="0"/>
              <a:t>není </a:t>
            </a:r>
            <a:r>
              <a:rPr lang="pl-PL" sz="2400" dirty="0"/>
              <a:t>z </a:t>
            </a:r>
            <a:r>
              <a:rPr lang="pl-PL" sz="2400" dirty="0" smtClean="0"/>
              <a:t>technických </a:t>
            </a:r>
            <a:r>
              <a:rPr lang="cs-CZ" sz="2400" dirty="0" smtClean="0"/>
              <a:t>důvodů možné </a:t>
            </a:r>
            <a:r>
              <a:rPr lang="cs-CZ" sz="2400" dirty="0"/>
              <a:t>nebo ú</a:t>
            </a:r>
            <a:r>
              <a:rPr lang="cs-CZ" sz="2400" dirty="0" smtClean="0"/>
              <a:t>čelné </a:t>
            </a:r>
            <a:r>
              <a:rPr lang="cs-CZ" sz="2400" dirty="0"/>
              <a:t>zateplit celou </a:t>
            </a:r>
            <a:r>
              <a:rPr lang="cs-CZ" sz="2400" dirty="0" smtClean="0"/>
              <a:t>část </a:t>
            </a:r>
            <a:r>
              <a:rPr lang="cs-CZ" sz="2400" dirty="0"/>
              <a:t>konstrukce.</a:t>
            </a:r>
          </a:p>
          <a:p>
            <a:r>
              <a:rPr lang="cs-CZ" sz="2400" dirty="0"/>
              <a:t>-</a:t>
            </a:r>
            <a:r>
              <a:rPr lang="cs-CZ" sz="2400" dirty="0" smtClean="0"/>
              <a:t> Požadovaná celková </a:t>
            </a:r>
            <a:r>
              <a:rPr lang="cs-CZ" sz="2400" dirty="0"/>
              <a:t>tloušťka </a:t>
            </a:r>
            <a:r>
              <a:rPr lang="cs-CZ" sz="2400" dirty="0" smtClean="0"/>
              <a:t>tepelné </a:t>
            </a:r>
            <a:r>
              <a:rPr lang="cs-CZ" sz="2400" dirty="0"/>
              <a:t>izolace (včetně </a:t>
            </a:r>
            <a:r>
              <a:rPr lang="cs-CZ" sz="2400" dirty="0" smtClean="0"/>
              <a:t>případné stávající) je minimálně </a:t>
            </a:r>
            <a:r>
              <a:rPr lang="cs-CZ" sz="2400" dirty="0"/>
              <a:t>300 mm.</a:t>
            </a:r>
          </a:p>
        </p:txBody>
      </p:sp>
      <p:pic>
        <p:nvPicPr>
          <p:cNvPr id="4" name="Obrázek 3"/>
          <p:cNvPicPr/>
          <p:nvPr/>
        </p:nvPicPr>
        <p:blipFill rotWithShape="1">
          <a:blip r:embed="rId2"/>
          <a:srcRect l="7822" t="29449" r="70195" b="39547"/>
          <a:stretch/>
        </p:blipFill>
        <p:spPr bwMode="auto">
          <a:xfrm>
            <a:off x="1532239" y="2261287"/>
            <a:ext cx="5494637" cy="20718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Obrázek 4" descr="C:\Dropbox\1_M A S\L O G A_S C H É M A T A\L O G O\LOGO MAS SH\LOGO MAS SH_OBRAZE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34459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Zateplení stropu pod půdou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280" y="1737361"/>
            <a:ext cx="10058400" cy="4597536"/>
          </a:xfrm>
        </p:spPr>
        <p:txBody>
          <a:bodyPr>
            <a:noAutofit/>
          </a:bodyPr>
          <a:lstStyle/>
          <a:p>
            <a:r>
              <a:rPr lang="pl-PL" sz="2400" dirty="0" smtClean="0"/>
              <a:t>- Podporováno </a:t>
            </a:r>
            <a:r>
              <a:rPr lang="pl-PL" sz="2400" dirty="0"/>
              <a:t>je </a:t>
            </a:r>
            <a:r>
              <a:rPr lang="pl-PL" sz="2400" dirty="0" smtClean="0"/>
              <a:t>zateplení </a:t>
            </a:r>
            <a:r>
              <a:rPr lang="pl-PL" sz="2400" dirty="0"/>
              <a:t>stropu pod </a:t>
            </a:r>
            <a:r>
              <a:rPr lang="pl-PL" sz="2400" dirty="0" smtClean="0"/>
              <a:t>nevytápěnými </a:t>
            </a:r>
            <a:r>
              <a:rPr lang="pl-PL" sz="2400" dirty="0"/>
              <a:t>prostory, např</a:t>
            </a:r>
            <a:r>
              <a:rPr lang="pl-PL" sz="2400" dirty="0" smtClean="0"/>
              <a:t>.</a:t>
            </a:r>
          </a:p>
          <a:p>
            <a:endParaRPr lang="pl-PL" sz="2400" dirty="0" smtClean="0"/>
          </a:p>
          <a:p>
            <a:endParaRPr lang="pl-PL" sz="2400" dirty="0"/>
          </a:p>
          <a:p>
            <a:r>
              <a:rPr lang="pl-PL" sz="2400" dirty="0"/>
              <a:t>-</a:t>
            </a:r>
            <a:r>
              <a:rPr lang="pl-PL" sz="2400" dirty="0" smtClean="0"/>
              <a:t> Zateplení </a:t>
            </a:r>
            <a:r>
              <a:rPr lang="pl-PL" sz="2400" dirty="0"/>
              <a:t>bude provedeno v </a:t>
            </a:r>
            <a:r>
              <a:rPr lang="pl-PL" sz="2400" dirty="0" smtClean="0"/>
              <a:t>celé </a:t>
            </a:r>
            <a:r>
              <a:rPr lang="pl-PL" sz="2400" dirty="0"/>
              <a:t>ploše nad </a:t>
            </a:r>
            <a:r>
              <a:rPr lang="pl-PL" sz="2400" dirty="0" smtClean="0"/>
              <a:t>vytápěnými prostory, </a:t>
            </a:r>
            <a:r>
              <a:rPr lang="cs-CZ" sz="2400" dirty="0" smtClean="0"/>
              <a:t>s výjimkou případů</a:t>
            </a:r>
            <a:r>
              <a:rPr lang="cs-CZ" sz="2400" dirty="0"/>
              <a:t>, kdy </a:t>
            </a:r>
            <a:r>
              <a:rPr lang="cs-CZ" sz="2400" dirty="0" smtClean="0"/>
              <a:t>není </a:t>
            </a:r>
            <a:r>
              <a:rPr lang="cs-CZ" sz="2400" dirty="0"/>
              <a:t>z </a:t>
            </a:r>
            <a:r>
              <a:rPr lang="cs-CZ" sz="2400" dirty="0" smtClean="0"/>
              <a:t>technických </a:t>
            </a:r>
            <a:r>
              <a:rPr lang="cs-CZ" sz="2400" dirty="0"/>
              <a:t>důvodů </a:t>
            </a:r>
            <a:r>
              <a:rPr lang="cs-CZ" sz="2400" dirty="0" smtClean="0"/>
              <a:t>možné </a:t>
            </a:r>
            <a:r>
              <a:rPr lang="cs-CZ" sz="2400" dirty="0"/>
              <a:t>nebo </a:t>
            </a:r>
            <a:r>
              <a:rPr lang="cs-CZ" sz="2400" dirty="0" smtClean="0"/>
              <a:t>účelné zateplit </a:t>
            </a:r>
            <a:r>
              <a:rPr lang="cs-CZ" sz="2400" dirty="0"/>
              <a:t>celou </a:t>
            </a:r>
            <a:r>
              <a:rPr lang="cs-CZ" sz="2400" dirty="0" smtClean="0"/>
              <a:t>část </a:t>
            </a:r>
            <a:r>
              <a:rPr lang="cs-CZ" sz="2400" dirty="0"/>
              <a:t>konstrukce.</a:t>
            </a:r>
          </a:p>
          <a:p>
            <a:r>
              <a:rPr lang="cs-CZ" sz="2400" dirty="0"/>
              <a:t>-</a:t>
            </a:r>
            <a:r>
              <a:rPr lang="cs-CZ" sz="2400" dirty="0" smtClean="0"/>
              <a:t> Požadovaná celková </a:t>
            </a:r>
            <a:r>
              <a:rPr lang="cs-CZ" sz="2400" dirty="0"/>
              <a:t>tloušťka </a:t>
            </a:r>
            <a:r>
              <a:rPr lang="cs-CZ" sz="2400" dirty="0" smtClean="0"/>
              <a:t>tepelné izolace </a:t>
            </a:r>
            <a:r>
              <a:rPr lang="cs-CZ" sz="2400" dirty="0"/>
              <a:t>(včetně </a:t>
            </a:r>
            <a:r>
              <a:rPr lang="cs-CZ" sz="2400" dirty="0" smtClean="0"/>
              <a:t>případné stávající) je minimálně </a:t>
            </a:r>
            <a:r>
              <a:rPr lang="cs-CZ" sz="2400" dirty="0"/>
              <a:t>300 mm.</a:t>
            </a:r>
          </a:p>
          <a:p>
            <a:r>
              <a:rPr lang="cs-CZ" sz="2400" dirty="0"/>
              <a:t>-</a:t>
            </a:r>
            <a:r>
              <a:rPr lang="cs-CZ" sz="2400" dirty="0" smtClean="0"/>
              <a:t> </a:t>
            </a:r>
            <a:r>
              <a:rPr lang="cs-CZ" sz="2400" dirty="0"/>
              <a:t>Nelze čerpat současně podporu na </a:t>
            </a:r>
            <a:r>
              <a:rPr lang="cs-CZ" sz="2400" dirty="0" smtClean="0"/>
              <a:t>zateplení </a:t>
            </a:r>
            <a:r>
              <a:rPr lang="cs-CZ" sz="2400" dirty="0"/>
              <a:t>stropu i střechy. Na </a:t>
            </a:r>
            <a:r>
              <a:rPr lang="cs-CZ" sz="2400" dirty="0" smtClean="0"/>
              <a:t>opatření, kde </a:t>
            </a:r>
            <a:r>
              <a:rPr lang="cs-CZ" sz="2400" dirty="0"/>
              <a:t>je </a:t>
            </a:r>
            <a:r>
              <a:rPr lang="cs-CZ" sz="2400" dirty="0" smtClean="0"/>
              <a:t>část </a:t>
            </a:r>
            <a:r>
              <a:rPr lang="cs-CZ" sz="2400" dirty="0"/>
              <a:t>provedena </a:t>
            </a:r>
            <a:r>
              <a:rPr lang="cs-CZ" sz="2400" dirty="0" smtClean="0"/>
              <a:t>zateplením </a:t>
            </a:r>
            <a:r>
              <a:rPr lang="cs-CZ" sz="2400" dirty="0"/>
              <a:t>stropu a </a:t>
            </a:r>
            <a:r>
              <a:rPr lang="cs-CZ" sz="2400" dirty="0" smtClean="0"/>
              <a:t>část zateplením </a:t>
            </a:r>
            <a:r>
              <a:rPr lang="cs-CZ" sz="2400" dirty="0"/>
              <a:t>střechy, </a:t>
            </a:r>
            <a:r>
              <a:rPr lang="cs-CZ" sz="2400" dirty="0" smtClean="0"/>
              <a:t>lze žádat </a:t>
            </a:r>
            <a:r>
              <a:rPr lang="cs-CZ" sz="2400" dirty="0"/>
              <a:t>jako o </a:t>
            </a:r>
            <a:r>
              <a:rPr lang="cs-CZ" sz="2400" dirty="0" smtClean="0"/>
              <a:t>zateplení </a:t>
            </a:r>
            <a:r>
              <a:rPr lang="cs-CZ" sz="2400" dirty="0"/>
              <a:t>střechy. </a:t>
            </a:r>
            <a:r>
              <a:rPr lang="cs-CZ" sz="2400" dirty="0" smtClean="0"/>
              <a:t>Technické </a:t>
            </a:r>
            <a:r>
              <a:rPr lang="cs-CZ" sz="2400" dirty="0"/>
              <a:t>požadavky se </a:t>
            </a:r>
            <a:r>
              <a:rPr lang="cs-CZ" sz="2400" dirty="0" smtClean="0"/>
              <a:t>uplatní </a:t>
            </a:r>
            <a:r>
              <a:rPr lang="cs-CZ" sz="2400" dirty="0"/>
              <a:t>dle </a:t>
            </a:r>
            <a:r>
              <a:rPr lang="cs-CZ" sz="2400" dirty="0" smtClean="0"/>
              <a:t>typu konstrukce</a:t>
            </a:r>
            <a:r>
              <a:rPr lang="cs-CZ" sz="2400" dirty="0"/>
              <a:t>.</a:t>
            </a:r>
          </a:p>
        </p:txBody>
      </p:sp>
      <p:pic>
        <p:nvPicPr>
          <p:cNvPr id="5" name="Obrázek 4"/>
          <p:cNvPicPr/>
          <p:nvPr/>
        </p:nvPicPr>
        <p:blipFill rotWithShape="1">
          <a:blip r:embed="rId2"/>
          <a:srcRect l="7931" t="32233" r="78897" b="47521"/>
          <a:stretch/>
        </p:blipFill>
        <p:spPr bwMode="auto">
          <a:xfrm>
            <a:off x="1522378" y="2117122"/>
            <a:ext cx="2950768" cy="11780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Obrázek 5" descr="C:\Dropbox\1_M A S\L O G A_S C H É M A T A\L O G O\LOGO MAS SH\LOGO MAS SH_OBRAZE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1236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Zateplení podlahy </a:t>
            </a:r>
            <a:br>
              <a:rPr lang="cs-CZ" b="1" dirty="0" smtClean="0"/>
            </a:br>
            <a:r>
              <a:rPr lang="cs-CZ" b="1" dirty="0" smtClean="0"/>
              <a:t>na zemině nebo nad nevytápěným suterénem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600" dirty="0"/>
              <a:t>-</a:t>
            </a:r>
            <a:r>
              <a:rPr lang="cs-CZ" sz="2600" dirty="0" smtClean="0"/>
              <a:t> Podporováno </a:t>
            </a:r>
            <a:r>
              <a:rPr lang="cs-CZ" sz="2600" dirty="0"/>
              <a:t>je </a:t>
            </a:r>
            <a:r>
              <a:rPr lang="cs-CZ" sz="2600" dirty="0" smtClean="0"/>
              <a:t>zateplení</a:t>
            </a:r>
            <a:endParaRPr lang="cs-CZ" sz="2600" dirty="0"/>
          </a:p>
          <a:p>
            <a:endParaRPr lang="pl-PL" sz="2600" dirty="0" smtClean="0"/>
          </a:p>
          <a:p>
            <a:endParaRPr lang="pl-PL" sz="2600" dirty="0"/>
          </a:p>
          <a:p>
            <a:endParaRPr lang="pl-PL" sz="2600" dirty="0" smtClean="0"/>
          </a:p>
          <a:p>
            <a:r>
              <a:rPr lang="cs-CZ" sz="2600" dirty="0"/>
              <a:t>-</a:t>
            </a:r>
            <a:r>
              <a:rPr lang="cs-CZ" sz="2600" dirty="0" smtClean="0"/>
              <a:t> Zateplení </a:t>
            </a:r>
            <a:r>
              <a:rPr lang="cs-CZ" sz="2600" dirty="0"/>
              <a:t>bude provedeno v </a:t>
            </a:r>
            <a:r>
              <a:rPr lang="cs-CZ" sz="2600" dirty="0" smtClean="0"/>
              <a:t>celém </a:t>
            </a:r>
            <a:r>
              <a:rPr lang="cs-CZ" sz="2600" dirty="0"/>
              <a:t>půdorysu, s </a:t>
            </a:r>
            <a:r>
              <a:rPr lang="cs-CZ" sz="2600" dirty="0" smtClean="0"/>
              <a:t>výjimkou případů</a:t>
            </a:r>
            <a:r>
              <a:rPr lang="cs-CZ" sz="2600" dirty="0"/>
              <a:t>, kdy </a:t>
            </a:r>
            <a:r>
              <a:rPr lang="cs-CZ" sz="2600" dirty="0" smtClean="0"/>
              <a:t>není z technických </a:t>
            </a:r>
            <a:r>
              <a:rPr lang="cs-CZ" sz="2600" dirty="0"/>
              <a:t>důvodů </a:t>
            </a:r>
            <a:r>
              <a:rPr lang="cs-CZ" sz="2600" dirty="0" smtClean="0"/>
              <a:t>možné </a:t>
            </a:r>
            <a:r>
              <a:rPr lang="cs-CZ" sz="2600" dirty="0"/>
              <a:t>nebo </a:t>
            </a:r>
            <a:r>
              <a:rPr lang="cs-CZ" sz="2600" dirty="0" smtClean="0"/>
              <a:t>účelné </a:t>
            </a:r>
            <a:r>
              <a:rPr lang="cs-CZ" sz="2600" dirty="0"/>
              <a:t>zateplit celou </a:t>
            </a:r>
            <a:r>
              <a:rPr lang="cs-CZ" sz="2600" dirty="0" smtClean="0"/>
              <a:t>část </a:t>
            </a:r>
            <a:r>
              <a:rPr lang="cs-CZ" sz="2600" dirty="0"/>
              <a:t>konstrukce.</a:t>
            </a:r>
          </a:p>
          <a:p>
            <a:r>
              <a:rPr lang="cs-CZ" sz="2600" dirty="0"/>
              <a:t>-</a:t>
            </a:r>
            <a:r>
              <a:rPr lang="cs-CZ" sz="2600" dirty="0" smtClean="0"/>
              <a:t> Požadovaná celková </a:t>
            </a:r>
            <a:r>
              <a:rPr lang="cs-CZ" sz="2600" dirty="0"/>
              <a:t>tloušťka </a:t>
            </a:r>
            <a:r>
              <a:rPr lang="cs-CZ" sz="2600" dirty="0" smtClean="0"/>
              <a:t>tepelné </a:t>
            </a:r>
            <a:r>
              <a:rPr lang="cs-CZ" sz="2600" dirty="0"/>
              <a:t>izolace (včetně </a:t>
            </a:r>
            <a:r>
              <a:rPr lang="cs-CZ" sz="2600" dirty="0" smtClean="0"/>
              <a:t>případné stávající) je minimálně </a:t>
            </a:r>
            <a:r>
              <a:rPr lang="cs-CZ" sz="2600" dirty="0"/>
              <a:t>120mm.</a:t>
            </a:r>
          </a:p>
        </p:txBody>
      </p:sp>
      <p:pic>
        <p:nvPicPr>
          <p:cNvPr id="4" name="Obrázek 3"/>
          <p:cNvPicPr/>
          <p:nvPr/>
        </p:nvPicPr>
        <p:blipFill rotWithShape="1">
          <a:blip r:embed="rId2"/>
          <a:srcRect l="7879" t="26139" r="75074" b="52171"/>
          <a:stretch/>
        </p:blipFill>
        <p:spPr bwMode="auto">
          <a:xfrm>
            <a:off x="1516337" y="2290050"/>
            <a:ext cx="4018915" cy="14376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Obrázek 4" descr="C:\Dropbox\1_M A S\L O G A_S C H É M A T A\L O G O\LOGO MAS SH\LOGO MAS SH_OBRAZE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0262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Výměna oken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280" y="1737360"/>
            <a:ext cx="10058400" cy="4023360"/>
          </a:xfrm>
        </p:spPr>
        <p:txBody>
          <a:bodyPr>
            <a:noAutofit/>
          </a:bodyPr>
          <a:lstStyle/>
          <a:p>
            <a:r>
              <a:rPr lang="cs-CZ" sz="2300" dirty="0"/>
              <a:t>-</a:t>
            </a:r>
            <a:r>
              <a:rPr lang="cs-CZ" sz="2300" dirty="0" smtClean="0"/>
              <a:t> Podporována </a:t>
            </a:r>
            <a:r>
              <a:rPr lang="cs-CZ" sz="2300" dirty="0"/>
              <a:t>je </a:t>
            </a:r>
            <a:r>
              <a:rPr lang="cs-CZ" sz="2300" dirty="0" smtClean="0"/>
              <a:t>výměna stávajících </a:t>
            </a:r>
            <a:r>
              <a:rPr lang="cs-CZ" sz="2300" dirty="0"/>
              <a:t>oken ve </a:t>
            </a:r>
            <a:r>
              <a:rPr lang="cs-CZ" sz="2300" dirty="0" smtClean="0"/>
              <a:t>vytápěných místnostech, a </a:t>
            </a:r>
            <a:r>
              <a:rPr lang="cs-CZ" sz="2300" dirty="0"/>
              <a:t>to včetně </a:t>
            </a:r>
            <a:r>
              <a:rPr lang="cs-CZ" sz="2300" dirty="0" smtClean="0"/>
              <a:t>střešních </a:t>
            </a:r>
            <a:r>
              <a:rPr lang="cs-CZ" sz="2300" dirty="0"/>
              <a:t>oken a </a:t>
            </a:r>
            <a:r>
              <a:rPr lang="cs-CZ" sz="2300" dirty="0" smtClean="0"/>
              <a:t>balkonových dveří.</a:t>
            </a:r>
            <a:endParaRPr lang="cs-CZ" sz="2300" dirty="0"/>
          </a:p>
          <a:p>
            <a:r>
              <a:rPr lang="pl-PL" sz="2300" dirty="0"/>
              <a:t>-</a:t>
            </a:r>
            <a:r>
              <a:rPr lang="pl-PL" sz="2300" dirty="0" smtClean="0"/>
              <a:t> </a:t>
            </a:r>
            <a:r>
              <a:rPr lang="pl-PL" sz="2300" dirty="0"/>
              <a:t>Podpora je </a:t>
            </a:r>
            <a:r>
              <a:rPr lang="pl-PL" sz="2300" dirty="0" smtClean="0"/>
              <a:t>poskytována paušálně </a:t>
            </a:r>
            <a:r>
              <a:rPr lang="pl-PL" sz="2300" dirty="0"/>
              <a:t>na 1 kus okna. Okna ve </a:t>
            </a:r>
            <a:r>
              <a:rPr lang="pl-PL" sz="2300" dirty="0" smtClean="0"/>
              <a:t>stejném </a:t>
            </a:r>
            <a:r>
              <a:rPr lang="cs-CZ" sz="2300" dirty="0" smtClean="0"/>
              <a:t>otvoru stavební </a:t>
            </a:r>
            <a:r>
              <a:rPr lang="cs-CZ" sz="2300" dirty="0"/>
              <a:t>konstrukce jsou </a:t>
            </a:r>
            <a:r>
              <a:rPr lang="cs-CZ" sz="2300" dirty="0" smtClean="0"/>
              <a:t>považována </a:t>
            </a:r>
            <a:r>
              <a:rPr lang="cs-CZ" sz="2300" dirty="0"/>
              <a:t>za 1 </a:t>
            </a:r>
            <a:r>
              <a:rPr lang="cs-CZ" sz="2300" dirty="0" smtClean="0"/>
              <a:t>kus. </a:t>
            </a:r>
            <a:r>
              <a:rPr lang="cs-CZ" sz="2300" dirty="0"/>
              <a:t>Sestava </a:t>
            </a:r>
            <a:r>
              <a:rPr lang="cs-CZ" sz="2300" dirty="0" smtClean="0"/>
              <a:t>okna </a:t>
            </a:r>
            <a:r>
              <a:rPr lang="pl-PL" sz="2300" dirty="0" smtClean="0"/>
              <a:t>s </a:t>
            </a:r>
            <a:r>
              <a:rPr lang="pl-PL" sz="2300" dirty="0"/>
              <a:t>balkonovymi dveřmi je podporovana jako 2 kusy.</a:t>
            </a:r>
          </a:p>
          <a:p>
            <a:r>
              <a:rPr lang="cs-CZ" sz="2300" dirty="0"/>
              <a:t>-</a:t>
            </a:r>
            <a:r>
              <a:rPr lang="cs-CZ" sz="2300" dirty="0" smtClean="0"/>
              <a:t> </a:t>
            </a:r>
            <a:r>
              <a:rPr lang="cs-CZ" sz="2300" dirty="0"/>
              <a:t>Nově </a:t>
            </a:r>
            <a:r>
              <a:rPr lang="cs-CZ" sz="2300" dirty="0" smtClean="0"/>
              <a:t>instalovaná </a:t>
            </a:r>
            <a:r>
              <a:rPr lang="cs-CZ" sz="2300" dirty="0"/>
              <a:t>okna </a:t>
            </a:r>
            <a:r>
              <a:rPr lang="cs-CZ" sz="2300" dirty="0" smtClean="0"/>
              <a:t>musí mít zasklení izolačním </a:t>
            </a:r>
            <a:r>
              <a:rPr lang="cs-CZ" sz="2300" dirty="0"/>
              <a:t>3-sklem, tloušťka </a:t>
            </a:r>
            <a:r>
              <a:rPr lang="cs-CZ" sz="2300" dirty="0" smtClean="0"/>
              <a:t>rámu minimálně </a:t>
            </a:r>
            <a:r>
              <a:rPr lang="cs-CZ" sz="2300" dirty="0"/>
              <a:t>70mm.</a:t>
            </a:r>
          </a:p>
          <a:p>
            <a:r>
              <a:rPr lang="cs-CZ" sz="2300" dirty="0" smtClean="0"/>
              <a:t>- </a:t>
            </a:r>
            <a:r>
              <a:rPr lang="cs-CZ" sz="2300" dirty="0"/>
              <a:t>V </a:t>
            </a:r>
            <a:r>
              <a:rPr lang="cs-CZ" sz="2300" dirty="0" smtClean="0"/>
              <a:t>případě stávajících špaletových </a:t>
            </a:r>
            <a:r>
              <a:rPr lang="cs-CZ" sz="2300" dirty="0"/>
              <a:t>oken může byt podpora </a:t>
            </a:r>
            <a:r>
              <a:rPr lang="cs-CZ" sz="2300" dirty="0" smtClean="0"/>
              <a:t>poskytnuta na </a:t>
            </a:r>
            <a:r>
              <a:rPr lang="cs-CZ" sz="2300" dirty="0"/>
              <a:t>jejich celkovou opravu, při </a:t>
            </a:r>
            <a:r>
              <a:rPr lang="cs-CZ" sz="2300" dirty="0" smtClean="0"/>
              <a:t>níž </a:t>
            </a:r>
            <a:r>
              <a:rPr lang="cs-CZ" sz="2300" dirty="0"/>
              <a:t>budou </a:t>
            </a:r>
            <a:r>
              <a:rPr lang="cs-CZ" sz="2300" dirty="0" smtClean="0"/>
              <a:t>vnější křídla </a:t>
            </a:r>
            <a:r>
              <a:rPr lang="cs-CZ" sz="2300" dirty="0"/>
              <a:t>nahrazena </a:t>
            </a:r>
            <a:r>
              <a:rPr lang="cs-CZ" sz="2300" dirty="0" smtClean="0"/>
              <a:t>novými </a:t>
            </a:r>
            <a:r>
              <a:rPr lang="pl-PL" sz="2300" dirty="0" smtClean="0"/>
              <a:t>(popř</a:t>
            </a:r>
            <a:r>
              <a:rPr lang="pl-PL" sz="2300" dirty="0"/>
              <a:t>. </a:t>
            </a:r>
            <a:r>
              <a:rPr lang="pl-PL" sz="2300" dirty="0" smtClean="0"/>
              <a:t>repasovanými</a:t>
            </a:r>
            <a:r>
              <a:rPr lang="pl-PL" sz="2300" dirty="0"/>
              <a:t>) s </a:t>
            </a:r>
            <a:r>
              <a:rPr lang="pl-PL" sz="2300" dirty="0" smtClean="0"/>
              <a:t>izolačním </a:t>
            </a:r>
            <a:r>
              <a:rPr lang="pl-PL" sz="2300" dirty="0"/>
              <a:t>2-sklem nebo 3-sklem.</a:t>
            </a:r>
          </a:p>
          <a:p>
            <a:r>
              <a:rPr lang="cs-CZ" sz="2300" dirty="0"/>
              <a:t>-</a:t>
            </a:r>
            <a:r>
              <a:rPr lang="cs-CZ" sz="2300" dirty="0" smtClean="0"/>
              <a:t> </a:t>
            </a:r>
            <a:r>
              <a:rPr lang="cs-CZ" sz="2300" dirty="0"/>
              <a:t>Podpora se neposkytuje na </a:t>
            </a:r>
            <a:r>
              <a:rPr lang="cs-CZ" sz="2300" dirty="0" smtClean="0"/>
              <a:t>výměnu garážových </a:t>
            </a:r>
            <a:r>
              <a:rPr lang="cs-CZ" sz="2300" dirty="0"/>
              <a:t>vrat a </a:t>
            </a:r>
            <a:r>
              <a:rPr lang="cs-CZ" sz="2300" dirty="0" smtClean="0"/>
              <a:t>jiných </a:t>
            </a:r>
            <a:r>
              <a:rPr lang="cs-CZ" sz="2300" dirty="0"/>
              <a:t>typů </a:t>
            </a:r>
            <a:r>
              <a:rPr lang="cs-CZ" sz="2300" dirty="0" smtClean="0"/>
              <a:t>výplní než </a:t>
            </a:r>
            <a:r>
              <a:rPr lang="cs-CZ" sz="2300" dirty="0"/>
              <a:t>jsou </a:t>
            </a:r>
            <a:r>
              <a:rPr lang="cs-CZ" sz="2300" dirty="0" smtClean="0"/>
              <a:t>uvedené.</a:t>
            </a:r>
            <a:endParaRPr lang="cs-CZ" sz="2300" dirty="0"/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80232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Výměna vchodových dveří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/>
              <a:t>-</a:t>
            </a:r>
            <a:r>
              <a:rPr lang="cs-CZ" sz="3000" dirty="0" smtClean="0"/>
              <a:t> Podporována </a:t>
            </a:r>
            <a:r>
              <a:rPr lang="cs-CZ" sz="3000" dirty="0"/>
              <a:t>je </a:t>
            </a:r>
            <a:r>
              <a:rPr lang="cs-CZ" sz="3000" dirty="0" smtClean="0"/>
              <a:t>výměna stávajících vchodových dveří </a:t>
            </a:r>
            <a:r>
              <a:rPr lang="cs-CZ" sz="3000" dirty="0"/>
              <a:t>(mezi </a:t>
            </a:r>
            <a:r>
              <a:rPr lang="cs-CZ" sz="3000" dirty="0" smtClean="0"/>
              <a:t>interiérem </a:t>
            </a:r>
            <a:r>
              <a:rPr lang="pl-PL" sz="3000" dirty="0" smtClean="0"/>
              <a:t>a exteriérem</a:t>
            </a:r>
            <a:r>
              <a:rPr lang="pl-PL" sz="3000" dirty="0"/>
              <a:t>) za </a:t>
            </a:r>
            <a:r>
              <a:rPr lang="pl-PL" sz="3000" dirty="0" smtClean="0"/>
              <a:t>nové. </a:t>
            </a:r>
            <a:r>
              <a:rPr lang="pl-PL" sz="3000" dirty="0"/>
              <a:t>Na </a:t>
            </a:r>
            <a:r>
              <a:rPr lang="pl-PL" sz="3000" dirty="0" smtClean="0"/>
              <a:t>jiné </a:t>
            </a:r>
            <a:r>
              <a:rPr lang="pl-PL" sz="3000" dirty="0"/>
              <a:t>typy </a:t>
            </a:r>
            <a:r>
              <a:rPr lang="pl-PL" sz="3000" dirty="0" smtClean="0"/>
              <a:t>konstrukcí </a:t>
            </a:r>
            <a:r>
              <a:rPr lang="pl-PL" sz="3000" dirty="0"/>
              <a:t>nelze tuto </a:t>
            </a:r>
            <a:r>
              <a:rPr lang="pl-PL" sz="3000" dirty="0" smtClean="0"/>
              <a:t>podporu </a:t>
            </a:r>
            <a:r>
              <a:rPr lang="cs-CZ" sz="3000" dirty="0" smtClean="0"/>
              <a:t>poskytovat</a:t>
            </a:r>
            <a:r>
              <a:rPr lang="cs-CZ" sz="3000" dirty="0"/>
              <a:t>. Sestavy ve </a:t>
            </a:r>
            <a:r>
              <a:rPr lang="cs-CZ" sz="3000" dirty="0" smtClean="0"/>
              <a:t>stejném </a:t>
            </a:r>
            <a:r>
              <a:rPr lang="cs-CZ" sz="3000" dirty="0"/>
              <a:t>otvoru </a:t>
            </a:r>
            <a:r>
              <a:rPr lang="cs-CZ" sz="3000" dirty="0" smtClean="0"/>
              <a:t>stavební </a:t>
            </a:r>
            <a:r>
              <a:rPr lang="cs-CZ" sz="3000" dirty="0"/>
              <a:t>konstrukce </a:t>
            </a:r>
            <a:r>
              <a:rPr lang="cs-CZ" sz="3000" dirty="0" smtClean="0"/>
              <a:t>jsou </a:t>
            </a:r>
            <a:r>
              <a:rPr lang="pl-PL" sz="3000" dirty="0" smtClean="0"/>
              <a:t>považovány </a:t>
            </a:r>
            <a:r>
              <a:rPr lang="pl-PL" sz="3000" dirty="0"/>
              <a:t>za 1 kus opatřeni.</a:t>
            </a:r>
          </a:p>
          <a:p>
            <a:r>
              <a:rPr lang="cs-CZ" sz="3000" dirty="0"/>
              <a:t>-</a:t>
            </a:r>
            <a:r>
              <a:rPr lang="cs-CZ" sz="3000" dirty="0" smtClean="0"/>
              <a:t> Podporované vchodové </a:t>
            </a:r>
            <a:r>
              <a:rPr lang="cs-CZ" sz="3000" dirty="0"/>
              <a:t>dveře </a:t>
            </a:r>
            <a:r>
              <a:rPr lang="cs-CZ" sz="3000" dirty="0" smtClean="0"/>
              <a:t>musí mít tepelně-izolační </a:t>
            </a:r>
            <a:r>
              <a:rPr lang="cs-CZ" sz="3000" dirty="0"/>
              <a:t>vyplň  </a:t>
            </a:r>
            <a:r>
              <a:rPr lang="cs-CZ" sz="3000" dirty="0" smtClean="0"/>
              <a:t>a případné </a:t>
            </a:r>
            <a:r>
              <a:rPr lang="pl-PL" sz="3000" dirty="0" smtClean="0"/>
              <a:t>zasklení musí být </a:t>
            </a:r>
            <a:r>
              <a:rPr lang="pl-PL" sz="3000" dirty="0"/>
              <a:t>provedeno </a:t>
            </a:r>
            <a:r>
              <a:rPr lang="pl-PL" sz="3000" dirty="0" smtClean="0"/>
              <a:t>izolačním </a:t>
            </a:r>
            <a:r>
              <a:rPr lang="pl-PL" sz="3000" dirty="0"/>
              <a:t>2-sklem nebo 3-sklem.</a:t>
            </a:r>
            <a:endParaRPr lang="cs-CZ" sz="3000" dirty="0"/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57889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Před podáním žádosti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280" y="1845734"/>
            <a:ext cx="10180320" cy="4023360"/>
          </a:xfrm>
        </p:spPr>
        <p:txBody>
          <a:bodyPr>
            <a:normAutofit/>
          </a:bodyPr>
          <a:lstStyle/>
          <a:p>
            <a:r>
              <a:rPr lang="cs-CZ" sz="3000" dirty="0" smtClean="0"/>
              <a:t>Je nutno zřídit </a:t>
            </a:r>
            <a:r>
              <a:rPr lang="cs-CZ" sz="3000" b="1" dirty="0" smtClean="0"/>
              <a:t>identitu občana</a:t>
            </a:r>
            <a:r>
              <a:rPr lang="cs-CZ" sz="3000" dirty="0" smtClean="0"/>
              <a:t>:</a:t>
            </a:r>
          </a:p>
          <a:p>
            <a:r>
              <a:rPr lang="cs-CZ" sz="3000" dirty="0" smtClean="0"/>
              <a:t>- Identita občana se zřizuje pomocí webových stránek </a:t>
            </a:r>
            <a:r>
              <a:rPr lang="cs-CZ" sz="3000" dirty="0" smtClean="0">
                <a:hlinkClick r:id="rId2"/>
              </a:rPr>
              <a:t>www.identitaobcana.cz</a:t>
            </a:r>
            <a:r>
              <a:rPr lang="cs-CZ" sz="3000" dirty="0" smtClean="0"/>
              <a:t>, kde se zvolí možnost založení NIA ID. </a:t>
            </a:r>
          </a:p>
          <a:p>
            <a:r>
              <a:rPr lang="cs-CZ" sz="3000" dirty="0" smtClean="0"/>
              <a:t>- Po vyplnění údajů přijde žadateli email s identifikačním kódem, a bude potřeba identitu žadatele ověřit.</a:t>
            </a:r>
          </a:p>
          <a:p>
            <a:r>
              <a:rPr lang="cs-CZ" sz="3000" dirty="0" smtClean="0"/>
              <a:t>- Ověření lze provést přes Bankovní identitu či přes </a:t>
            </a:r>
            <a:r>
              <a:rPr lang="cs-CZ" sz="3000" dirty="0" err="1" smtClean="0"/>
              <a:t>CzechPoint</a:t>
            </a:r>
            <a:r>
              <a:rPr lang="cs-CZ" sz="3000" dirty="0" smtClean="0"/>
              <a:t>.</a:t>
            </a:r>
          </a:p>
          <a:p>
            <a:r>
              <a:rPr lang="cs-CZ" sz="3000" dirty="0" smtClean="0"/>
              <a:t>Žadatel musí být vlastníkem </a:t>
            </a:r>
            <a:r>
              <a:rPr lang="cs-CZ" sz="3000" b="1" dirty="0" smtClean="0"/>
              <a:t>emailové adresy </a:t>
            </a:r>
            <a:r>
              <a:rPr lang="cs-CZ" sz="3000" dirty="0" smtClean="0"/>
              <a:t>a </a:t>
            </a:r>
            <a:r>
              <a:rPr lang="cs-CZ" sz="3000" b="1" dirty="0" smtClean="0"/>
              <a:t>bankovního účtu</a:t>
            </a:r>
            <a:r>
              <a:rPr lang="cs-CZ" sz="3000" dirty="0" smtClean="0"/>
              <a:t>.</a:t>
            </a:r>
          </a:p>
          <a:p>
            <a:endParaRPr lang="cs-CZ" sz="3000" dirty="0" smtClean="0"/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3518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Dokumenty </a:t>
            </a:r>
            <a:br>
              <a:rPr lang="cs-CZ" b="1" dirty="0" smtClean="0"/>
            </a:br>
            <a:r>
              <a:rPr lang="cs-CZ" b="1" dirty="0" smtClean="0"/>
              <a:t>požadované při podání žádosti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1431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Fotodokumentace před realizací opatření – NEJLÉPE PRACOVNÍKEM MAS/EKIS</a:t>
            </a:r>
          </a:p>
          <a:p>
            <a:pPr marL="0" indent="0">
              <a:buNone/>
            </a:pPr>
            <a:r>
              <a:rPr lang="cs-CZ" sz="2400" dirty="0" smtClean="0"/>
              <a:t>Dokument prokazující vlastnictví bankovního účtu žadatele.</a:t>
            </a:r>
          </a:p>
          <a:p>
            <a:pPr marL="0" indent="0">
              <a:buNone/>
            </a:pPr>
            <a:r>
              <a:rPr lang="cs-CZ" sz="2400" dirty="0" smtClean="0"/>
              <a:t>Dokument prokazující čerpání příspěvku na bydlení nebo důchodu - rozhodnutí o příspěvku na bydlení v daném období, aktuální výměr důchodu.</a:t>
            </a:r>
          </a:p>
          <a:p>
            <a:pPr marL="0" indent="0">
              <a:buNone/>
            </a:pPr>
            <a:r>
              <a:rPr lang="cs-CZ" sz="2400" dirty="0" smtClean="0"/>
              <a:t>Zpráva o navrhovaných opatřeních – musí být potvrzena pracovníkem Místní akční skupiny (MAS) nebo pracovníkem energetického konzultačního a informačního střediska (EKIS).</a:t>
            </a:r>
          </a:p>
          <a:p>
            <a:pPr marL="0" indent="0">
              <a:buNone/>
            </a:pPr>
            <a:r>
              <a:rPr lang="cs-CZ" sz="2400" dirty="0" smtClean="0"/>
              <a:t>V případě, že je nemovitost zapsána v katastru jako stavba pro rodinnou rekreaci, dokumenty prokazující, že je stavba určená pro rodinnou rekreaci využívána k trvalému bydlení.</a:t>
            </a:r>
            <a:endParaRPr lang="cs-CZ" sz="2400" dirty="0"/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982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Dokumenty </a:t>
            </a:r>
            <a:br>
              <a:rPr lang="cs-CZ" b="1" dirty="0" smtClean="0"/>
            </a:br>
            <a:r>
              <a:rPr lang="cs-CZ" b="1" dirty="0" smtClean="0"/>
              <a:t>požadované k doložení realizace projektu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dirty="0"/>
              <a:t> </a:t>
            </a:r>
            <a:r>
              <a:rPr lang="cs-CZ" sz="3000" dirty="0" smtClean="0"/>
              <a:t>Fotodokumentace po realizaci opatření.</a:t>
            </a:r>
          </a:p>
          <a:p>
            <a:endParaRPr lang="cs-CZ" sz="3000" dirty="0"/>
          </a:p>
          <a:p>
            <a:r>
              <a:rPr lang="cs-CZ" sz="3000" dirty="0" smtClean="0"/>
              <a:t>Faktury a doklady ke kontrole.</a:t>
            </a:r>
          </a:p>
          <a:p>
            <a:endParaRPr lang="cs-CZ" sz="3000" dirty="0" smtClean="0"/>
          </a:p>
          <a:p>
            <a:r>
              <a:rPr lang="cs-CZ" sz="3000" dirty="0" smtClean="0"/>
              <a:t>Zpráva o provedených opatřeních – musí být potvrzena pracovníkem MAS nebo EKIS.</a:t>
            </a:r>
          </a:p>
          <a:p>
            <a:endParaRPr lang="cs-CZ" sz="3000" dirty="0"/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792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Podání žádosti - administrace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- </a:t>
            </a:r>
            <a:r>
              <a:rPr lang="cs-CZ" sz="3000" dirty="0"/>
              <a:t>Žádosti se podávají elektronicky prostřednictvím AIS Státního fondu životního prostředí (SFŽP</a:t>
            </a:r>
            <a:r>
              <a:rPr lang="cs-CZ" sz="3000" dirty="0" smtClean="0"/>
              <a:t>).</a:t>
            </a:r>
            <a:endParaRPr lang="cs-CZ" sz="3000" dirty="0"/>
          </a:p>
          <a:p>
            <a:r>
              <a:rPr lang="cs-CZ" sz="3000" dirty="0" smtClean="0"/>
              <a:t>- Na realizaci má žadatel 12 měsíců od schválení dotace.</a:t>
            </a:r>
          </a:p>
          <a:p>
            <a:r>
              <a:rPr lang="cs-CZ" sz="3000" dirty="0" smtClean="0"/>
              <a:t>- V případě zjištění </a:t>
            </a:r>
            <a:r>
              <a:rPr lang="cs-CZ" sz="3000" dirty="0"/>
              <a:t>nedostatků v </a:t>
            </a:r>
            <a:r>
              <a:rPr lang="cs-CZ" sz="3000" dirty="0" smtClean="0"/>
              <a:t>rámci </a:t>
            </a:r>
            <a:r>
              <a:rPr lang="cs-CZ" sz="3000" dirty="0"/>
              <a:t>kontrol je žadatel </a:t>
            </a:r>
            <a:r>
              <a:rPr lang="cs-CZ" sz="3000" dirty="0" smtClean="0"/>
              <a:t>prostřednictvím AIS </a:t>
            </a:r>
            <a:r>
              <a:rPr lang="cs-CZ" sz="3000" dirty="0"/>
              <a:t>SFŽP ČR </a:t>
            </a:r>
            <a:r>
              <a:rPr lang="cs-CZ" sz="3000" dirty="0" smtClean="0"/>
              <a:t>vyzván </a:t>
            </a:r>
            <a:r>
              <a:rPr lang="cs-CZ" sz="3000" dirty="0"/>
              <a:t>k jejich </a:t>
            </a:r>
            <a:r>
              <a:rPr lang="cs-CZ" sz="3000" dirty="0" smtClean="0"/>
              <a:t>odstranění, </a:t>
            </a:r>
            <a:r>
              <a:rPr lang="cs-CZ" sz="3000" dirty="0"/>
              <a:t>a to </a:t>
            </a:r>
            <a:r>
              <a:rPr lang="cs-CZ" sz="3000" dirty="0" smtClean="0"/>
              <a:t>případně </a:t>
            </a:r>
            <a:r>
              <a:rPr lang="cs-CZ" sz="3000" dirty="0"/>
              <a:t>i ve </a:t>
            </a:r>
            <a:r>
              <a:rPr lang="cs-CZ" sz="3000" dirty="0" smtClean="0"/>
              <a:t>stanovené </a:t>
            </a:r>
            <a:r>
              <a:rPr lang="cs-CZ" sz="3000" dirty="0"/>
              <a:t>lhůtě.</a:t>
            </a:r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5382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Přímé realizační výdaje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600" dirty="0" smtClean="0"/>
              <a:t>- Podpora </a:t>
            </a:r>
            <a:r>
              <a:rPr lang="pl-PL" sz="2600" dirty="0"/>
              <a:t>je </a:t>
            </a:r>
            <a:r>
              <a:rPr lang="pl-PL" sz="2600" dirty="0" smtClean="0"/>
              <a:t>poskytována </a:t>
            </a:r>
            <a:r>
              <a:rPr lang="pl-PL" sz="2600" dirty="0"/>
              <a:t>pouze na </a:t>
            </a:r>
            <a:r>
              <a:rPr lang="pl-PL" sz="2600" dirty="0" smtClean="0"/>
              <a:t>úhradu přímých výdajů spojených </a:t>
            </a:r>
            <a:r>
              <a:rPr lang="cs-CZ" sz="2600" dirty="0" smtClean="0"/>
              <a:t>s provedením opatření, zejména nákup stavebního materiálu</a:t>
            </a:r>
            <a:r>
              <a:rPr lang="cs-CZ" sz="2600" dirty="0"/>
              <a:t>, ú</a:t>
            </a:r>
            <a:r>
              <a:rPr lang="cs-CZ" sz="2600" dirty="0" smtClean="0"/>
              <a:t>hrada stavebních </a:t>
            </a:r>
            <a:r>
              <a:rPr lang="cs-CZ" sz="2600" dirty="0"/>
              <a:t>a </a:t>
            </a:r>
            <a:r>
              <a:rPr lang="cs-CZ" sz="2600" dirty="0" smtClean="0"/>
              <a:t>montážních prací, pronájem lešení </a:t>
            </a:r>
            <a:r>
              <a:rPr lang="cs-CZ" sz="2600" dirty="0"/>
              <a:t>či </a:t>
            </a:r>
            <a:r>
              <a:rPr lang="cs-CZ" sz="2600" dirty="0" smtClean="0"/>
              <a:t>jiného nezbytného zařízení </a:t>
            </a:r>
            <a:r>
              <a:rPr lang="cs-CZ" sz="2600" dirty="0"/>
              <a:t>staveniště, doprava </a:t>
            </a:r>
            <a:r>
              <a:rPr lang="cs-CZ" sz="2600" dirty="0" smtClean="0"/>
              <a:t>materiálu</a:t>
            </a:r>
            <a:r>
              <a:rPr lang="cs-CZ" sz="2600" dirty="0"/>
              <a:t>, </a:t>
            </a:r>
            <a:r>
              <a:rPr lang="cs-CZ" sz="2600" dirty="0" smtClean="0"/>
              <a:t>uložení stavebního odpadu na skládku </a:t>
            </a:r>
            <a:r>
              <a:rPr lang="cs-CZ" sz="2600" dirty="0"/>
              <a:t>apod</a:t>
            </a:r>
            <a:r>
              <a:rPr lang="cs-CZ" sz="2600" dirty="0" smtClean="0"/>
              <a:t>.</a:t>
            </a:r>
          </a:p>
          <a:p>
            <a:r>
              <a:rPr lang="cs-CZ" sz="2600" dirty="0" smtClean="0"/>
              <a:t>- Žadatel </a:t>
            </a:r>
            <a:r>
              <a:rPr lang="cs-CZ" sz="2600" dirty="0"/>
              <a:t>je povinen doklady </a:t>
            </a:r>
            <a:r>
              <a:rPr lang="cs-CZ" sz="2600" dirty="0" smtClean="0"/>
              <a:t>související </a:t>
            </a:r>
            <a:r>
              <a:rPr lang="cs-CZ" sz="2600" dirty="0"/>
              <a:t>s </a:t>
            </a:r>
            <a:r>
              <a:rPr lang="cs-CZ" sz="2600" dirty="0" smtClean="0"/>
              <a:t>realizací opatření </a:t>
            </a:r>
            <a:r>
              <a:rPr lang="cs-CZ" sz="2600" dirty="0"/>
              <a:t>(faktury, </a:t>
            </a:r>
            <a:r>
              <a:rPr lang="cs-CZ" sz="2600" dirty="0" smtClean="0"/>
              <a:t>dodací</a:t>
            </a:r>
            <a:r>
              <a:rPr lang="cs-CZ" sz="2600" dirty="0"/>
              <a:t> </a:t>
            </a:r>
            <a:r>
              <a:rPr lang="cs-CZ" sz="2600" dirty="0" smtClean="0"/>
              <a:t>listy</a:t>
            </a:r>
            <a:r>
              <a:rPr lang="cs-CZ" sz="2600" dirty="0"/>
              <a:t>, doklady o </a:t>
            </a:r>
            <a:r>
              <a:rPr lang="cs-CZ" sz="2600" dirty="0" smtClean="0"/>
              <a:t>zaplacení </a:t>
            </a:r>
            <a:r>
              <a:rPr lang="cs-CZ" sz="2600" dirty="0"/>
              <a:t>apod.) uschovat </a:t>
            </a:r>
            <a:r>
              <a:rPr lang="cs-CZ" sz="2600" dirty="0" smtClean="0"/>
              <a:t>nejméně </a:t>
            </a:r>
            <a:r>
              <a:rPr lang="cs-CZ" sz="2600" dirty="0"/>
              <a:t>pod dobu </a:t>
            </a:r>
            <a:r>
              <a:rPr lang="cs-CZ" sz="2600" dirty="0" smtClean="0"/>
              <a:t>udržitelnosti opatření </a:t>
            </a:r>
            <a:r>
              <a:rPr lang="cs-CZ" sz="2600" dirty="0"/>
              <a:t>a na </a:t>
            </a:r>
            <a:r>
              <a:rPr lang="cs-CZ" sz="2600" dirty="0" smtClean="0"/>
              <a:t>vyzvaní </a:t>
            </a:r>
            <a:r>
              <a:rPr lang="cs-CZ" sz="2600" dirty="0"/>
              <a:t>Fondu je předložit ke kontrole</a:t>
            </a:r>
            <a:r>
              <a:rPr lang="cs-CZ" sz="2600" dirty="0" smtClean="0"/>
              <a:t>.</a:t>
            </a:r>
          </a:p>
          <a:p>
            <a:r>
              <a:rPr lang="cs-CZ" sz="2600" dirty="0" smtClean="0"/>
              <a:t>- Doba udržitelnosti </a:t>
            </a:r>
            <a:r>
              <a:rPr lang="cs-CZ" sz="2600" b="1" u="sng" dirty="0" smtClean="0"/>
              <a:t>je 5 let </a:t>
            </a:r>
            <a:r>
              <a:rPr lang="cs-CZ" sz="2600" dirty="0" smtClean="0"/>
              <a:t>ode dne doložení dokončení realizace.</a:t>
            </a:r>
            <a:endParaRPr lang="cs-CZ" sz="2600" dirty="0"/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34458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Změny v žádosti o podporu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279" y="1761250"/>
            <a:ext cx="10058401" cy="4557172"/>
          </a:xfrm>
        </p:spPr>
        <p:txBody>
          <a:bodyPr>
            <a:noAutofit/>
          </a:bodyPr>
          <a:lstStyle/>
          <a:p>
            <a:r>
              <a:rPr lang="cs-CZ" sz="2200" dirty="0" smtClean="0"/>
              <a:t>- Žadatel </a:t>
            </a:r>
            <a:r>
              <a:rPr lang="cs-CZ" sz="2200" dirty="0"/>
              <a:t>je povinen oznamovat Fondu každou změnu, </a:t>
            </a:r>
            <a:r>
              <a:rPr lang="cs-CZ" sz="2200" dirty="0" smtClean="0"/>
              <a:t>která </a:t>
            </a:r>
            <a:r>
              <a:rPr lang="cs-CZ" sz="2200" dirty="0"/>
              <a:t>může ovlivnit ú</a:t>
            </a:r>
            <a:r>
              <a:rPr lang="cs-CZ" sz="2200" dirty="0" smtClean="0"/>
              <a:t>čel </a:t>
            </a:r>
            <a:r>
              <a:rPr lang="pl-PL" sz="2200" dirty="0" smtClean="0"/>
              <a:t>poskytované </a:t>
            </a:r>
            <a:r>
              <a:rPr lang="pl-PL" sz="2200" dirty="0"/>
              <a:t>podpory a </a:t>
            </a:r>
            <a:r>
              <a:rPr lang="pl-PL" sz="2200" dirty="0" smtClean="0"/>
              <a:t>splnění podmínek </a:t>
            </a:r>
            <a:r>
              <a:rPr lang="pl-PL" sz="2200" dirty="0"/>
              <a:t>programu, a to v době od </a:t>
            </a:r>
            <a:r>
              <a:rPr lang="pl-PL" sz="2200" dirty="0" smtClean="0"/>
              <a:t>podaní </a:t>
            </a:r>
            <a:r>
              <a:rPr lang="cs-CZ" sz="2200" dirty="0" smtClean="0"/>
              <a:t>žádosti </a:t>
            </a:r>
            <a:r>
              <a:rPr lang="cs-CZ" sz="2200" dirty="0"/>
              <a:t>až do konce doby udržitelnosti. </a:t>
            </a:r>
            <a:r>
              <a:rPr lang="cs-CZ" sz="2200" dirty="0" smtClean="0"/>
              <a:t>Jedná </a:t>
            </a:r>
            <a:r>
              <a:rPr lang="cs-CZ" sz="2200" dirty="0"/>
              <a:t>se </a:t>
            </a:r>
            <a:r>
              <a:rPr lang="cs-CZ" sz="2200" dirty="0" smtClean="0"/>
              <a:t>například </a:t>
            </a:r>
            <a:r>
              <a:rPr lang="cs-CZ" sz="2200" dirty="0"/>
              <a:t>o </a:t>
            </a:r>
            <a:r>
              <a:rPr lang="cs-CZ" sz="2200" dirty="0" smtClean="0"/>
              <a:t>změny identifikačních </a:t>
            </a:r>
            <a:r>
              <a:rPr lang="cs-CZ" sz="2200" dirty="0"/>
              <a:t>a </a:t>
            </a:r>
            <a:r>
              <a:rPr lang="cs-CZ" sz="2200" dirty="0" smtClean="0"/>
              <a:t>kontaktních </a:t>
            </a:r>
            <a:r>
              <a:rPr lang="cs-CZ" sz="2200" dirty="0"/>
              <a:t>ú</a:t>
            </a:r>
            <a:r>
              <a:rPr lang="cs-CZ" sz="2200" dirty="0" smtClean="0"/>
              <a:t>dajů</a:t>
            </a:r>
            <a:r>
              <a:rPr lang="cs-CZ" sz="2200" dirty="0"/>
              <a:t>, změny parametrů </a:t>
            </a:r>
            <a:r>
              <a:rPr lang="cs-CZ" sz="2200" dirty="0" smtClean="0"/>
              <a:t>realizovaných opatření </a:t>
            </a:r>
            <a:r>
              <a:rPr lang="cs-CZ" sz="2200" dirty="0"/>
              <a:t>a změny </a:t>
            </a:r>
            <a:r>
              <a:rPr lang="cs-CZ" sz="2200" dirty="0" smtClean="0"/>
              <a:t>skutečností </a:t>
            </a:r>
            <a:r>
              <a:rPr lang="cs-CZ" sz="2200" dirty="0"/>
              <a:t>a </a:t>
            </a:r>
            <a:r>
              <a:rPr lang="cs-CZ" sz="2200" dirty="0" smtClean="0"/>
              <a:t>podmínek obsažených v rozhodnutí apod.</a:t>
            </a:r>
          </a:p>
          <a:p>
            <a:r>
              <a:rPr lang="cs-CZ" sz="2200" dirty="0" smtClean="0"/>
              <a:t>- Budou-li </a:t>
            </a:r>
            <a:r>
              <a:rPr lang="cs-CZ" sz="2200" dirty="0"/>
              <a:t>změny </a:t>
            </a:r>
            <a:r>
              <a:rPr lang="cs-CZ" sz="2200" dirty="0" smtClean="0"/>
              <a:t>realizovány </a:t>
            </a:r>
            <a:r>
              <a:rPr lang="cs-CZ" sz="2200" dirty="0"/>
              <a:t>bez </a:t>
            </a:r>
            <a:r>
              <a:rPr lang="cs-CZ" sz="2200" dirty="0" smtClean="0"/>
              <a:t>předchozího </a:t>
            </a:r>
            <a:r>
              <a:rPr lang="cs-CZ" sz="2200" dirty="0"/>
              <a:t>souhlasu Fondu a </a:t>
            </a:r>
            <a:r>
              <a:rPr lang="cs-CZ" sz="2200" dirty="0" smtClean="0"/>
              <a:t>dojde-li v </a:t>
            </a:r>
            <a:r>
              <a:rPr lang="cs-CZ" sz="2200" dirty="0"/>
              <a:t>důsledku změny k </a:t>
            </a:r>
            <a:r>
              <a:rPr lang="cs-CZ" sz="2200" dirty="0" smtClean="0"/>
              <a:t>nesplnění podmínek </a:t>
            </a:r>
            <a:r>
              <a:rPr lang="cs-CZ" sz="2200" dirty="0"/>
              <a:t>programu, nebude </a:t>
            </a:r>
            <a:r>
              <a:rPr lang="cs-CZ" sz="2200" dirty="0" smtClean="0"/>
              <a:t>podpora </a:t>
            </a:r>
            <a:r>
              <a:rPr lang="it-IT" sz="2200" dirty="0" smtClean="0"/>
              <a:t>poskytnuta</a:t>
            </a:r>
            <a:r>
              <a:rPr lang="it-IT" sz="2200" dirty="0"/>
              <a:t>, resp. bude požadovano jeji vraceni</a:t>
            </a:r>
            <a:r>
              <a:rPr lang="it-IT" sz="2200" dirty="0" smtClean="0"/>
              <a:t>.</a:t>
            </a:r>
            <a:endParaRPr lang="cs-CZ" sz="2200" dirty="0" smtClean="0"/>
          </a:p>
          <a:p>
            <a:r>
              <a:rPr lang="cs-CZ" sz="2200" dirty="0" smtClean="0"/>
              <a:t>- </a:t>
            </a:r>
            <a:r>
              <a:rPr lang="cs-CZ" sz="2200" dirty="0"/>
              <a:t>Dojde-li ke změně </a:t>
            </a:r>
            <a:r>
              <a:rPr lang="cs-CZ" sz="2200" dirty="0" smtClean="0"/>
              <a:t>vlastnického práva nemovitosti v průběhu realizace, ztrácí žadatel nárok na získání podpory.</a:t>
            </a:r>
          </a:p>
          <a:p>
            <a:r>
              <a:rPr lang="cs-CZ" sz="2200" dirty="0" smtClean="0"/>
              <a:t>- V </a:t>
            </a:r>
            <a:r>
              <a:rPr lang="cs-CZ" sz="2200" dirty="0"/>
              <a:t>případě, že dojde ke změně vlastnického </a:t>
            </a:r>
            <a:r>
              <a:rPr lang="cs-CZ" sz="2200" dirty="0" smtClean="0"/>
              <a:t>práva nemovitosti </a:t>
            </a:r>
            <a:r>
              <a:rPr lang="cs-CZ" sz="2200" dirty="0"/>
              <a:t>době udržitelnosti, je žadatel povinen změnu oznámit Fondu. </a:t>
            </a:r>
            <a:r>
              <a:rPr lang="cs-CZ" sz="2200" dirty="0" smtClean="0"/>
              <a:t>Nárok na vyplacenou podporu nezaniká, žadatel musí seznámit nového vlastníka s podmínkami.</a:t>
            </a:r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69841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Kontrolní činnost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233790"/>
          </a:xfrm>
        </p:spPr>
        <p:txBody>
          <a:bodyPr>
            <a:normAutofit lnSpcReduction="10000"/>
          </a:bodyPr>
          <a:lstStyle/>
          <a:p>
            <a:r>
              <a:rPr lang="cs-CZ" sz="2600" dirty="0" smtClean="0"/>
              <a:t>- V rámci kontrolní </a:t>
            </a:r>
            <a:r>
              <a:rPr lang="cs-CZ" sz="2600" dirty="0"/>
              <a:t>činnosti </a:t>
            </a:r>
            <a:r>
              <a:rPr lang="cs-CZ" sz="2600" dirty="0" smtClean="0"/>
              <a:t>vykonávané </a:t>
            </a:r>
            <a:r>
              <a:rPr lang="cs-CZ" sz="2600" dirty="0"/>
              <a:t>Fondem jsou </a:t>
            </a:r>
            <a:r>
              <a:rPr lang="cs-CZ" sz="2600" dirty="0" smtClean="0"/>
              <a:t>prováděny dvě </a:t>
            </a:r>
            <a:r>
              <a:rPr lang="pl-PL" sz="2600" dirty="0" smtClean="0"/>
              <a:t>základní </a:t>
            </a:r>
            <a:r>
              <a:rPr lang="pl-PL" sz="2600" dirty="0"/>
              <a:t>formy kontrol, a to kontroly </a:t>
            </a:r>
            <a:r>
              <a:rPr lang="pl-PL" sz="2600" dirty="0" smtClean="0"/>
              <a:t>dokladové </a:t>
            </a:r>
            <a:r>
              <a:rPr lang="pl-PL" sz="2600" dirty="0"/>
              <a:t>a kontroly na </a:t>
            </a:r>
            <a:r>
              <a:rPr lang="pl-PL" sz="2600" dirty="0" smtClean="0"/>
              <a:t>místě realizace </a:t>
            </a:r>
            <a:r>
              <a:rPr lang="cs-CZ" sz="2600" dirty="0" smtClean="0"/>
              <a:t>podporovaných opatření.</a:t>
            </a:r>
          </a:p>
          <a:p>
            <a:r>
              <a:rPr lang="cs-CZ" sz="2600" dirty="0"/>
              <a:t>Kontroly dokladové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sz="2600" dirty="0"/>
              <a:t>Jedna se o administrativní kontrolu/ověřování dokladů předložených žadatelem pro účely posouzeni žádosti z hlediska splnění formálních náležitostí </a:t>
            </a:r>
            <a:r>
              <a:rPr lang="it-IT" sz="2600" dirty="0"/>
              <a:t>a specifick</a:t>
            </a:r>
            <a:r>
              <a:rPr lang="cs-CZ" sz="2600" dirty="0"/>
              <a:t>é</a:t>
            </a:r>
            <a:r>
              <a:rPr lang="it-IT" sz="2600" dirty="0"/>
              <a:t> přijatelnosti a pro učely vyd</a:t>
            </a:r>
            <a:r>
              <a:rPr lang="cs-CZ" sz="2600" dirty="0"/>
              <a:t>á</a:t>
            </a:r>
            <a:r>
              <a:rPr lang="it-IT" sz="2600" dirty="0"/>
              <a:t>n</a:t>
            </a:r>
            <a:r>
              <a:rPr lang="cs-CZ" sz="2600" dirty="0"/>
              <a:t>í</a:t>
            </a:r>
            <a:r>
              <a:rPr lang="it-IT" sz="2600" dirty="0"/>
              <a:t> rozhodnut</a:t>
            </a:r>
            <a:r>
              <a:rPr lang="cs-CZ" sz="2600" dirty="0"/>
              <a:t>í</a:t>
            </a:r>
            <a:r>
              <a:rPr lang="it-IT" sz="2600" dirty="0" smtClean="0"/>
              <a:t>.</a:t>
            </a:r>
            <a:endParaRPr lang="cs-CZ" sz="2600" dirty="0" smtClean="0"/>
          </a:p>
          <a:p>
            <a:pPr marL="0" lvl="2" indent="0">
              <a:buNone/>
            </a:pPr>
            <a:r>
              <a:rPr lang="cs-CZ" sz="2600" dirty="0" smtClean="0"/>
              <a:t> Kontroly </a:t>
            </a:r>
            <a:r>
              <a:rPr lang="cs-CZ" sz="2600" dirty="0"/>
              <a:t>na místě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cs-CZ" sz="2600" dirty="0"/>
              <a:t>Fond si vyhrazuje právo fyzické kontroly v místě realizace podporovaného </a:t>
            </a:r>
            <a:r>
              <a:rPr lang="pl-PL" sz="2600" dirty="0"/>
              <a:t>opatřeni, a to po celou dobu administrace žádosti a následně i po celou </a:t>
            </a:r>
            <a:r>
              <a:rPr lang="cs-CZ" sz="2600" dirty="0"/>
              <a:t>dobu udržitelnosti.</a:t>
            </a:r>
          </a:p>
          <a:p>
            <a:endParaRPr lang="cs-CZ" sz="2600" dirty="0" smtClean="0"/>
          </a:p>
          <a:p>
            <a:pPr lvl="2">
              <a:buFont typeface="Arial" panose="020B0604020202020204" pitchFamily="34" charset="0"/>
              <a:buChar char="•"/>
            </a:pPr>
            <a:endParaRPr lang="cs-CZ" sz="2600" dirty="0" smtClean="0"/>
          </a:p>
          <a:p>
            <a:endParaRPr lang="cs-CZ" dirty="0" smtClean="0"/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89090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MAS Střední Haná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/>
              <a:t>Webové stránky: </a:t>
            </a:r>
            <a:r>
              <a:rPr lang="cs-CZ" sz="3000" dirty="0" smtClean="0">
                <a:hlinkClick r:id="rId2"/>
              </a:rPr>
              <a:t>www.masstrednihana.cz</a:t>
            </a:r>
            <a:r>
              <a:rPr lang="cs-CZ" sz="3000" dirty="0" smtClean="0"/>
              <a:t> </a:t>
            </a:r>
          </a:p>
          <a:p>
            <a:r>
              <a:rPr lang="cs-CZ" sz="3000" dirty="0" smtClean="0"/>
              <a:t>Kancelář: nám. Míru 21, 752 01 Kojetín</a:t>
            </a:r>
          </a:p>
          <a:p>
            <a:r>
              <a:rPr lang="cs-CZ" sz="3000" dirty="0" smtClean="0"/>
              <a:t>Po a St: 8:00 – 15:00 </a:t>
            </a:r>
          </a:p>
          <a:p>
            <a:pPr lvl="7"/>
            <a:r>
              <a:rPr lang="cs-CZ" sz="3000" dirty="0" smtClean="0"/>
              <a:t>Nejlépe po telefonické domluvě</a:t>
            </a:r>
          </a:p>
          <a:p>
            <a:r>
              <a:rPr lang="cs-CZ" sz="3000" dirty="0" smtClean="0"/>
              <a:t>Kontakt: </a:t>
            </a:r>
            <a:r>
              <a:rPr lang="cs-CZ" sz="3000" dirty="0" smtClean="0">
                <a:hlinkClick r:id="rId3"/>
              </a:rPr>
              <a:t>kancelar@masstrednihana.cz</a:t>
            </a:r>
            <a:endParaRPr lang="cs-CZ" sz="3000" dirty="0"/>
          </a:p>
          <a:p>
            <a:pPr lvl="7"/>
            <a:r>
              <a:rPr lang="cs-CZ" sz="3000" dirty="0" smtClean="0"/>
              <a:t>Tel.: 777 889 078 </a:t>
            </a:r>
            <a:endParaRPr lang="cs-CZ" sz="3000" dirty="0"/>
          </a:p>
          <a:p>
            <a:pPr lvl="7"/>
            <a:endParaRPr lang="cs-CZ" sz="3000" dirty="0" smtClean="0">
              <a:hlinkClick r:id="rId2"/>
            </a:endParaRPr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832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Děkujeme za pozornost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/>
              <a:t>Ing. Jarmila korcová, Bc. Iva </a:t>
            </a:r>
            <a:r>
              <a:rPr lang="cs-CZ" sz="2200" dirty="0"/>
              <a:t>D</a:t>
            </a:r>
            <a:r>
              <a:rPr lang="cs-CZ" sz="2200" dirty="0" smtClean="0"/>
              <a:t>okoupilová, </a:t>
            </a:r>
          </a:p>
          <a:p>
            <a:r>
              <a:rPr lang="cs-CZ" sz="2200" dirty="0" smtClean="0"/>
              <a:t>Mgr. Klára Řezáčová, Bc. Tereza Melecká</a:t>
            </a:r>
            <a:endParaRPr lang="cs-CZ" sz="2200" dirty="0"/>
          </a:p>
        </p:txBody>
      </p:sp>
      <p:pic>
        <p:nvPicPr>
          <p:cNvPr id="4" name="Obrázek 3" descr="C:\Dropbox\1_M A S\L O G A_S C H É M A T A\L O G O\LOGO MAS SH\LOGO MAS SH_OBRAZE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66" y="0"/>
            <a:ext cx="2994734" cy="1100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269586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ktiva">
  <a:themeElements>
    <a:clrScheme name="Retrospektiva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k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879</TotalTime>
  <Words>1552</Words>
  <Application>Microsoft Office PowerPoint</Application>
  <PresentationFormat>Širokoúhlá obrazovka</PresentationFormat>
  <Paragraphs>144</Paragraphs>
  <Slides>23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Retrospektiva</vt:lpstr>
      <vt:lpstr>NOVÁ ZELENÁ ÚSPORÁM – LIGHT</vt:lpstr>
      <vt:lpstr>Místní akční skupina Střední Haná</vt:lpstr>
      <vt:lpstr>Oprávnění žadatelé</vt:lpstr>
      <vt:lpstr>Žadatelé </vt:lpstr>
      <vt:lpstr>Definice rodinného domu</vt:lpstr>
      <vt:lpstr>Za rodinný dům se nepovažuje</vt:lpstr>
      <vt:lpstr>Výše podpory</vt:lpstr>
      <vt:lpstr>Výše podpory</vt:lpstr>
      <vt:lpstr>Zateplení fasády</vt:lpstr>
      <vt:lpstr>Zateplení střechy</vt:lpstr>
      <vt:lpstr>Zateplení stropu pod půdou</vt:lpstr>
      <vt:lpstr>Zateplení podlahy  na zemině nebo nad nevytápěným suterénem</vt:lpstr>
      <vt:lpstr>Výměna oken</vt:lpstr>
      <vt:lpstr>Výměna vchodových dveří</vt:lpstr>
      <vt:lpstr>Před podáním žádosti</vt:lpstr>
      <vt:lpstr>Dokumenty  požadované při podání žádosti</vt:lpstr>
      <vt:lpstr>Dokumenty  požadované k doložení realizace projektu</vt:lpstr>
      <vt:lpstr>Podání žádosti - administrace</vt:lpstr>
      <vt:lpstr>Přímé realizační výdaje </vt:lpstr>
      <vt:lpstr>Změny v žádosti o podporu</vt:lpstr>
      <vt:lpstr>Kontrolní činnost</vt:lpstr>
      <vt:lpstr>MAS Střední Haná</vt:lpstr>
      <vt:lpstr>Děkujeme za pozornost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NOVÁ ZELENÁ ÚSPORÁM – LIGHT</dc:title>
  <dc:creator>MAS Střední Haná</dc:creator>
  <cp:lastModifiedBy>Jarmila Korcová</cp:lastModifiedBy>
  <cp:revision>53</cp:revision>
  <dcterms:created xsi:type="dcterms:W3CDTF">2022-12-07T10:36:33Z</dcterms:created>
  <dcterms:modified xsi:type="dcterms:W3CDTF">2023-01-03T14:22:09Z</dcterms:modified>
</cp:coreProperties>
</file>