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6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78" r:id="rId6"/>
    <p:sldId id="260" r:id="rId7"/>
    <p:sldId id="261" r:id="rId8"/>
    <p:sldId id="276" r:id="rId9"/>
    <p:sldId id="277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EE819-45AF-4754-AE4E-46A899CFDA37}" type="datetimeFigureOut">
              <a:rPr lang="cs-CZ" smtClean="0"/>
              <a:t>28.11.2023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5C2CA-6027-4321-9F67-F34C7DE1D3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322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C2CA-6027-4321-9F67-F34C7DE1D32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701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C2CA-6027-4321-9F67-F34C7DE1D32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813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C2CA-6027-4321-9F67-F34C7DE1D32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401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706313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3080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47088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77870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08467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7502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8191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47730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7351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09445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94742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373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r>
              <a:rPr lang="cs-CZ" sz="2400" b="0" strike="noStrike" spc="-1" smtClean="0">
                <a:latin typeface="Times New Roman"/>
              </a:rPr>
              <a:t>ano</a:t>
            </a:r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1554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</p:sldLayoutIdLst>
  <p:hf sldNum="0" hdr="0" ft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dnikani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or.justice.cz/ias/ui/rejstrik-$spolecnici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zif.cz/cs/prv2014-verejne-zakazky" TargetMode="External"/><Relationship Id="rId2" Type="http://schemas.openxmlformats.org/officeDocument/2006/relationships/hyperlink" Target="https://www.szif.cz/cs/prv2014-192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hyperlink" Target="https://masstrednihana.cz/program-rozvoje-venkova_vyzva-c-7/" TargetMode="External"/><Relationship Id="rId4" Type="http://schemas.openxmlformats.org/officeDocument/2006/relationships/hyperlink" Target="https://www.szif.cz/cs/prv2014-pravidla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melecka@masstrednihana.cz" TargetMode="External"/><Relationship Id="rId2" Type="http://schemas.openxmlformats.org/officeDocument/2006/relationships/hyperlink" Target="mailto:korcova@masstrednihana.cz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523880" y="2520000"/>
            <a:ext cx="9143640" cy="4182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 dirty="0">
              <a:latin typeface="Arial"/>
            </a:endParaRPr>
          </a:p>
          <a:p>
            <a:pPr marL="0"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4000" b="1" spc="-1" dirty="0">
                <a:solidFill>
                  <a:srgbClr val="000000"/>
                </a:solidFill>
                <a:latin typeface="Calibri"/>
              </a:rPr>
              <a:t>7</a:t>
            </a:r>
            <a:r>
              <a:rPr lang="cs-CZ" sz="4000" b="1" strike="noStrike" spc="-1" dirty="0" smtClean="0">
                <a:solidFill>
                  <a:srgbClr val="000000"/>
                </a:solidFill>
                <a:latin typeface="Calibri"/>
              </a:rPr>
              <a:t>. </a:t>
            </a:r>
            <a:r>
              <a:rPr lang="cs-CZ" sz="4000" b="1" strike="noStrike" spc="-1" dirty="0">
                <a:solidFill>
                  <a:srgbClr val="000000"/>
                </a:solidFill>
                <a:latin typeface="Calibri"/>
              </a:rPr>
              <a:t>Výzva MAS Střední Haná</a:t>
            </a:r>
            <a:r>
              <a:rPr dirty="0"/>
              <a:t/>
            </a:r>
            <a:br>
              <a:rPr dirty="0"/>
            </a:br>
            <a:r>
              <a:rPr lang="cs-CZ" sz="4000" b="1" strike="noStrike" spc="-1" dirty="0">
                <a:solidFill>
                  <a:srgbClr val="000000"/>
                </a:solidFill>
                <a:latin typeface="Calibri"/>
              </a:rPr>
              <a:t>Program rozvoje </a:t>
            </a:r>
            <a:r>
              <a:rPr lang="cs-CZ" sz="4000" b="1" strike="noStrike" spc="-1" dirty="0" smtClean="0">
                <a:solidFill>
                  <a:srgbClr val="000000"/>
                </a:solidFill>
                <a:latin typeface="Calibri"/>
              </a:rPr>
              <a:t>venkova</a:t>
            </a:r>
            <a:endParaRPr lang="cs-CZ" sz="4000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 dirty="0">
              <a:latin typeface="Arial"/>
            </a:endParaRPr>
          </a:p>
          <a:p>
            <a:pPr marL="0"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2800" b="1" spc="-1" dirty="0" smtClean="0">
                <a:solidFill>
                  <a:srgbClr val="000000"/>
                </a:solidFill>
                <a:latin typeface="Calibri"/>
              </a:rPr>
              <a:t>28</a:t>
            </a:r>
            <a:r>
              <a:rPr lang="cs-CZ" sz="2800" b="1" strike="noStrike" spc="-1" dirty="0" smtClean="0">
                <a:solidFill>
                  <a:srgbClr val="000000"/>
                </a:solidFill>
                <a:latin typeface="Calibri"/>
              </a:rPr>
              <a:t>. 11. 2023, 14:30</a:t>
            </a:r>
            <a:endParaRPr lang="cs-CZ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latin typeface="Arial"/>
            </a:endParaRPr>
          </a:p>
        </p:txBody>
      </p:sp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523880" y="486720"/>
            <a:ext cx="9143640" cy="2033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cs-CZ" sz="5200" b="1" strike="noStrike" spc="-1" dirty="0" smtClean="0">
                <a:solidFill>
                  <a:srgbClr val="000000"/>
                </a:solidFill>
                <a:latin typeface="Calibri"/>
              </a:rPr>
              <a:t>Seminář </a:t>
            </a:r>
            <a:r>
              <a:rPr lang="cs-CZ" sz="5200" b="1" strike="noStrike" spc="-1" dirty="0">
                <a:solidFill>
                  <a:srgbClr val="000000"/>
                </a:solidFill>
                <a:latin typeface="Calibri"/>
              </a:rPr>
              <a:t>pro příjemce</a:t>
            </a:r>
            <a:r>
              <a:rPr sz="5200" dirty="0"/>
              <a:t/>
            </a:r>
            <a:br>
              <a:rPr sz="5200" dirty="0"/>
            </a:br>
            <a:r>
              <a:rPr lang="cs-CZ" sz="5200" b="1" strike="noStrike" spc="-1" dirty="0">
                <a:solidFill>
                  <a:srgbClr val="000000"/>
                </a:solidFill>
                <a:latin typeface="Calibri"/>
              </a:rPr>
              <a:t>„Jak úspěšně zrealizovat projekt</a:t>
            </a:r>
            <a:r>
              <a:rPr lang="cs-CZ" sz="5200" b="1" strike="noStrike" spc="-1" dirty="0" smtClean="0">
                <a:solidFill>
                  <a:srgbClr val="000000"/>
                </a:solidFill>
                <a:latin typeface="Calibri"/>
              </a:rPr>
              <a:t>“</a:t>
            </a:r>
            <a:endParaRPr lang="cs-CZ" sz="5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4" name="Obrázek 4"/>
          <p:cNvPicPr/>
          <p:nvPr/>
        </p:nvPicPr>
        <p:blipFill>
          <a:blip r:embed="rId3"/>
          <a:stretch/>
        </p:blipFill>
        <p:spPr>
          <a:xfrm>
            <a:off x="3531600" y="58590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Program </a:t>
            </a:r>
            <a:r>
              <a:rPr lang="cs-CZ" sz="4600" b="1" strike="noStrike" spc="-1" dirty="0" smtClean="0">
                <a:solidFill>
                  <a:srgbClr val="000000"/>
                </a:solidFill>
                <a:latin typeface="Calibri Light"/>
              </a:rPr>
              <a:t>semináře</a:t>
            </a:r>
            <a:endParaRPr lang="cs-CZ" sz="4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Realizace projektů – marketingové průzkumy, výběrová řízení, objednávky,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platby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spc="-1" dirty="0" smtClean="0">
                <a:solidFill>
                  <a:srgbClr val="000000"/>
                </a:solidFill>
                <a:latin typeface="Calibri"/>
              </a:rPr>
              <a:t>Propojenost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Chyby v cenovém marketingu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Hlášení o změnách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Žádosti o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platbu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– formulář, přílohy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Kontrola na místě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Publicita projektu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Udržitelnost 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Diskuze,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dotazy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6" name="Obrázek 4"/>
          <p:cNvPicPr/>
          <p:nvPr/>
        </p:nvPicPr>
        <p:blipFill>
          <a:blip r:embed="rId3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Realizace projektů – </a:t>
            </a:r>
            <a:r>
              <a:rPr lang="cs-CZ" sz="4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výběrové řízení</a:t>
            </a:r>
          </a:p>
        </p:txBody>
      </p:sp>
      <p:sp>
        <p:nvSpPr>
          <p:cNvPr id="88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Výběrové řízení musí proběhnout dle Příručky pro zadávání veřejných zakázek + jsou k dispozici vzorové dokumenty.  (Předpokládaná hodnota je rovna nebo nižší než 2 mil. Kč bez DPH na dodávky a/nebo služby nebo 6 mil. Kč bez DPH na stavební práce).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2 typy VŘ:</a:t>
            </a:r>
          </a:p>
          <a:p>
            <a:pPr lvl="1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pc="-1" dirty="0" smtClean="0">
                <a:solidFill>
                  <a:srgbClr val="000000"/>
                </a:solidFill>
                <a:latin typeface="Calibri"/>
              </a:rPr>
              <a:t>U</a:t>
            </a: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zavřené VŘ - žadatel musí obdržet min. 3 nabídky od různých dodavatelů, kteří mezi sebou nejsou propojeni. </a:t>
            </a:r>
          </a:p>
          <a:p>
            <a:pPr lvl="1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Otevřené VŘ - stačí i jedna vyhovující nabídka, nesleduje se propojenost uchazečů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Je třeba respektovat výsledky VŘ i podmínky nastavené ve smlouvě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Především je nutné dodržet termín ukončení realizace dodávky/služby/stavebních prací, který je nastaven ve smlouvě o dílo/kupní smlouvě. </a:t>
            </a: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1003663" y="664298"/>
            <a:ext cx="10337074" cy="14859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Realizace projektů – marketingový průzkum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idx="1"/>
          </p:nvPr>
        </p:nvSpPr>
        <p:spPr>
          <a:xfrm>
            <a:off x="1371600" y="2059664"/>
            <a:ext cx="9601200" cy="35814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Do limitů určených pro VŘ. Marketingový průzkum musí vždy zahrnovat alespoň </a:t>
            </a: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3 srovnatelné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nabídky od subjektů,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</a:rPr>
              <a:t>které mezi sebou nejsou propojeny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.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spc="-1" dirty="0" smtClean="0">
                <a:solidFill>
                  <a:srgbClr val="000000"/>
                </a:solidFill>
                <a:latin typeface="Calibri"/>
              </a:rPr>
              <a:t>Vítězem cenového marketingu je vždy nabídka s nejnižší cenou, </a:t>
            </a: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nesmí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být </a:t>
            </a:r>
            <a:r>
              <a:rPr lang="cs-CZ" sz="2100" b="0" strike="noStrike" spc="-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použito žádné jiné </a:t>
            </a:r>
            <a:r>
              <a:rPr lang="cs-CZ" sz="2100" b="0" strike="noStrike" spc="-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kritérium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spc="-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 případě hrazení dopravy je třeba ji mít v každé nabídce</a:t>
            </a:r>
            <a:endParaRPr lang="cs-CZ" sz="21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1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Specifikaci předmětu CM – technické parametry nutné k výběru a zajištění srovnatelných nabídek</a:t>
            </a:r>
            <a:endParaRPr lang="cs-CZ" sz="2100" b="0" strike="noStrike" spc="-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Výsledek </a:t>
            </a:r>
            <a:r>
              <a:rPr lang="cs-CZ" sz="2100" b="0" strike="noStrike" spc="-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průzkumu je zapracován do tabulky, která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obsahuje </a:t>
            </a: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specifikaci zakázky, název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dodavatelů, jejich IČ, datum </a:t>
            </a: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a způsob podání nabídky, datum poptávky, výši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nabídkové ceny. Dále musí být zřetelné, kdo je vítězem.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S vítězem je uzavřena smlouva nebo je vystavena objednávka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U projektů do 500 </a:t>
            </a: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000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Kč bez DPH se marketing dokládá s ŽOP</a:t>
            </a: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.</a:t>
            </a:r>
            <a:endParaRPr lang="cs-CZ" sz="21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/>
          <a:srcRect l="2450" t="666" r="1224" b="1534"/>
          <a:stretch/>
        </p:blipFill>
        <p:spPr>
          <a:xfrm>
            <a:off x="3503691" y="81481"/>
            <a:ext cx="5325068" cy="677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64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Realizace projektů – přímý nákup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Samostatná zakázka nepřesáhne 100 000 Kč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Žadatel/příjemce dotace může zadat zakázku a uzavřít smlouvu (vystavit </a:t>
            </a:r>
            <a:r>
              <a:rPr lang="cs-CZ" sz="2800" b="0" strike="noStrike" spc="-1" dirty="0" err="1" smtClean="0">
                <a:solidFill>
                  <a:srgbClr val="000000"/>
                </a:solidFill>
                <a:latin typeface="Calibri"/>
              </a:rPr>
              <a:t>obj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.) s jedním dodavatelem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Součet </a:t>
            </a:r>
            <a:r>
              <a:rPr lang="cs-CZ" sz="2800" spc="-1" dirty="0">
                <a:solidFill>
                  <a:srgbClr val="000000"/>
                </a:solidFill>
                <a:latin typeface="Calibri"/>
              </a:rPr>
              <a:t>hodnot takto realizovaných zakázek je 100 </a:t>
            </a: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000 </a:t>
            </a:r>
            <a:r>
              <a:rPr lang="cs-CZ" sz="2800" spc="-1" dirty="0">
                <a:solidFill>
                  <a:srgbClr val="000000"/>
                </a:solidFill>
                <a:latin typeface="Calibri"/>
              </a:rPr>
              <a:t>Kč na </a:t>
            </a: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projekt</a:t>
            </a:r>
            <a:endParaRPr lang="cs-CZ" sz="2800" b="0" strike="noStrike" spc="-1" dirty="0" smtClean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Jedná se o samostatné věci, které spolu v rámci projektu nijak nesouvisejí (nelze např. PC-tiskárnu, PC-klávesnice, kávovar- mlýnek, stůl-židle, stroj-příslušenství apod.)</a:t>
            </a: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Nejedná se o výběrové/zadávací řízení</a:t>
            </a: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1371600" y="908280"/>
            <a:ext cx="9601200" cy="14859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Realizace projektů – objednávky, </a:t>
            </a:r>
            <a:r>
              <a:rPr lang="cs-CZ" sz="4600" b="1" strike="noStrike" spc="-1" dirty="0" smtClean="0">
                <a:solidFill>
                  <a:srgbClr val="000000"/>
                </a:solidFill>
                <a:latin typeface="Calibri Light"/>
              </a:rPr>
              <a:t>smlouvy, platby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Výstupem výběrového řízení je vždy smlouva s vítězem, výstupem marketingového průzkumu je 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vždy objednávka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nebo smlouva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Platby mohou být provedeny 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hotově (pouze do 100.000 Kč v rámci projektu),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převážně ale z účtu žadatele (účet musí být vždy ve vlastnictví žadatele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4600" b="1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Propojenost při cenovém marketingu</a:t>
            </a:r>
            <a:endParaRPr lang="cs-CZ" sz="46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4885" y="1868072"/>
            <a:ext cx="9803423" cy="3581400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Zadavatel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nesmí vyzvat osobu (PO, FO), která má vztah k zadavateli zakázky, a to: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Osobu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blízkou (sourozenec, manžel, partner, aj.)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Osobu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personálně propojenou se zadavatelem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Osobu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majetkově propojenou se zadavatelem (dle Výpisu z registrů)</a:t>
            </a:r>
          </a:p>
          <a:p>
            <a:pPr marL="0" indent="0">
              <a:buNone/>
            </a:pP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Pokud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zakázka není zveřejněna v otevřené výzvě nebo na el. tržišti, tak dodavatel, který podal nabídku nesmí: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být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současně subdodavatelem jiného dodavatele v tomtéž cenovém 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marketingu</a:t>
            </a:r>
            <a:endParaRPr lang="cs-CZ" sz="8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být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personálně ani majetkově propojen s jiným dodavatelem v tomtéž cenovém marketingu </a:t>
            </a:r>
          </a:p>
          <a:p>
            <a:pPr marL="0" indent="0">
              <a:buNone/>
            </a:pP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Odkazy ke zjištění propojenosti</a:t>
            </a:r>
          </a:p>
          <a:p>
            <a:pPr lvl="1"/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://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www.podnikani.cz/</a:t>
            </a:r>
            <a:endParaRPr lang="cs-CZ" sz="8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://or.justice.cz/ias/ui/rejstrik-$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spolecnici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(v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zápatí stránky je odkaz: Veřejný rejstřík podle právnických osob v 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angažmá)</a:t>
            </a:r>
            <a:endParaRPr lang="cs-CZ" sz="8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cs-CZ" dirty="0" smtClean="0">
              <a:solidFill>
                <a:schemeClr val="tx1"/>
              </a:solidFill>
            </a:endParaRPr>
          </a:p>
          <a:p>
            <a:pPr lvl="1"/>
            <a:endParaRPr lang="cs-CZ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Obrázek 4"/>
          <p:cNvPicPr/>
          <p:nvPr/>
        </p:nvPicPr>
        <p:blipFill>
          <a:blip r:embed="rId5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04890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4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Časté chyby v CM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71600" y="2285999"/>
            <a:ext cx="9601200" cy="4376057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Propojenost dodavatele se zadavatelem nebo jinými dodavateli</a:t>
            </a:r>
            <a:endParaRPr lang="cs-CZ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Rodinní příslušníci s rozdílným příjmením, ale shodnou adresou podniku zapsanou v OR nebo ŽR</a:t>
            </a:r>
            <a:endParaRPr lang="cs-CZ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 případě, že je zadavatel obec, nemůže vyzvat osoby propojené se starostou nebo zastupiteli téže obce</a:t>
            </a:r>
            <a:endParaRPr lang="cs-CZ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Příručka nespecifikuje velikost propojení, i 1% majetková propojenost je posuzována jako propojenost</a:t>
            </a: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Datum nabídky až po vyhodnocení nebo podpisu objednávky/smlouvy</a:t>
            </a:r>
            <a:endParaRPr lang="cs-CZ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Faktura odkazuje na objednávku vystavenou před nabídkami </a:t>
            </a:r>
            <a:r>
              <a:rPr lang="cs-CZ" sz="24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nevítězů</a:t>
            </a:r>
            <a:endParaRPr lang="cs-CZ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Vyhodnocení CM v době, kdy už je po skončení platnosti nabídky</a:t>
            </a:r>
            <a:endParaRPr lang="cs-CZ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Telefonické nabídky </a:t>
            </a:r>
            <a:endParaRPr lang="cs-CZ" sz="2400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04417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Hlášení o změnách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Formulář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hlášení o změnách generuje příjemce ze svého přístupu na Portálu farmáře.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Po vyplnění hlášení zašle ke kontrole a doplnění na MAS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MAS hlášení schvaluje a následně vrací příjemci elektronicky podepsané k vložení do Portálu farmáře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U všech projektů je před žádostí o platbu třeba nahlásit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všechny změny technického </a:t>
            </a:r>
            <a:r>
              <a:rPr lang="cs-CZ" sz="2200" b="1" strike="noStrike" spc="-1" dirty="0" smtClean="0">
                <a:solidFill>
                  <a:srgbClr val="000000"/>
                </a:solidFill>
                <a:latin typeface="Calibri"/>
              </a:rPr>
              <a:t>řešení (změna rozměrů, materiálů, </a:t>
            </a:r>
            <a:r>
              <a:rPr lang="cs-CZ" sz="2200" b="1" strike="noStrike" spc="-1" dirty="0" err="1" smtClean="0">
                <a:solidFill>
                  <a:srgbClr val="000000"/>
                </a:solidFill>
                <a:latin typeface="Calibri"/>
              </a:rPr>
              <a:t>tech</a:t>
            </a:r>
            <a:r>
              <a:rPr lang="cs-CZ" sz="2200" b="1" strike="noStrike" spc="-1" dirty="0" smtClean="0">
                <a:solidFill>
                  <a:srgbClr val="000000"/>
                </a:solidFill>
                <a:latin typeface="Calibri"/>
              </a:rPr>
              <a:t>. parametrů).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Finální znění </a:t>
            </a:r>
            <a:r>
              <a:rPr lang="cs-CZ" sz="2200" b="0" strike="noStrike" spc="-1" dirty="0" err="1">
                <a:solidFill>
                  <a:srgbClr val="000000"/>
                </a:solidFill>
                <a:latin typeface="Calibri"/>
              </a:rPr>
              <a:t>tech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. řešení musí být dohledatelné v technické dokumentaci daného stroje/technologie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Veškeré změny je třeba předem konzultovat, některé nelze bez předchozího schválení </a:t>
            </a:r>
            <a:r>
              <a:rPr lang="cs-CZ" sz="2200" b="0" strike="noStrike" spc="-1" dirty="0" err="1">
                <a:solidFill>
                  <a:srgbClr val="000000"/>
                </a:solidFill>
                <a:latin typeface="Calibri"/>
              </a:rPr>
              <a:t>SZIFem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realizovat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 formulář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 smtClean="0">
                <a:solidFill>
                  <a:srgbClr val="000000"/>
                </a:solidFill>
                <a:latin typeface="Calibri"/>
              </a:rPr>
              <a:t>Formulář 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pro ŽOP si stáhne žadatel ze svého Portálu farmáře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Ve formuláři ŽOP si přes tlačítko MENU otevřete a vyplníte i Soupisku účetních dokladů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 horní části žádosti je pod tlačítkem MENU k dispozici instruktážní list (návod k vyplnění)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Ve formuláři soupisky je opět pod tlačítkem MENU k dispozici instruktážní list k vyplnění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Formulář ŽOP musí schválit a podepsat MAS, potom ho vrátí žadateli k vložení do Portálu </a:t>
            </a:r>
            <a:r>
              <a:rPr lang="cs-CZ" sz="2600" b="0" strike="noStrike" spc="-1" dirty="0" smtClean="0">
                <a:solidFill>
                  <a:srgbClr val="000000"/>
                </a:solidFill>
                <a:latin typeface="Calibri"/>
              </a:rPr>
              <a:t>farmáře</a:t>
            </a: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Jsou dokládány současně s ŽOP. Seznam příloh je uveden v ŽOP.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Doklad </a:t>
            </a: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o vedení bankovního účtu ve vlastnictví příjemce dotace, na který bude poskytnuta </a:t>
            </a: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dotace (obce vždy ČNB)</a:t>
            </a:r>
            <a:endParaRPr lang="cs-CZ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Účetní/daňové doklady související s realizací projektu (faktury, vč.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výrobních čísel </a:t>
            </a: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strojů</a:t>
            </a: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technologií, paragony). Hotově je možné platit jen výdaje do celkové hodnoty 100 tis. Kč bez DPH za projekt a za jednotlivý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výdaj také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do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100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tis. Kč bez DPH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Doklad o uhrazení závazku dodavateli (výpis z účtu, včetně smlouvy o vedení účtu) </a:t>
            </a: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300" b="0" strike="noStrike" spc="-1" dirty="0" smtClean="0">
                <a:solidFill>
                  <a:srgbClr val="000000"/>
                </a:solidFill>
                <a:latin typeface="Calibri"/>
              </a:rPr>
              <a:t>V </a:t>
            </a: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případě nákupu strojů a technologií </a:t>
            </a:r>
            <a:r>
              <a:rPr lang="cs-CZ" sz="2300" b="0" strike="noStrike" spc="-1" dirty="0" smtClean="0">
                <a:solidFill>
                  <a:srgbClr val="000000"/>
                </a:solidFill>
                <a:latin typeface="Calibri"/>
              </a:rPr>
              <a:t>doklad </a:t>
            </a: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o posouzení shody – ES prohlášení o shodě, technický průkaz, respektive technické osvědčení v případě, že se jedná o stroje, které podléhají schválení vozidla k provozu na pozemních komunikacích a budou využívány mimo uzavřený areál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V případě, že projekt podléhá řízení stav. úřadu, pak kolaudační souhlas nebo oznámení stav. úřadu o užívání stavby nebo souhlas se změnou v užívání stavby, povolení ke </a:t>
            </a:r>
            <a:r>
              <a:rPr lang="cs-CZ" sz="2300" b="0" strike="noStrike" spc="-1" dirty="0" err="1">
                <a:solidFill>
                  <a:srgbClr val="000000"/>
                </a:solidFill>
                <a:latin typeface="Calibri"/>
              </a:rPr>
              <a:t>zkušeb</a:t>
            </a: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. provozu nebo povolení k předčasnému užívání stavby před dokončením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V případě řízení stav. úřadu a došlo-li při realizaci ke změnám oproti původní dokumentaci, pak dok. skutečného provedení stavby ověřená stav. </a:t>
            </a:r>
            <a:r>
              <a:rPr lang="cs-CZ" sz="2300" b="0" strike="noStrike" spc="-1" dirty="0" smtClean="0">
                <a:solidFill>
                  <a:srgbClr val="000000"/>
                </a:solidFill>
                <a:latin typeface="Calibri"/>
              </a:rPr>
              <a:t>úřadem</a:t>
            </a:r>
            <a:endParaRPr lang="cs-CZ" sz="23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idx="1"/>
          </p:nvPr>
        </p:nvSpPr>
        <p:spPr>
          <a:xfrm>
            <a:off x="1371600" y="1887647"/>
            <a:ext cx="9863750" cy="35814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Soupisky účetních/daňových dokladů k výdajům, ze kterých je stanovena dotace – součást formuláře žádosti o platbu</a:t>
            </a: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Potvrzení finančního úřadu o bezdlužnosti, </a:t>
            </a:r>
            <a:r>
              <a:rPr lang="cs-CZ" sz="2200" b="1" strike="noStrike" spc="-1" dirty="0">
                <a:solidFill>
                  <a:schemeClr val="accent2"/>
                </a:solidFill>
                <a:latin typeface="Calibri"/>
              </a:rPr>
              <a:t>ne starší 30 dnů k datu podání ŽOP na MAS</a:t>
            </a: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Cenový marketing nebo záznam o průzkumu trhu z el.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t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ržiště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v případě, že zakázka je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nižší než 500 000 Kč bez DPH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, včetně písemné smlouvy nebo objednávky s vybraným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dodavatelem</a:t>
            </a: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Doklad o neexistenci střetu zájmů dle § 4b zákona č. 159/2006 Sb., o střetu zájmů, ve znění pozdějších předpisů: čestné prohlášení vítězného dodavatele nebo čestné prohlášení </a:t>
            </a:r>
            <a:r>
              <a:rPr lang="cs-CZ" sz="2200" u="sng" spc="-1" dirty="0">
                <a:solidFill>
                  <a:srgbClr val="000000"/>
                </a:solidFill>
                <a:latin typeface="Calibri"/>
              </a:rPr>
              <a:t>veřejného zadavatele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, že výběr dodavatele proběhl v souladu s § 4b zákona o střetu zájmů, nebo popis, že veřejný zadavatel prověřil neexistenci střetu zájmů dle § 4b o střetu zájmů jiným způsobem. 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idx="1"/>
          </p:nvPr>
        </p:nvSpPr>
        <p:spPr>
          <a:xfrm>
            <a:off x="1158844" y="1869540"/>
            <a:ext cx="10492966" cy="35814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pl-PL" sz="2400" spc="-1" dirty="0">
                <a:solidFill>
                  <a:srgbClr val="000000"/>
                </a:solidFill>
                <a:latin typeface="Calibri"/>
              </a:rPr>
              <a:t>Dodatek/dodatky ke smlouvě s dodavatelem na zakázky projektu (pokud byly uzavřeny)</a:t>
            </a:r>
            <a:endParaRPr lang="cs-CZ" sz="2400" spc="-1" dirty="0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400" spc="-1" dirty="0">
                <a:solidFill>
                  <a:srgbClr val="000000"/>
                </a:solidFill>
                <a:latin typeface="Calibri"/>
              </a:rPr>
              <a:t>Ke stavebním pracím soupis stavebních prací s výkazem výměr a položkový rozpočet správně rozdělený do odpovídajících kódů výdajů, ze kterých je stanovena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dotace</a:t>
            </a:r>
            <a:endParaRPr lang="cs-CZ" sz="24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rozpočet k faktuře, musí být vyhotoven dle katalogu stavebních prací a materiálu ÚRS PRAHA a.s., RTS, a.s. nebo </a:t>
            </a:r>
            <a:r>
              <a:rPr lang="cs-CZ" sz="24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Callida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s.r.o. aktuální ve lhůtě pro podání nabídek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(uznatelné jsou výdaje pouze do výše těchto ceníků, tzn. že pokud bude některá z položek oceněna více než je dáno v RTS, tak Vám bude proplacena dotace pouze do výše ceníkové ceny)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fotodokumentace předmětu dotace pořízená v místě realizace včetně fotozáznamu výrobního nebo evidenčního čísla, pokud je jim předmět dotace opatřen (v kvalitě umožňující čitelnost a identifikovatelnost)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-termíny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Žadatel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je povinen dodržet termín předložení žádosti o proplacení, včetně všech příloh, na MAS i na RO SZIF. Termín je uvedený v harmonogramu v žádosti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Termín předložení ŽOP je možné 3x změnit Hlášením o změně, ale nejzazší termín jsou 2 roky od podpisu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Dohody (případně 1 rok pokud žadatel nárokoval za toto zkrácení body v rámci preferenčních kritérií), nejpozději však do 30. 6. 2025. Hlášení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musí být na SZIF předloženo nejpozději v den původního termínu předložení ŽOP na SZIF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Žadatel předloží ŽOP nejprve na MAS, následně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po kontrole a podpisu na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SZIF (prostřednictvím Portálu farmáře)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Po předložení ŽOP na SZIF proběhne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cca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do měsíce kontrola na místě, následuje případná výzva k doplnění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Cca 4 měsíce po předložení ŽOP na SZIF dojde k proplacení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dotace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Způsob účtování 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Žadatel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pro zajištění financí může využít úvěr, ovšem předmět dotace musí i v tomto případě zůstat ve vlastnictví žadatele. Tzn. nesmí být například do splacení úvěru ve vlastnictví banky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Příjemce je povinen evidovat a archivovat veškeré doklady týkající se poskytnuté </a:t>
            </a: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dotace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spc="-1" dirty="0">
                <a:solidFill>
                  <a:srgbClr val="000000"/>
                </a:solidFill>
                <a:latin typeface="Calibri"/>
              </a:rPr>
              <a:t>P</a:t>
            </a:r>
            <a:r>
              <a:rPr lang="cs-CZ" sz="1900" spc="-1" dirty="0" smtClean="0">
                <a:solidFill>
                  <a:srgbClr val="000000"/>
                </a:solidFill>
                <a:latin typeface="Calibri"/>
              </a:rPr>
              <a:t>říjemce dotace, který vede účetnictví je povinen vést účetnictví v souladu se zákonem o účetnictví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Příjemce, který vede daňovou evidenci, či uplatňuje výdaje % z příjmů, či je poplatníkem v paušálním režimu je povinen postupovat v souladu se zákonem o daních z příjmů a podle zákona č. 235/2004 Sb. </a:t>
            </a:r>
            <a:r>
              <a:rPr lang="cs-CZ" sz="1900" spc="-1" dirty="0">
                <a:solidFill>
                  <a:srgbClr val="000000"/>
                </a:solidFill>
                <a:latin typeface="Calibri"/>
              </a:rPr>
              <a:t>o</a:t>
            </a: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 DPH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spc="-1" dirty="0" smtClean="0">
                <a:solidFill>
                  <a:srgbClr val="000000"/>
                </a:solidFill>
                <a:latin typeface="Calibri"/>
              </a:rPr>
              <a:t>Příjemce, který je FO nepodnikající, je povinen vést prostou evidenci správných, úplných, průkazných a srozumitelných dokladů v písemné formě</a:t>
            </a:r>
            <a:endParaRPr lang="cs-CZ" sz="19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Příjemce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dotace vede o realizaci projektu </a:t>
            </a:r>
            <a:r>
              <a:rPr lang="cs-CZ" sz="1900" b="1" strike="noStrike" spc="-1" dirty="0">
                <a:solidFill>
                  <a:srgbClr val="000000"/>
                </a:solidFill>
                <a:latin typeface="Calibri"/>
              </a:rPr>
              <a:t>samostatnou analytickou účetní evidenci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, případně si zřídí pro tuto účetní evidenci </a:t>
            </a:r>
            <a:r>
              <a:rPr lang="cs-CZ" sz="1900" b="1" strike="noStrike" spc="-1" dirty="0">
                <a:solidFill>
                  <a:srgbClr val="000000"/>
                </a:solidFill>
                <a:latin typeface="Calibri"/>
              </a:rPr>
              <a:t>samostatné středisko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(pokud je účetní jednotkou) nebo </a:t>
            </a:r>
            <a:r>
              <a:rPr lang="cs-CZ" sz="1900" b="1" strike="noStrike" spc="-1" dirty="0">
                <a:solidFill>
                  <a:srgbClr val="000000"/>
                </a:solidFill>
                <a:latin typeface="Calibri"/>
              </a:rPr>
              <a:t>samostatnou podrobnou evidenci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(pokud není účetní jednotkou</a:t>
            </a: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cs-CZ" sz="19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Kontrola na místě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idx="1"/>
          </p:nvPr>
        </p:nvSpPr>
        <p:spPr>
          <a:xfrm>
            <a:off x="1371600" y="2171700"/>
            <a:ext cx="9601200" cy="4038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Je uskutečněna u každého projektu po podání ŽOP před jejím proplacením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Kontroluje se následující: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Originály faktur založených v účetnictví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Účtovací předpisy (tzv. košilka) k fakturám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Dodací list/ předávací protokol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Samostatná účetní analytická evidence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Výpis z bankovního účtu k předmětné platbě založený v účetnictví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Účty dotací za předcházející 3 uzavřená období před podáním žádosti o dotaci a Smlouvy či Rozhodnutí, pokud byly nějaké investiční dotace využity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pl-PL" sz="2100" b="0" strike="noStrike" spc="-1" dirty="0">
                <a:solidFill>
                  <a:srgbClr val="000000"/>
                </a:solidFill>
                <a:latin typeface="Calibri"/>
              </a:rPr>
              <a:t>Karty majetku k předmětu dotace</a:t>
            </a:r>
            <a:endParaRPr lang="cs-CZ" sz="2100" b="0" strike="noStrike" spc="-1" dirty="0">
              <a:solidFill>
                <a:srgbClr val="000000"/>
              </a:solidFill>
              <a:latin typeface="Calibri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Technická dokumentace k pořízeným strojům/technologiím, návody k použití atd., tj. doklady, ze kterých je možné ověřit technické parametry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</a:tabLst>
            </a:pPr>
            <a:r>
              <a:rPr lang="pl-PL" sz="2100" b="0" strike="noStrike" spc="-1" dirty="0">
                <a:solidFill>
                  <a:srgbClr val="000000"/>
                </a:solidFill>
                <a:latin typeface="Calibri"/>
              </a:rPr>
              <a:t>Fyzická kontrola realizace projektu (stroj, stavební práce)</a:t>
            </a:r>
            <a:endParaRPr lang="cs-CZ" sz="21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1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Publicita projektu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rmAutofit fontScale="82000" lnSpcReduction="10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1" strike="noStrike" spc="-1" dirty="0">
                <a:solidFill>
                  <a:srgbClr val="000000"/>
                </a:solidFill>
                <a:latin typeface="Calibri"/>
              </a:rPr>
              <a:t>Internetové stránky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příjemce dotace – pokud se jedná o již existující stránku a existuje vazba mezi účelem stránky a podporovaným projektem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Příjemce zveřejní informace o realizovaném projektu – stručný popis včetně jeho cílů a výsledků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1" strike="noStrike" spc="-1" dirty="0">
                <a:solidFill>
                  <a:srgbClr val="000000"/>
                </a:solidFill>
                <a:latin typeface="Calibri"/>
              </a:rPr>
              <a:t>Plakát A3 nebo informační deska 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– povinné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u projektů, kde celková výše dotace uvedená v Dohodě přesáhne </a:t>
            </a:r>
            <a:r>
              <a:rPr lang="cs-CZ" sz="2800" b="1" strike="noStrike" spc="-1" dirty="0">
                <a:solidFill>
                  <a:schemeClr val="tx1"/>
                </a:solidFill>
                <a:latin typeface="Calibri"/>
              </a:rPr>
              <a:t>50 000 EUR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(cca 1 300 000 Kč)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Plakát nebo informační deska musí být umístěny na místě snadno viditelném pro veřejnost, například vstupní prostory budovy. Pro použití v interiéru je doporučen plakát, pro použití v exteriéru informační deska.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Udržitelnost, pracovní místa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Udržitelnost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projektu běží po dobu 5 let od data převedení dotace na účet žadatele – je třeba udržovat a užívat předmět dotace. Doba archivace veškeré dokumentace související s dotací, je 10 let.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Po dobu vázanosti projektu na účel odevzdává příjemce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</a:rPr>
              <a:t>každoročně do 31.7. Monitorovací zprávu k projektu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, a to na formuláři zveřejněném na Portálu farmáře</a:t>
            </a:r>
          </a:p>
          <a:p>
            <a:pPr marL="0" indent="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Pracovní místo: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Příjemce dotace musí vytvořit nové pracovní místo nejpozději do 6 měsíců od data převedení dotace na jeho účet. Závazek počtu nově vytvořených pracovních míst u malých podniků běží ve lhůtě 3 roky od data převedení dotace na účet příjemce.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V době udržitelnosti je nutné hlásit všechny podstatné změny </a:t>
            </a:r>
          </a:p>
        </p:txBody>
      </p:sp>
      <p:pic>
        <p:nvPicPr>
          <p:cNvPr id="7" name="Obrázek 4"/>
          <p:cNvPicPr/>
          <p:nvPr/>
        </p:nvPicPr>
        <p:blipFill>
          <a:blip r:embed="rId2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 idx="4294967295"/>
          </p:nvPr>
        </p:nvSpPr>
        <p:spPr>
          <a:xfrm>
            <a:off x="1029848" y="998973"/>
            <a:ext cx="10515600" cy="1325563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 dirty="0">
                <a:solidFill>
                  <a:srgbClr val="000000"/>
                </a:solidFill>
                <a:latin typeface="Calibri Light"/>
              </a:rPr>
              <a:t>Stránky SZIF s přístupem do Portálu farmáře –pravý horní roh obrázku –www.szif.cz</a:t>
            </a:r>
            <a:endParaRPr lang="cs-CZ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8" name="Zástupný symbol pro obsah 3"/>
          <p:cNvPicPr/>
          <p:nvPr/>
        </p:nvPicPr>
        <p:blipFill>
          <a:blip r:embed="rId2"/>
          <a:stretch/>
        </p:blipFill>
        <p:spPr>
          <a:xfrm>
            <a:off x="2668388" y="2348073"/>
            <a:ext cx="7238520" cy="4350960"/>
          </a:xfrm>
          <a:prstGeom prst="rect">
            <a:avLst/>
          </a:prstGeom>
          <a:ln w="0">
            <a:noFill/>
          </a:ln>
        </p:spPr>
      </p:pic>
      <p:pic>
        <p:nvPicPr>
          <p:cNvPr id="7" name="Obrázek 4"/>
          <p:cNvPicPr/>
          <p:nvPr/>
        </p:nvPicPr>
        <p:blipFill>
          <a:blip r:embed="rId3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Důležité dokumenty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Pravidla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pro opatření 19.2.1 se stanovením průběhu administrace a přesnými podmínkami pro jednotlivá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opatření: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2"/>
              </a:rPr>
              <a:t>https</a:t>
            </a:r>
            <a:r>
              <a:rPr lang="cs-CZ" sz="2400" spc="-1" dirty="0">
                <a:solidFill>
                  <a:srgbClr val="000000"/>
                </a:solidFill>
                <a:latin typeface="Calibri"/>
                <a:hlinkClick r:id="rId2"/>
              </a:rPr>
              <a:t>://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2"/>
              </a:rPr>
              <a:t>www.szif.cz/cs/prv2014-1921</a:t>
            </a:r>
            <a:endParaRPr lang="cs-CZ" sz="2400" spc="-1" dirty="0" smtClean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Příručka </a:t>
            </a: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pro zadávání veřejných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zakázek (verze 6): </a:t>
            </a:r>
            <a:r>
              <a:rPr lang="cs-CZ" sz="2400" spc="-1" dirty="0">
                <a:solidFill>
                  <a:srgbClr val="000000"/>
                </a:solidFill>
                <a:latin typeface="Calibri"/>
                <a:hlinkClick r:id="rId3"/>
              </a:rPr>
              <a:t>https://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3"/>
              </a:rPr>
              <a:t>www.szif.cz/cs/prv2014-verejne-zakazky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cs-CZ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it-IT" sz="2400" b="0" strike="noStrike" spc="-1" dirty="0" smtClean="0">
                <a:solidFill>
                  <a:srgbClr val="000000"/>
                </a:solidFill>
                <a:latin typeface="Calibri"/>
              </a:rPr>
              <a:t>Příručka </a:t>
            </a:r>
            <a:r>
              <a:rPr lang="it-IT" sz="2400" b="0" strike="noStrike" spc="-1" dirty="0">
                <a:solidFill>
                  <a:srgbClr val="000000"/>
                </a:solidFill>
                <a:latin typeface="Calibri"/>
              </a:rPr>
              <a:t>pro publicitu PRV 2014 –</a:t>
            </a:r>
            <a:r>
              <a:rPr lang="it-IT" sz="2400" b="0" strike="noStrike" spc="-1" dirty="0" smtClean="0">
                <a:solidFill>
                  <a:srgbClr val="000000"/>
                </a:solidFill>
                <a:latin typeface="Calibri"/>
              </a:rPr>
              <a:t>2020</a:t>
            </a: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 (verze 6)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:   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4"/>
              </a:rPr>
              <a:t>https</a:t>
            </a:r>
            <a:r>
              <a:rPr lang="cs-CZ" sz="2400" spc="-1" dirty="0">
                <a:solidFill>
                  <a:srgbClr val="000000"/>
                </a:solidFill>
                <a:latin typeface="Calibri"/>
                <a:hlinkClick r:id="rId4"/>
              </a:rPr>
              <a:t>://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4"/>
              </a:rPr>
              <a:t>www.szif.cz/cs/prv2014-pravidla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cs-CZ" sz="2400" b="0" strike="noStrike" spc="-1" dirty="0" smtClean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Všechny tyto dokumenty jsou zveřejněny také na webu MAS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Střední Haná: </a:t>
            </a:r>
            <a:r>
              <a:rPr lang="cs-CZ" sz="2400" spc="-1" dirty="0">
                <a:solidFill>
                  <a:srgbClr val="000000"/>
                </a:solidFill>
                <a:latin typeface="Calibri"/>
                <a:hlinkClick r:id="rId5"/>
              </a:rPr>
              <a:t>https://masstrednihana.cz/program-rozvoje-venkova_vyzva-c-7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5"/>
              </a:rPr>
              <a:t>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cs-CZ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0" indent="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Obrázek 4"/>
          <p:cNvPicPr/>
          <p:nvPr/>
        </p:nvPicPr>
        <p:blipFill>
          <a:blip r:embed="rId6"/>
          <a:stretch/>
        </p:blipFill>
        <p:spPr>
          <a:xfrm>
            <a:off x="6997612" y="65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 dirty="0">
                <a:solidFill>
                  <a:srgbClr val="000000"/>
                </a:solidFill>
                <a:latin typeface="Calibri Light"/>
              </a:rPr>
              <a:t>DĚKUJEME ZA POZORNOST</a:t>
            </a:r>
            <a:endParaRPr lang="cs-CZ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sz="half" idx="1"/>
          </p:nvPr>
        </p:nvSpPr>
        <p:spPr>
          <a:xfrm>
            <a:off x="762841" y="2285999"/>
            <a:ext cx="5716510" cy="358140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Ing. Jarmila Korcová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tel. +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420 </a:t>
            </a: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725 </a:t>
            </a:r>
            <a:r>
              <a:rPr lang="cs-CZ" sz="2800" spc="-1" dirty="0">
                <a:solidFill>
                  <a:srgbClr val="000000"/>
                </a:solidFill>
                <a:latin typeface="Calibri"/>
              </a:rPr>
              <a:t>889 593</a:t>
            </a:r>
          </a:p>
          <a:p>
            <a:pPr marL="0"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email: </a:t>
            </a:r>
            <a:r>
              <a:rPr lang="cs-CZ" sz="2800" spc="-1" dirty="0" smtClean="0">
                <a:solidFill>
                  <a:srgbClr val="0563C1"/>
                </a:solidFill>
                <a:latin typeface="Calibri"/>
                <a:hlinkClick r:id="rId2"/>
              </a:rPr>
              <a:t>korcova</a:t>
            </a:r>
            <a:r>
              <a:rPr lang="cs-CZ" sz="2800" strike="noStrike" spc="-1" dirty="0" smtClean="0">
                <a:solidFill>
                  <a:srgbClr val="0563C1"/>
                </a:solidFill>
                <a:uFillTx/>
                <a:latin typeface="Calibri"/>
                <a:hlinkClick r:id="rId2"/>
              </a:rPr>
              <a:t>@masstrednihana.cz</a:t>
            </a:r>
            <a:r>
              <a:rPr lang="cs-CZ" sz="2800" strike="noStrike" spc="-1" dirty="0" smtClean="0">
                <a:solidFill>
                  <a:srgbClr val="0563C1"/>
                </a:solidFill>
                <a:uFillTx/>
                <a:latin typeface="Calibri"/>
              </a:rPr>
              <a:t> </a:t>
            </a:r>
            <a:endParaRPr lang="cs-CZ" sz="2800" strike="noStrike" spc="-1" dirty="0">
              <a:solidFill>
                <a:srgbClr val="000000"/>
              </a:solidFill>
              <a:latin typeface="Calibri"/>
            </a:endParaRPr>
          </a:p>
          <a:p>
            <a:pPr marL="0" indent="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6525402" y="2285999"/>
            <a:ext cx="5467306" cy="3581401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Bc. Tereza Melecká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tel. +420 777 889 078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email: </a:t>
            </a: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melecka@masstrednihana.cz</a:t>
            </a: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70384" y="4478215"/>
            <a:ext cx="56036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spc="-1" dirty="0">
                <a:solidFill>
                  <a:srgbClr val="000000"/>
                </a:solidFill>
                <a:latin typeface="Calibri"/>
              </a:rPr>
              <a:t>www.masstrednihana.cz</a:t>
            </a:r>
            <a:endParaRPr lang="cs-CZ" sz="2800" b="1" spc="-1" dirty="0">
              <a:solidFill>
                <a:srgbClr val="000000"/>
              </a:solidFill>
              <a:latin typeface="Calibri"/>
            </a:endParaRPr>
          </a:p>
          <a:p>
            <a:endParaRPr lang="cs-CZ" dirty="0"/>
          </a:p>
        </p:txBody>
      </p:sp>
      <p:pic>
        <p:nvPicPr>
          <p:cNvPr id="8" name="Obrázek 4"/>
          <p:cNvPicPr/>
          <p:nvPr/>
        </p:nvPicPr>
        <p:blipFill>
          <a:blip r:embed="rId4"/>
          <a:stretch/>
        </p:blipFill>
        <p:spPr>
          <a:xfrm>
            <a:off x="3531600" y="58590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TM10001105[[fn=Oříznutí]]</Template>
  <TotalTime>689</TotalTime>
  <Words>1950</Words>
  <Application>Microsoft Office PowerPoint</Application>
  <PresentationFormat>Širokoúhlá obrazovka</PresentationFormat>
  <Paragraphs>148</Paragraphs>
  <Slides>23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Franklin Gothic Book</vt:lpstr>
      <vt:lpstr>Times New Roman</vt:lpstr>
      <vt:lpstr>Wingdings</vt:lpstr>
      <vt:lpstr>Crop</vt:lpstr>
      <vt:lpstr>Seminář pro příjemce „Jak úspěšně zrealizovat projekt“</vt:lpstr>
      <vt:lpstr>Program semináře</vt:lpstr>
      <vt:lpstr>Realizace projektů – výběrové řízení</vt:lpstr>
      <vt:lpstr>Realizace projektů – marketingový průzkum</vt:lpstr>
      <vt:lpstr>Prezentace aplikace PowerPoint</vt:lpstr>
      <vt:lpstr>Realizace projektů – přímý nákup</vt:lpstr>
      <vt:lpstr>Realizace projektů – objednávky, smlouvy, platby</vt:lpstr>
      <vt:lpstr>Propojenost při cenovém marketingu</vt:lpstr>
      <vt:lpstr>Časté chyby v CM</vt:lpstr>
      <vt:lpstr>Hlášení o změnách</vt:lpstr>
      <vt:lpstr>Žádost o platbu (ŽOP) - formulář</vt:lpstr>
      <vt:lpstr>Žádost o platbu (ŽOP) -přílohy</vt:lpstr>
      <vt:lpstr>Žádost o platbu (ŽOP) -přílohy</vt:lpstr>
      <vt:lpstr>Žádost o platbu (ŽOP) -přílohy</vt:lpstr>
      <vt:lpstr>Žádost o platbu (ŽOP) -přílohy</vt:lpstr>
      <vt:lpstr>Žádost o platbu (ŽOP) -termíny</vt:lpstr>
      <vt:lpstr>Způsob účtování </vt:lpstr>
      <vt:lpstr>Kontrola na místě</vt:lpstr>
      <vt:lpstr>Publicita projektu</vt:lpstr>
      <vt:lpstr>Udržitelnost, pracovní místa</vt:lpstr>
      <vt:lpstr>Stránky SZIF s přístupem do Portálu farmáře –pravý horní roh obrázku –www.szif.cz</vt:lpstr>
      <vt:lpstr>Důležité dokumenty</vt:lpstr>
      <vt:lpstr>DĚKUJEME ZA POZORNOST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Výzva MAS Střední Haná Program rozvoje venkova</dc:title>
  <dc:subject/>
  <dc:creator>Iva Dokoupilová</dc:creator>
  <dc:description/>
  <cp:lastModifiedBy>MAS Střední Haná</cp:lastModifiedBy>
  <cp:revision>54</cp:revision>
  <cp:lastPrinted>2020-12-10T09:42:28Z</cp:lastPrinted>
  <dcterms:created xsi:type="dcterms:W3CDTF">2020-01-16T11:49:12Z</dcterms:created>
  <dcterms:modified xsi:type="dcterms:W3CDTF">2023-11-28T12:28:59Z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Širokoúhlá obrazovka</vt:lpwstr>
  </property>
  <property fmtid="{D5CDD505-2E9C-101B-9397-08002B2CF9AE}" pid="3" name="Slides">
    <vt:i4>20</vt:i4>
  </property>
</Properties>
</file>