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4" r:id="rId5"/>
    <p:sldId id="282" r:id="rId6"/>
    <p:sldId id="263" r:id="rId7"/>
    <p:sldId id="266" r:id="rId8"/>
    <p:sldId id="265" r:id="rId9"/>
    <p:sldId id="262" r:id="rId10"/>
    <p:sldId id="268" r:id="rId11"/>
    <p:sldId id="269" r:id="rId12"/>
    <p:sldId id="270" r:id="rId13"/>
    <p:sldId id="272" r:id="rId14"/>
    <p:sldId id="273" r:id="rId15"/>
    <p:sldId id="275" r:id="rId16"/>
    <p:sldId id="276" r:id="rId17"/>
    <p:sldId id="278" r:id="rId18"/>
    <p:sldId id="279" r:id="rId19"/>
    <p:sldId id="280" r:id="rId20"/>
    <p:sldId id="281" r:id="rId21"/>
  </p:sldIdLst>
  <p:sldSz cx="12192000" cy="6858000"/>
  <p:notesSz cx="6797675" cy="992822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264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897AD4CD-647D-4CCF-8456-428B05FB81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xmlns="" id="{015B3381-8C72-42CB-98FD-BC31912D19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459A8187-4309-4AED-8594-3E5EE22A6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7292F-A2F9-448A-BD28-59B133CFC594}" type="datetimeFigureOut">
              <a:rPr lang="cs-CZ" smtClean="0"/>
              <a:t>10.12.2020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F0A1C3AF-E5A6-41C8-8F0E-545737BBE7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FD1E8E34-C152-49D6-8B70-F21B7FD53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6539A-2F45-4C14-8916-F403534BCA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1164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5BC1224-F8C0-43CE-838D-17AE33485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3E972B56-E6B8-4BCB-846C-0DC56D2B1F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402255F4-306F-4DEA-ACEC-BCE3E04452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7292F-A2F9-448A-BD28-59B133CFC594}" type="datetimeFigureOut">
              <a:rPr lang="cs-CZ" smtClean="0"/>
              <a:t>10.12.2020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833141DC-5158-4AAE-B76E-782B9944C9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D6CDA875-DE6B-4F6E-9692-CD66F1E3E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6539A-2F45-4C14-8916-F403534BCA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6637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917E28C5-544B-4A4F-83DE-C15181DCE0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xmlns="" id="{9AC28BB9-885B-4C2B-96A9-23BC8E789A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BC57BEAD-C89A-451F-B3D8-649FBD0049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7292F-A2F9-448A-BD28-59B133CFC594}" type="datetimeFigureOut">
              <a:rPr lang="cs-CZ" smtClean="0"/>
              <a:t>10.12.2020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A9575B63-BA9C-4D75-9FBD-47D1D9F38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115A08F9-DAD7-4FAD-99F8-351C4D04F1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6539A-2F45-4C14-8916-F403534BCA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8857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D07FCDC-0C24-4D9E-8491-7F73821D1D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74382331-2AB7-4590-8C78-DB8131BE0A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xmlns="" id="{DC90BC49-92AC-44E9-AD69-873ECFFBEA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xmlns="" id="{8C18FB2F-2440-475B-82F2-F109B654DD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7292F-A2F9-448A-BD28-59B133CFC594}" type="datetimeFigureOut">
              <a:rPr lang="cs-CZ" smtClean="0"/>
              <a:t>10.12.2020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xmlns="" id="{AFFB260F-DEB7-46C4-96A0-C0E49632DC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xmlns="" id="{29E39A4A-F914-49A1-ADF3-A441CEBAE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6539A-2F45-4C14-8916-F403534BCA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51545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C7A63B3D-ACF1-42CF-BF06-EB7C947D5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xmlns="" id="{FA04F9B9-793E-484F-9824-45ACEF387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xmlns="" id="{7DE95C99-175B-41EA-86D3-1D6FD22228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xmlns="" id="{D3EF8B9B-E028-441B-9FA2-4EF8D6EC7D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xmlns="" id="{6777F579-11DD-420F-834B-9B29BB7671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xmlns="" id="{BBF46424-14F9-4913-B4B0-AA1F93E9A8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7292F-A2F9-448A-BD28-59B133CFC594}" type="datetimeFigureOut">
              <a:rPr lang="cs-CZ" smtClean="0"/>
              <a:t>10.12.2020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xmlns="" id="{F19A77D3-F0E6-44AC-A8D3-3D15AEB6D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xmlns="" id="{AB950A6F-0F50-48B0-9719-F580D8CF08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6539A-2F45-4C14-8916-F403534BCA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7730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4FC755B-D0F3-4FC3-A28C-B49769AB8F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xmlns="" id="{8EFB2315-DB93-442B-94C5-FAA1600666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7292F-A2F9-448A-BD28-59B133CFC594}" type="datetimeFigureOut">
              <a:rPr lang="cs-CZ" smtClean="0"/>
              <a:t>10.12.2020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xmlns="" id="{2F8CD73F-8477-4906-8D5F-7F1BD9B20E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xmlns="" id="{7E87C373-B5DA-44A4-A84A-C66244939C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6539A-2F45-4C14-8916-F403534BCA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2383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xmlns="" id="{D27B8963-1619-4F25-98C9-5EC655830E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7292F-A2F9-448A-BD28-59B133CFC594}" type="datetimeFigureOut">
              <a:rPr lang="cs-CZ" smtClean="0"/>
              <a:t>10.12.2020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xmlns="" id="{B77CE17C-3E90-46CB-88EA-74B4F9905F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xmlns="" id="{F1EEDC57-E00C-4AD2-A8FC-E99A8EB1E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6539A-2F45-4C14-8916-F403534BCA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650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A486313-4049-44DC-B17A-BB218840B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82F88B23-773D-493F-B6FD-F2D1E40C4B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xmlns="" id="{6586F5A4-1D2D-4592-AFE2-1DEA42E5FF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xmlns="" id="{CD18AE24-A76A-47BF-BC7A-153459CB43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7292F-A2F9-448A-BD28-59B133CFC594}" type="datetimeFigureOut">
              <a:rPr lang="cs-CZ" smtClean="0"/>
              <a:t>10.12.2020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xmlns="" id="{A30D2375-833E-4561-B615-CDBF31E850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xmlns="" id="{4618591F-1C85-4D67-975D-65258E7CA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6539A-2F45-4C14-8916-F403534BCA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902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0976B31-2B4A-4636-92EB-51D397FD6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xmlns="" id="{D7028820-D5FB-436D-B8CC-3CD67AC2FB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xmlns="" id="{ABF3EEE5-1254-4630-A8DB-2FE8B9AFAA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xmlns="" id="{C6499E9F-8FD2-4535-8C44-730682ABBE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7292F-A2F9-448A-BD28-59B133CFC594}" type="datetimeFigureOut">
              <a:rPr lang="cs-CZ" smtClean="0"/>
              <a:t>10.12.2020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xmlns="" id="{2E5E45F0-B59F-4275-BDF5-653ECB665E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xmlns="" id="{9CCE6D4A-862B-4381-80E0-1A5F18568B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6539A-2F45-4C14-8916-F403534BCA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6100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088891D6-EC04-4D6C-98EC-A15CE7330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xmlns="" id="{F3F7B19A-1A9C-4F39-BBE3-48898888F9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3AB3BE33-1B40-4699-9497-340D908A66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7292F-A2F9-448A-BD28-59B133CFC594}" type="datetimeFigureOut">
              <a:rPr lang="cs-CZ" smtClean="0"/>
              <a:t>10.12.2020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B555A54D-02F8-415D-BFB1-69AE0551BE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3D80E1A6-ABD1-4E93-9A9B-0E634B341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6539A-2F45-4C14-8916-F403534BCA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45250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xmlns="" id="{97F538BC-7C4D-4A60-9476-37DD747D5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xmlns="" id="{A7FE5EE6-179B-4D3E-A9A3-0AA03F40D6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8A7E2BF5-9780-4614-9B93-946A39E29A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57292F-A2F9-448A-BD28-59B133CFC594}" type="datetimeFigureOut">
              <a:rPr lang="cs-CZ" smtClean="0"/>
              <a:t>10.12.2020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A469608A-743E-4B31-B66D-BA289B4E0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CCEFC767-6CAB-4416-94F9-9DCE05572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6539A-2F45-4C14-8916-F403534BCA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8289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xmlns="" id="{299C71AF-BA36-4E39-A47D-75D5AA2265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xmlns="" id="{507C5111-5EDC-4FDA-81F5-D9C231524E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xmlns="" id="{F2D303A3-E800-4688-9F39-F99A470F0D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7292F-A2F9-448A-BD28-59B133CFC594}" type="datetimeFigureOut">
              <a:rPr lang="cs-CZ" smtClean="0"/>
              <a:t>10.12.2020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xmlns="" id="{03F6A435-8C51-4EC8-86A6-2D358D5146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xmlns="" id="{FE4FB9E6-8E28-4E1D-AE9D-4AB0264DF7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B6539A-2F45-4C14-8916-F403534BCAF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633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manazer@masstrednihana.cz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CBB4127-340C-4439-BF03-57F60C000C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86561"/>
            <a:ext cx="9144000" cy="2441197"/>
          </a:xfrm>
        </p:spPr>
        <p:txBody>
          <a:bodyPr>
            <a:normAutofit fontScale="90000"/>
          </a:bodyPr>
          <a:lstStyle/>
          <a:p>
            <a:r>
              <a:rPr lang="cs-CZ" sz="4400" dirty="0"/>
              <a:t/>
            </a:r>
            <a:br>
              <a:rPr lang="cs-CZ" sz="4400" dirty="0"/>
            </a:br>
            <a:r>
              <a:rPr lang="cs-CZ" sz="4400" dirty="0"/>
              <a:t/>
            </a:r>
            <a:br>
              <a:rPr lang="cs-CZ" sz="4400" dirty="0"/>
            </a:br>
            <a:r>
              <a:rPr lang="cs-CZ" sz="4400" dirty="0"/>
              <a:t/>
            </a:r>
            <a:br>
              <a:rPr lang="cs-CZ" sz="4400" dirty="0"/>
            </a:br>
            <a:r>
              <a:rPr lang="cs-CZ" sz="4400" dirty="0"/>
              <a:t/>
            </a:r>
            <a:br>
              <a:rPr lang="cs-CZ" sz="4400" dirty="0"/>
            </a:br>
            <a:r>
              <a:rPr lang="cs-CZ" sz="4400" dirty="0"/>
              <a:t/>
            </a:r>
            <a:br>
              <a:rPr lang="cs-CZ" sz="4400" dirty="0"/>
            </a:br>
            <a:r>
              <a:rPr lang="cs-CZ" sz="4400" b="1" dirty="0">
                <a:latin typeface="+mn-lt"/>
              </a:rPr>
              <a:t>Seminář pro příjemce</a:t>
            </a:r>
            <a:br>
              <a:rPr lang="cs-CZ" sz="4400" b="1" dirty="0">
                <a:latin typeface="+mn-lt"/>
              </a:rPr>
            </a:br>
            <a:r>
              <a:rPr lang="cs-CZ" sz="4400" b="1" dirty="0">
                <a:latin typeface="+mn-lt"/>
              </a:rPr>
              <a:t>„Jak úspěšně zrealizovat projekt“</a:t>
            </a:r>
            <a:br>
              <a:rPr lang="cs-CZ" sz="4400" b="1" dirty="0">
                <a:latin typeface="+mn-lt"/>
              </a:rPr>
            </a:br>
            <a:endParaRPr lang="cs-CZ" sz="4400" b="1" dirty="0">
              <a:latin typeface="+mn-lt"/>
            </a:endParaRP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xmlns="" id="{66DC34E3-DC39-41BB-8849-23455EAB60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810312"/>
            <a:ext cx="9144000" cy="3892492"/>
          </a:xfrm>
        </p:spPr>
        <p:txBody>
          <a:bodyPr>
            <a:normAutofit/>
          </a:bodyPr>
          <a:lstStyle/>
          <a:p>
            <a:r>
              <a:rPr lang="cs-CZ" sz="4000" b="1" dirty="0" smtClean="0"/>
              <a:t>2</a:t>
            </a:r>
            <a:r>
              <a:rPr lang="cs-CZ" sz="4000" b="1" dirty="0"/>
              <a:t>. Výzva MAS Střední Haná</a:t>
            </a:r>
            <a:br>
              <a:rPr lang="cs-CZ" sz="4000" b="1" dirty="0"/>
            </a:br>
            <a:r>
              <a:rPr lang="cs-CZ" sz="4000" b="1" dirty="0"/>
              <a:t>Program rozvoje </a:t>
            </a:r>
            <a:r>
              <a:rPr lang="cs-CZ" sz="4000" b="1" dirty="0" smtClean="0"/>
              <a:t>venkova</a:t>
            </a:r>
          </a:p>
          <a:p>
            <a:endParaRPr lang="cs-CZ" sz="2500" b="1" dirty="0" smtClean="0"/>
          </a:p>
          <a:p>
            <a:r>
              <a:rPr lang="cs-CZ" sz="2500" b="1" dirty="0" smtClean="0"/>
              <a:t>29</a:t>
            </a:r>
            <a:r>
              <a:rPr lang="cs-CZ" sz="2500" b="1" dirty="0"/>
              <a:t>. leden 2020</a:t>
            </a:r>
          </a:p>
          <a:p>
            <a:endParaRPr lang="cs-CZ" sz="4000" dirty="0"/>
          </a:p>
          <a:p>
            <a:endParaRPr lang="cs-CZ" sz="4000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xmlns="" id="{FC6E24CE-743D-4997-BA69-4E45C955DA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822" y="5528040"/>
            <a:ext cx="5128470" cy="843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2319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91E9287C-AC95-4F2A-B531-E1D1FA389B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/>
              <a:t>Program semináře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12A0E7FA-E0D1-4DA2-9824-7625D4982F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Realizace projektů – marketingové průzkumy, výběrová řízení, objednávky, platby</a:t>
            </a:r>
          </a:p>
          <a:p>
            <a:r>
              <a:rPr lang="cs-CZ" dirty="0"/>
              <a:t>Hlášení o změnách</a:t>
            </a:r>
          </a:p>
          <a:p>
            <a:r>
              <a:rPr lang="cs-CZ" dirty="0"/>
              <a:t>Žádosti o proplacení – formulář, přílohy</a:t>
            </a:r>
          </a:p>
          <a:p>
            <a:r>
              <a:rPr lang="cs-CZ" dirty="0"/>
              <a:t>Kontrola na místě</a:t>
            </a:r>
          </a:p>
          <a:p>
            <a:r>
              <a:rPr lang="cs-CZ" dirty="0"/>
              <a:t>Publicita projektu</a:t>
            </a:r>
          </a:p>
          <a:p>
            <a:r>
              <a:rPr lang="cs-CZ" dirty="0"/>
              <a:t>Udržitelnost </a:t>
            </a:r>
          </a:p>
          <a:p>
            <a:r>
              <a:rPr lang="cs-CZ" dirty="0"/>
              <a:t>Diskuze, dotazy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82035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5328E82B-1CEA-4F7A-B845-F4E08CCBF6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Realizace projektů – výběrové řízení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472A6633-AB86-4D3E-A0A5-4BEDF1C003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/>
              <a:t>Výběrové řízení musí proběhnout dle Příručky pro zadávání veřejných zakázek + jsou k dispozici vzorové dokumenty.  (Předpokládaná hodnota je rovna nebo nižší než 2 mil. Kč bez DPH na dodávky a/nebo služby nebo 6 mil. Kč bez DPH na stavební práce). </a:t>
            </a:r>
          </a:p>
          <a:p>
            <a:pPr marL="0" indent="0">
              <a:buNone/>
            </a:pPr>
            <a:r>
              <a:rPr lang="cs-CZ" dirty="0"/>
              <a:t>2 typy VŘ:</a:t>
            </a:r>
          </a:p>
          <a:p>
            <a:pPr marL="0" indent="0">
              <a:buNone/>
            </a:pPr>
            <a:r>
              <a:rPr lang="cs-CZ" dirty="0"/>
              <a:t>-uzavřené VŘ -žadatel musí obdržet min. 3 nabídky od různých dodavatelů, kteří mezi sebou nejsou propojeni. </a:t>
            </a:r>
          </a:p>
          <a:p>
            <a:pPr marL="0" indent="0">
              <a:buNone/>
            </a:pPr>
            <a:r>
              <a:rPr lang="cs-CZ" dirty="0"/>
              <a:t>-Otevřené VŘ –stačí i jedna vyhovující nabídka, nesleduje se propojenost uchazečů</a:t>
            </a:r>
          </a:p>
          <a:p>
            <a:pPr marL="0" indent="0">
              <a:buNone/>
            </a:pPr>
            <a:r>
              <a:rPr lang="cs-CZ" dirty="0"/>
              <a:t>Je třeba respektovat výsledky VŘ i podmínky nastavené ve smlouvě</a:t>
            </a:r>
          </a:p>
          <a:p>
            <a:pPr marL="0" indent="0">
              <a:buNone/>
            </a:pPr>
            <a:r>
              <a:rPr lang="cs-CZ" dirty="0"/>
              <a:t>Především je nutné dodržet termín ukončení realizace dodávky/služby/stavebních prací, který je nastaven ve smlouvě o dílo/kupní smlouvě.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38576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A0EBC9B-0859-4BD8-BEB8-855592653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Realizace projektů – marketingový průzkum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295C4BC9-7671-469F-8D6B-00B6B3AA75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Do limitů určených pro VŘ. Marketingový průzkum musí vždy zahrnovat alespoň 3 nabídky od subjektů, </a:t>
            </a:r>
            <a:r>
              <a:rPr lang="cs-CZ" b="1" dirty="0"/>
              <a:t>které mezi sebou nejsou propojeny</a:t>
            </a:r>
            <a:r>
              <a:rPr lang="cs-CZ" dirty="0"/>
              <a:t>. </a:t>
            </a:r>
          </a:p>
          <a:p>
            <a:pPr marL="0" indent="0">
              <a:buNone/>
            </a:pPr>
            <a:r>
              <a:rPr lang="cs-CZ" dirty="0"/>
              <a:t>Předmětem marketingového průzkumu je vždy pouze průzkum ceny, nesmí být použito žádné jiné kritérium</a:t>
            </a:r>
          </a:p>
          <a:p>
            <a:pPr marL="0" indent="0">
              <a:buNone/>
            </a:pPr>
            <a:r>
              <a:rPr lang="cs-CZ" dirty="0"/>
              <a:t>Výsledek marketingového průzkumu je zapracován do tabulky, která obsahuje název dodavatelů, jejich IČ, datum podání nabídky a výši nabídkové ceny. Dále musí být zřetelné, kdo je vítězem.</a:t>
            </a:r>
          </a:p>
          <a:p>
            <a:pPr marL="0" indent="0">
              <a:buNone/>
            </a:pPr>
            <a:r>
              <a:rPr lang="cs-CZ" dirty="0"/>
              <a:t>S vítězem je uzavřena smlouva nebo je vystavena objednávka</a:t>
            </a:r>
          </a:p>
          <a:p>
            <a:pPr marL="0" indent="0">
              <a:buNone/>
            </a:pPr>
            <a:r>
              <a:rPr lang="cs-CZ" dirty="0"/>
              <a:t>U projektů do 500 000 tis. Kč bez DPH se marketing dokládá s ŽOP.</a:t>
            </a:r>
          </a:p>
          <a:p>
            <a:pPr marL="0" indent="0">
              <a:buNone/>
            </a:pPr>
            <a:r>
              <a:rPr lang="cs-CZ" dirty="0"/>
              <a:t>(tabulka včetně nabídek – písemně, mailem, tisk z internetu…)</a:t>
            </a:r>
          </a:p>
        </p:txBody>
      </p:sp>
    </p:spTree>
    <p:extLst>
      <p:ext uri="{BB962C8B-B14F-4D97-AF65-F5344CB8AC3E}">
        <p14:creationId xmlns:p14="http://schemas.microsoft.com/office/powerpoint/2010/main" val="41921635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8A76F62A-8948-4A6A-A28C-E28FD29901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Realizace projektů – přímý nákup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2FBA66E1-7EE7-4F5D-A6FB-B29BC37958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Pokud předpokládaná hodnota samostatné zakázky na služby, dodávky či stavební práce nepřesáhne 20 000 Kč (bez DPH), nemusí žadatel/příjemce dotace uskutečňovat výběr z více dodavatelů ani jiné vyhodnocení nabídky/dodavatele, ale může zadat zakázku a uzavřít smlouvu nebo vystavit objednávku přímo s jedním dodavatelem (tzv. přímý nákup), a to do maximální výše 100 000 Kč bez DPH součtu těchto samostatných zakázek na projekt. </a:t>
            </a:r>
          </a:p>
          <a:p>
            <a:pPr marL="0" indent="0">
              <a:buNone/>
            </a:pPr>
            <a:r>
              <a:rPr lang="cs-CZ" dirty="0"/>
              <a:t>Nejedná se o výběrové/zadávací řízení</a:t>
            </a:r>
          </a:p>
        </p:txBody>
      </p:sp>
    </p:spTree>
    <p:extLst>
      <p:ext uri="{BB962C8B-B14F-4D97-AF65-F5344CB8AC3E}">
        <p14:creationId xmlns:p14="http://schemas.microsoft.com/office/powerpoint/2010/main" val="26127953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A1088915-0FD8-44DB-BB4D-CF463B7CE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Realizace projektů – objednávky, smlouvy, platby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05016EDE-7388-41BF-AF0D-98796A6AF7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  <a:p>
            <a:pPr marL="0" indent="0">
              <a:buNone/>
            </a:pPr>
            <a:r>
              <a:rPr lang="cs-CZ" dirty="0"/>
              <a:t>Výstupem výběrového řízení je vždy smlouva s vítězem, výstupem marketingového průzkumu je objednávka nebo smlouva</a:t>
            </a:r>
          </a:p>
          <a:p>
            <a:pPr marL="0" indent="0">
              <a:buNone/>
            </a:pPr>
            <a:r>
              <a:rPr lang="cs-CZ" dirty="0"/>
              <a:t>Platby mohou být provedeny v omezené míře hotově, převážně ale z účtu žadatele (účet musí být vždy ve vlastnictví žadatele)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282804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099B99E-ABBE-4B34-9BF3-3FC756064F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Hlášení o změnách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C7BB7646-F40B-48DC-B76E-66B42F80B7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/>
          </a:p>
          <a:p>
            <a:pPr marL="0" indent="0">
              <a:buNone/>
            </a:pPr>
            <a:r>
              <a:rPr lang="cs-CZ" dirty="0"/>
              <a:t>Formulář hlášení o změnách generuje příjemce ze svého přístupu na Portálu farmáře.</a:t>
            </a:r>
          </a:p>
          <a:p>
            <a:pPr marL="0" indent="0">
              <a:buNone/>
            </a:pPr>
            <a:r>
              <a:rPr lang="cs-CZ" dirty="0"/>
              <a:t>Po vyplnění hlášení zašle ke kontrole a doplnění na MAS</a:t>
            </a:r>
          </a:p>
          <a:p>
            <a:pPr marL="0" indent="0">
              <a:buNone/>
            </a:pPr>
            <a:r>
              <a:rPr lang="cs-CZ" dirty="0"/>
              <a:t>MAS hlášení schvaluje a následně vrací příjemci elektronicky podepsané k vložení do Portálu farmáře</a:t>
            </a:r>
          </a:p>
          <a:p>
            <a:pPr marL="0" indent="0">
              <a:buNone/>
            </a:pPr>
            <a:r>
              <a:rPr lang="cs-CZ" dirty="0"/>
              <a:t>U všech projektů je před žádostí o platbu třeba nahlásit všechny změny technického řešení. Finální znění </a:t>
            </a:r>
            <a:r>
              <a:rPr lang="cs-CZ" dirty="0" err="1"/>
              <a:t>tech</a:t>
            </a:r>
            <a:r>
              <a:rPr lang="cs-CZ" dirty="0"/>
              <a:t>. řešení musí být dohledatelné v technické dokumentaci daného stroje/technologie</a:t>
            </a:r>
          </a:p>
          <a:p>
            <a:pPr marL="0" indent="0">
              <a:buNone/>
            </a:pPr>
            <a:r>
              <a:rPr lang="cs-CZ" dirty="0"/>
              <a:t>Veškeré změny je třeba předem konzultovat, některé nelze bez předchozího schválení </a:t>
            </a:r>
            <a:r>
              <a:rPr lang="cs-CZ" dirty="0" err="1"/>
              <a:t>SZIFem</a:t>
            </a:r>
            <a:r>
              <a:rPr lang="cs-CZ" dirty="0"/>
              <a:t> realizovat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12774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2E52E16-3592-4511-8783-0D56E7E43F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Žádost o platbu (ŽOP) - formulář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60994912-BEDD-495D-A14F-0D31B6DFFE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/>
          </a:p>
          <a:p>
            <a:pPr marL="0" indent="0">
              <a:buNone/>
            </a:pPr>
            <a:r>
              <a:rPr lang="cs-CZ" dirty="0"/>
              <a:t>Formulář pro ŽOP si stáhne žadatel ze svého Portálu farmáře</a:t>
            </a:r>
          </a:p>
          <a:p>
            <a:pPr marL="0" indent="0">
              <a:buNone/>
            </a:pPr>
            <a:r>
              <a:rPr lang="cs-CZ" dirty="0"/>
              <a:t>Ve formuláři ŽOP si přes tlačítko MENU otevřete a vyplníte i Soupisku účetních dokladů</a:t>
            </a:r>
          </a:p>
          <a:p>
            <a:pPr marL="0" indent="0">
              <a:buNone/>
            </a:pPr>
            <a:r>
              <a:rPr lang="cs-CZ" dirty="0"/>
              <a:t>V horní části žádosti je pod tlačítkem MENU k dispozici instruktážní list (návod k vyplnění) </a:t>
            </a:r>
          </a:p>
          <a:p>
            <a:pPr marL="0" indent="0">
              <a:buNone/>
            </a:pPr>
            <a:r>
              <a:rPr lang="cs-CZ" dirty="0"/>
              <a:t>Ve formuláři soupisky je opět pod tlačítkem MENU k dispozici instruktážní list k vyplnění</a:t>
            </a:r>
          </a:p>
          <a:p>
            <a:pPr marL="0" indent="0">
              <a:buNone/>
            </a:pPr>
            <a:r>
              <a:rPr lang="cs-CZ" dirty="0"/>
              <a:t>Formulář ŽOP musí schválit a podepsat MAS, potom ho vrátí žadateli k vložení do Portálu farmáře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62342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5EF9A98-15CA-4AC1-8827-AB3163BC2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Žádost o platbu (ŽOP) -přílohy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24947118-8AF1-461F-8EBC-25859665DF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/>
              <a:t>Jsou dokládány současně s ŽOP. Seznam příloh je uveden v ŽOP.</a:t>
            </a:r>
          </a:p>
          <a:p>
            <a:r>
              <a:rPr lang="cs-CZ" dirty="0"/>
              <a:t>Oprávnění k provozování činnosti (je-li oprávněním výpis z </a:t>
            </a:r>
            <a:r>
              <a:rPr lang="cs-CZ" dirty="0" err="1"/>
              <a:t>živn</a:t>
            </a:r>
            <a:r>
              <a:rPr lang="cs-CZ" dirty="0"/>
              <a:t>. či obch. rejstříku anebo evidence </a:t>
            </a:r>
            <a:r>
              <a:rPr lang="cs-CZ" dirty="0" err="1"/>
              <a:t>zeměděl</a:t>
            </a:r>
            <a:r>
              <a:rPr lang="cs-CZ" dirty="0"/>
              <a:t>. podnikatele, oprávnění se nedokládá)</a:t>
            </a:r>
          </a:p>
          <a:p>
            <a:r>
              <a:rPr lang="cs-CZ" dirty="0"/>
              <a:t>Doklad o vedení bankovního účtu ve vlastnictví příjemce dotace, na který bude poskytnuta dotace</a:t>
            </a:r>
          </a:p>
          <a:p>
            <a:r>
              <a:rPr lang="cs-CZ" dirty="0"/>
              <a:t>Účetní/daňové doklady související s realizací projektu (faktury, vč. výrobních čísel strojů, technologií, paragony). Hotově je možné platit jen výdaje do celkové hodnoty 100 tis. Kč bez DPH za projekt a za jednotlivý výdaj do 20 tis. Kč bez DPH</a:t>
            </a:r>
          </a:p>
          <a:p>
            <a:r>
              <a:rPr lang="cs-CZ" dirty="0"/>
              <a:t>Doklad o uhrazení závazku dodavateli (výpis z účtu, včetně smlouvy o vedení účtu)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35211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AB87C4D0-2B8E-456C-81C9-93277FF6E9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Žádost o platbu (ŽOP) -přílohy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30AF4443-0DD6-42C0-A6B3-2159CFBB36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/>
          </a:p>
          <a:p>
            <a:r>
              <a:rPr lang="cs-CZ" dirty="0"/>
              <a:t>V případě nákupu strojů a technologií nad 100 tis./ks nebo komplet bez DPH doklad o posouzení shody – ES prohlášení o shodě, technický průkaz, respektive technické osvědčení v případě, že se jedná o stroje, které podléhají schválení vozidla k provozu na pozemních komunikacích a budou využívány mimo uzavřený areál</a:t>
            </a:r>
          </a:p>
          <a:p>
            <a:r>
              <a:rPr lang="cs-CZ" dirty="0"/>
              <a:t>V případě, že projekt podléhá řízení stav. úřadu, pak kolaudační souhlas nebo oznámení stav. úřadu o užívání stavby nebo souhlas se změnou v užívání stavby, povolení ke </a:t>
            </a:r>
            <a:r>
              <a:rPr lang="cs-CZ" dirty="0" err="1"/>
              <a:t>zkušeb</a:t>
            </a:r>
            <a:r>
              <a:rPr lang="cs-CZ" dirty="0"/>
              <a:t>. Provozu nebo povolení k předčasnému užívání stavby před dokončením</a:t>
            </a:r>
          </a:p>
          <a:p>
            <a:r>
              <a:rPr lang="cs-CZ" dirty="0"/>
              <a:t>V případě řízení stav. úřadu a došlo-li při realizaci ke změnám oproti původní dokumentaci, pak dok. skutečného provedení stavby ověřená stav. úřadem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166244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898B93A1-C9F2-486F-876C-3CE996D26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Žádost o platbu (ŽOP) -přílohy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4D04BAFA-1095-4E84-B926-5D815D2C26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Soupiska účetních/daňových dokladů k výdajům, ze kterých je stanovena dotace – součást formuláře žádosti o platbu</a:t>
            </a:r>
          </a:p>
          <a:p>
            <a:r>
              <a:rPr lang="cs-CZ" dirty="0"/>
              <a:t>Potvrzení finančního úřadu o bezdlužnosti, ne starší 30 dnů k datu podání ŽOP na MAS</a:t>
            </a:r>
          </a:p>
          <a:p>
            <a:r>
              <a:rPr lang="cs-CZ" dirty="0"/>
              <a:t>Cenový marketing, včetně písemné smlouvy nebo objednávky s vybraným dodavatelem</a:t>
            </a:r>
          </a:p>
          <a:p>
            <a:r>
              <a:rPr lang="pl-PL" dirty="0"/>
              <a:t>Dodatek/dodatky ke smlouvě s dodavatelem na zakázky projektu (pokud byly uzavřeny)</a:t>
            </a:r>
          </a:p>
          <a:p>
            <a:r>
              <a:rPr lang="cs-CZ" dirty="0"/>
              <a:t>Ke stavebním pracím soupis stavebních prací s výkazem výměr a položkový rozpočet správně rozdělený do odpovídajících kódů výdajů, ze kterých je stanovena dotace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8441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968FF3A6-07C9-4878-8497-3F76E728D3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Žádost o platbu (ŽOP) -přílohy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705D9FE7-B32E-46F7-8ACF-A67C74EDE0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Fotodokumentace předmětu dotace pořízená v místě realizace včetně fotozáznamu výrobního nebo evidenčního čísla, pokud je jim předmět dotace opatřen (v kvalitě umožňující čitelnost a identifikovatelnost)</a:t>
            </a:r>
          </a:p>
          <a:p>
            <a:r>
              <a:rPr lang="cs-CZ" dirty="0"/>
              <a:t>V případě nákupu nemovitostí jako výdaje, ze kterého je stanovena dotace, kupní smlouva, ne starší než datum podání ŽOD na MAS</a:t>
            </a:r>
          </a:p>
          <a:p>
            <a:r>
              <a:rPr lang="cs-CZ" dirty="0"/>
              <a:t>Jestliže příjemce deklaroval kvůli bodovému zisku vytvoření pracovních míst a jedná se o malý a střední podnik – Prohlášení o zařazení podniku do kategorie podniků podle velikosti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Přílohy stanovené MAS:</a:t>
            </a:r>
          </a:p>
          <a:p>
            <a:pPr marL="0" indent="0">
              <a:buNone/>
            </a:pPr>
            <a:r>
              <a:rPr lang="cs-CZ" dirty="0"/>
              <a:t>Jestliže příjemce obdržel body za ochranu zemědělského půdního fondu, dokládá výpisy z katastru nemovitostí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290153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8A3E6A86-DBE2-44F1-A91D-CC12B01821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/>
              <a:t>Žádost o platbu (ŽOP) -termíny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E5522AEE-FF4D-40F4-88BF-9BB3437ED9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/>
          </a:p>
          <a:p>
            <a:pPr marL="0" indent="0">
              <a:buNone/>
            </a:pPr>
            <a:r>
              <a:rPr lang="cs-CZ" dirty="0"/>
              <a:t>Žadatel je povinen dodržet termín předložení žádosti o proplacení, včetně všech příloh, na MAS i na RO SZIF. Termín je uvedený v harmonogramu v žádosti</a:t>
            </a:r>
          </a:p>
          <a:p>
            <a:pPr marL="0" indent="0">
              <a:buNone/>
            </a:pPr>
            <a:r>
              <a:rPr lang="cs-CZ" dirty="0"/>
              <a:t>Termín předložení ŽOP je možné 3x změnit Hlášením o změně, ale nejzazší termín jsou 2 roky od podpisu Dohody. Hlášení musí být na SZIF předloženo nejpozději v den původního termínu předložení ŽOP na SZIF</a:t>
            </a:r>
          </a:p>
          <a:p>
            <a:pPr marL="0" indent="0">
              <a:buNone/>
            </a:pPr>
            <a:r>
              <a:rPr lang="cs-CZ" dirty="0"/>
              <a:t>Žadatel předloží ŽOP nejprve na MAS, následně na SZIF (prostřednictvím Portálu farmáře)</a:t>
            </a:r>
          </a:p>
          <a:p>
            <a:pPr marL="0" indent="0">
              <a:buNone/>
            </a:pPr>
            <a:r>
              <a:rPr lang="cs-CZ" dirty="0"/>
              <a:t>Po předložení ŽOP na SZIF proběhne nejpozději do měsíce kontrola na místě, následuje případná výzva k doplnění</a:t>
            </a:r>
          </a:p>
          <a:p>
            <a:pPr marL="0" indent="0">
              <a:buNone/>
            </a:pPr>
            <a:r>
              <a:rPr lang="cs-CZ" dirty="0"/>
              <a:t>Cca 4 měsíce po předložení ŽOP na SZIF dojde k proplacení dotace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567791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9B5B19A5-BF83-44D0-8EAA-850DF08DA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Způsob účtování 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B9A6115E-3931-40BB-8713-C4BCEE721D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endParaRPr lang="cs-CZ" dirty="0"/>
          </a:p>
          <a:p>
            <a:pPr marL="0" indent="0">
              <a:buNone/>
            </a:pPr>
            <a:r>
              <a:rPr lang="cs-CZ" dirty="0"/>
              <a:t>Žadatel pro zajištění financí může využít úvěr, ovšem předmět dotace musí i v tomto případě zůstat ve vlastnictví žadatele. Tzn. nesmí být například do splacení úvěru ve vlastnictví banky</a:t>
            </a:r>
          </a:p>
          <a:p>
            <a:pPr marL="0" indent="0">
              <a:buNone/>
            </a:pPr>
            <a:r>
              <a:rPr lang="cs-CZ" dirty="0"/>
              <a:t>Příjemce je povinen evidovat a archivovat veškeré doklady týkající se poskytnuté dotace</a:t>
            </a:r>
          </a:p>
          <a:p>
            <a:pPr marL="0" indent="0">
              <a:buNone/>
            </a:pPr>
            <a:r>
              <a:rPr lang="cs-CZ" dirty="0"/>
              <a:t>Příjemce je povinen vést účetnictví v souladu s předpisy ČR</a:t>
            </a:r>
          </a:p>
          <a:p>
            <a:pPr marL="0" indent="0">
              <a:buNone/>
            </a:pPr>
            <a:r>
              <a:rPr lang="cs-CZ" dirty="0"/>
              <a:t>Příjemce dotace, který nevede účetnictví podle zákona o účetnictví, je povinen vést daňovou evidenci podle zákona o daních z příjmu a podle zákona 253/2004 Sb.</a:t>
            </a:r>
          </a:p>
          <a:p>
            <a:pPr marL="0" indent="0">
              <a:buNone/>
            </a:pPr>
            <a:r>
              <a:rPr lang="cs-CZ" dirty="0"/>
              <a:t>Příjemce dotace vede o realizaci projektu </a:t>
            </a:r>
            <a:r>
              <a:rPr lang="cs-CZ" b="1" dirty="0"/>
              <a:t>samostatnou analytickou účetní evidenci</a:t>
            </a:r>
            <a:r>
              <a:rPr lang="cs-CZ" dirty="0"/>
              <a:t>, případně si zřídí pro tuto účetní evidenci </a:t>
            </a:r>
            <a:r>
              <a:rPr lang="cs-CZ" b="1" dirty="0"/>
              <a:t>samostatné středisko </a:t>
            </a:r>
            <a:r>
              <a:rPr lang="cs-CZ" dirty="0"/>
              <a:t>(pokud je účetní jednotkou) nebo </a:t>
            </a:r>
            <a:r>
              <a:rPr lang="cs-CZ" b="1" dirty="0"/>
              <a:t>samostatnou podrobnou evidenci </a:t>
            </a:r>
            <a:r>
              <a:rPr lang="cs-CZ" dirty="0"/>
              <a:t>(pokud není účetní jednotkou)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Veškeré výdaje musí být zaúčtovány jako INVESTIČNÍ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488454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19DA8A7-48E6-4D8E-B673-D5E372864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Kontrola na místě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B6112EE9-E55D-4F37-92C8-452B09081B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/>
              <a:t>Je uskutečněna u každého projektu po podání ŽOP před jejím proplacením</a:t>
            </a:r>
          </a:p>
          <a:p>
            <a:pPr marL="0" indent="0">
              <a:buNone/>
            </a:pPr>
            <a:r>
              <a:rPr lang="cs-CZ" dirty="0"/>
              <a:t>Kontroluje se následující:</a:t>
            </a:r>
          </a:p>
          <a:p>
            <a:pPr marL="0" indent="0">
              <a:buNone/>
            </a:pPr>
            <a:r>
              <a:rPr lang="cs-CZ" dirty="0"/>
              <a:t>Originály faktur založených v účetnictví</a:t>
            </a:r>
          </a:p>
          <a:p>
            <a:pPr marL="0" indent="0">
              <a:buNone/>
            </a:pPr>
            <a:r>
              <a:rPr lang="cs-CZ" dirty="0"/>
              <a:t>Účtovací předpisy (tzv. košilka) k fakturám </a:t>
            </a:r>
          </a:p>
          <a:p>
            <a:pPr marL="0" indent="0">
              <a:buNone/>
            </a:pPr>
            <a:r>
              <a:rPr lang="cs-CZ" dirty="0"/>
              <a:t>Dodací list/ předávací protokol </a:t>
            </a:r>
          </a:p>
          <a:p>
            <a:pPr marL="0" indent="0">
              <a:buNone/>
            </a:pPr>
            <a:r>
              <a:rPr lang="cs-CZ" dirty="0"/>
              <a:t>Samostatná účetní analytická evidence </a:t>
            </a:r>
          </a:p>
          <a:p>
            <a:pPr marL="0" indent="0">
              <a:buNone/>
            </a:pPr>
            <a:r>
              <a:rPr lang="cs-CZ" dirty="0"/>
              <a:t>Výpis z bankovního účtu k předmětné platbě založený v účetnictví</a:t>
            </a:r>
          </a:p>
          <a:p>
            <a:pPr marL="0" indent="0">
              <a:buNone/>
            </a:pPr>
            <a:r>
              <a:rPr lang="cs-CZ" dirty="0"/>
              <a:t>Účty dotací za předcházející 3 uzavřená období před podáním žádosti o dotaci a Smlouvy či Rozhodnutí, pokud byly nějaké investiční dotace využity</a:t>
            </a:r>
          </a:p>
          <a:p>
            <a:pPr marL="0" indent="0">
              <a:buNone/>
            </a:pPr>
            <a:r>
              <a:rPr lang="pl-PL" dirty="0"/>
              <a:t>Karty majetku k předmětu dotace</a:t>
            </a:r>
          </a:p>
          <a:p>
            <a:pPr marL="0" indent="0">
              <a:buNone/>
            </a:pPr>
            <a:r>
              <a:rPr lang="cs-CZ" dirty="0"/>
              <a:t>Technická dokumentace k pořízeným strojům/technologiím, návody k použití atd., tj. doklady, ze kterých je možné ověřit technické parametry</a:t>
            </a:r>
          </a:p>
          <a:p>
            <a:pPr marL="0" indent="0">
              <a:buNone/>
            </a:pPr>
            <a:r>
              <a:rPr lang="pl-PL" dirty="0"/>
              <a:t>Fyzická kontrola realizace projektu (stroj, stavební práce)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87892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FC6C7F0F-CD15-4D1B-86C6-61D7FCBC39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Publicita projektu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B6AD54BE-38E2-41E1-ADF6-123594412E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b="1" dirty="0"/>
              <a:t>Internetové stránky </a:t>
            </a:r>
            <a:r>
              <a:rPr lang="cs-CZ" dirty="0"/>
              <a:t>příjemce dotace – pokud se jedná o již existující stránku a existuje vazba mezi účelem stránky a podporovaným projektem</a:t>
            </a:r>
          </a:p>
          <a:p>
            <a:pPr marL="0" indent="0">
              <a:buNone/>
            </a:pPr>
            <a:r>
              <a:rPr lang="cs-CZ" dirty="0"/>
              <a:t>Příjemce zveřejní informace o realizovaném projektu – stručný popis včetně jeho cílů a výsledků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/>
              <a:t>Plakát A3 nebo informační deska </a:t>
            </a:r>
            <a:r>
              <a:rPr lang="cs-CZ" dirty="0"/>
              <a:t>–povinné u projektů, kde celková výše dotace uvedená v Dohodě přesáhne 50 000 EUR (cca 1 300 000 Kč)</a:t>
            </a:r>
          </a:p>
          <a:p>
            <a:pPr marL="0" indent="0">
              <a:buNone/>
            </a:pPr>
            <a:r>
              <a:rPr lang="cs-CZ" dirty="0"/>
              <a:t>Plakát nebo informační deska musí být umístěny na místě snadno viditelném pro veřejnost, například vstupní prostory budovy. Pro použití v interiéru je doporučen plakát, pro použití v exteriéru informační deska.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522497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C62BB459-6BE0-4045-A37B-83C323AD29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Udržitelnost, pracovní místa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76E7CEB0-FDFB-4B59-A098-492349C9FC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/>
          </a:p>
          <a:p>
            <a:pPr marL="0" indent="0">
              <a:buNone/>
            </a:pPr>
            <a:r>
              <a:rPr lang="cs-CZ" dirty="0"/>
              <a:t>Udržitelnost projektu běží po dobu 5 let od data převedení dotace na účet žadatele – je třeba udržovat a užívat předmět dotace. Doba archivace veškeré dokumentace související s dotací, je 10 let.</a:t>
            </a:r>
          </a:p>
          <a:p>
            <a:pPr marL="0" indent="0">
              <a:buNone/>
            </a:pPr>
            <a:r>
              <a:rPr lang="cs-CZ" dirty="0"/>
              <a:t>Po dobu vázanosti projektu na účel odevzdává příjemce každoročně do 31.7. Monitorovací zprávu k projektu, a to na formuláři zveřejněném na Portálu farmáře</a:t>
            </a:r>
          </a:p>
          <a:p>
            <a:pPr marL="0" indent="0">
              <a:buNone/>
            </a:pPr>
            <a:r>
              <a:rPr lang="cs-CZ" dirty="0"/>
              <a:t>Pracovní místo:</a:t>
            </a:r>
          </a:p>
          <a:p>
            <a:pPr marL="0" indent="0">
              <a:buNone/>
            </a:pPr>
            <a:r>
              <a:rPr lang="cs-CZ" dirty="0"/>
              <a:t>Příjemce dotace musí vytvořit nové pracovní místo nejpozději do 6 měsíců od data převedení dotace na jeho účet. Závazek počtu nově vytvořených pracovních míst u malých podniků běží ve lhůtě 3 roky od data převedení dotace na účet příjemce.</a:t>
            </a:r>
          </a:p>
          <a:p>
            <a:pPr marL="0" indent="0">
              <a:buNone/>
            </a:pPr>
            <a:r>
              <a:rPr lang="cs-CZ" dirty="0"/>
              <a:t>V době udržitelnosti je nutné hlásit všechny podstatné změny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688188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91B8D22-D564-4A0B-8CDE-CE59C4740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Stránky SZIF s přístupem do Portálu farmáře –pravý horní roh obrázku –www.szif.cz</a:t>
            </a:r>
          </a:p>
        </p:txBody>
      </p:sp>
      <p:pic>
        <p:nvPicPr>
          <p:cNvPr id="4" name="Zástupný symbol pro obsah 3">
            <a:extLst>
              <a:ext uri="{FF2B5EF4-FFF2-40B4-BE49-F238E27FC236}">
                <a16:creationId xmlns:a16="http://schemas.microsoft.com/office/drawing/2014/main" xmlns="" id="{693886A9-470E-4787-B57C-8AAD766E7B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76645" y="1825625"/>
            <a:ext cx="7238710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9211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86404E1-EC76-4FDB-8662-70F457F034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Důležité dokumenty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EC85308C-E2EA-415F-9212-1FFCEA36E7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  <a:p>
            <a:pPr marL="0" indent="0">
              <a:buNone/>
            </a:pPr>
            <a:r>
              <a:rPr lang="cs-CZ" dirty="0"/>
              <a:t>Pravidla pro opatření 19.2.1 se stanovením průběhu administrace a přesnými podmínkami pro jednotlivá opatření</a:t>
            </a:r>
          </a:p>
          <a:p>
            <a:pPr marL="0" indent="0">
              <a:buNone/>
            </a:pPr>
            <a:r>
              <a:rPr lang="cs-CZ" dirty="0"/>
              <a:t>Příručka pro zadávání veřejných zakázek + Seznam dokumentace z výběrového řízení pro zadávání zakázek PRV mimo režim zákona</a:t>
            </a:r>
          </a:p>
          <a:p>
            <a:pPr marL="0" indent="0">
              <a:buNone/>
            </a:pPr>
            <a:r>
              <a:rPr lang="it-IT" dirty="0"/>
              <a:t>Příručka pro publicitu PRV 2014 –2020 </a:t>
            </a:r>
          </a:p>
          <a:p>
            <a:pPr marL="0" indent="0">
              <a:buNone/>
            </a:pPr>
            <a:r>
              <a:rPr lang="cs-CZ" dirty="0"/>
              <a:t>Podrobný postup pro podání hlášení o změně</a:t>
            </a:r>
          </a:p>
          <a:p>
            <a:pPr marL="0" indent="0">
              <a:buNone/>
            </a:pPr>
            <a:r>
              <a:rPr lang="pl-PL" dirty="0"/>
              <a:t>Návod na podání žádosti o platbu</a:t>
            </a:r>
          </a:p>
          <a:p>
            <a:pPr marL="0" indent="0">
              <a:buNone/>
            </a:pPr>
            <a:r>
              <a:rPr lang="cs-CZ" dirty="0"/>
              <a:t>Doplnění žádosti o platbu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885800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E1BDB79A-5786-4C8A-93C7-036CDD317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/>
              <a:t>DĚKUJEME ZA POZORNOST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42C41BA7-6224-4029-8D99-D8016A7C46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dirty="0"/>
              <a:t>Bc. Iva Dokoupilová</a:t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dirty="0"/>
              <a:t>tel. +420 777 889 595</a:t>
            </a:r>
            <a:br>
              <a:rPr lang="cs-CZ" dirty="0"/>
            </a:br>
            <a:r>
              <a:rPr lang="cs-CZ" dirty="0"/>
              <a:t>email: </a:t>
            </a:r>
            <a:r>
              <a:rPr lang="cs-CZ" u="sng" dirty="0">
                <a:hlinkClick r:id="rId2"/>
              </a:rPr>
              <a:t>manazer@masstrednihana.cz</a:t>
            </a:r>
            <a:endParaRPr lang="cs-CZ" u="sng" dirty="0"/>
          </a:p>
          <a:p>
            <a:pPr marL="0" indent="0" algn="ctr">
              <a:buNone/>
            </a:pPr>
            <a:r>
              <a:rPr lang="cs-CZ" u="sng" dirty="0"/>
              <a:t>www.masstrednihana.cz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xmlns="" id="{B4A529F8-C562-4AF7-935B-6C3D877055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0822" y="5528040"/>
            <a:ext cx="5128470" cy="843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92742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1662</Words>
  <Application>Microsoft Office PowerPoint</Application>
  <PresentationFormat>Širokoúhlá obrazovka</PresentationFormat>
  <Paragraphs>125</Paragraphs>
  <Slides>20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Motiv Office</vt:lpstr>
      <vt:lpstr>     Seminář pro příjemce „Jak úspěšně zrealizovat projekt“ </vt:lpstr>
      <vt:lpstr>Program semináře </vt:lpstr>
      <vt:lpstr>Realizace projektů – výběrové řízení</vt:lpstr>
      <vt:lpstr>Realizace projektů – marketingový průzkum</vt:lpstr>
      <vt:lpstr>Realizace projektů – přímý nákup</vt:lpstr>
      <vt:lpstr>Realizace projektů – objednávky, smlouvy, platby</vt:lpstr>
      <vt:lpstr>Hlášení o změnách</vt:lpstr>
      <vt:lpstr>Žádost o platbu (ŽOP) - formulář</vt:lpstr>
      <vt:lpstr>Žádost o platbu (ŽOP) -přílohy</vt:lpstr>
      <vt:lpstr>Žádost o platbu (ŽOP) -přílohy</vt:lpstr>
      <vt:lpstr>Žádost o platbu (ŽOP) -přílohy</vt:lpstr>
      <vt:lpstr>Žádost o platbu (ŽOP) -přílohy</vt:lpstr>
      <vt:lpstr>Žádost o platbu (ŽOP) -termíny</vt:lpstr>
      <vt:lpstr>Způsob účtování </vt:lpstr>
      <vt:lpstr>Kontrola na místě</vt:lpstr>
      <vt:lpstr>Publicita projektu</vt:lpstr>
      <vt:lpstr>Udržitelnost, pracovní místa</vt:lpstr>
      <vt:lpstr>Stránky SZIF s přístupem do Portálu farmáře –pravý horní roh obrázku –www.szif.cz</vt:lpstr>
      <vt:lpstr>Důležité dokumenty</vt:lpstr>
      <vt:lpstr>DĚKUJEME ZA POZORNOST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 Výzva MAS Střední Haná Program rozvoje venkova</dc:title>
  <dc:creator>Iva Dokoupilová</dc:creator>
  <cp:lastModifiedBy>Jarmila Korcová</cp:lastModifiedBy>
  <cp:revision>15</cp:revision>
  <cp:lastPrinted>2020-12-10T09:42:28Z</cp:lastPrinted>
  <dcterms:created xsi:type="dcterms:W3CDTF">2020-01-16T11:49:12Z</dcterms:created>
  <dcterms:modified xsi:type="dcterms:W3CDTF">2020-12-10T09:59:04Z</dcterms:modified>
</cp:coreProperties>
</file>