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54"/>
  </p:notesMasterIdLst>
  <p:sldIdLst>
    <p:sldId id="256" r:id="rId2"/>
    <p:sldId id="257" r:id="rId3"/>
    <p:sldId id="267" r:id="rId4"/>
    <p:sldId id="266" r:id="rId5"/>
    <p:sldId id="258" r:id="rId6"/>
    <p:sldId id="259" r:id="rId7"/>
    <p:sldId id="260" r:id="rId8"/>
    <p:sldId id="261" r:id="rId9"/>
    <p:sldId id="302" r:id="rId10"/>
    <p:sldId id="303" r:id="rId11"/>
    <p:sldId id="304" r:id="rId12"/>
    <p:sldId id="262" r:id="rId13"/>
    <p:sldId id="263" r:id="rId14"/>
    <p:sldId id="264" r:id="rId15"/>
    <p:sldId id="265" r:id="rId16"/>
    <p:sldId id="307" r:id="rId17"/>
    <p:sldId id="308" r:id="rId18"/>
    <p:sldId id="268" r:id="rId19"/>
    <p:sldId id="269" r:id="rId20"/>
    <p:sldId id="270" r:id="rId21"/>
    <p:sldId id="296" r:id="rId22"/>
    <p:sldId id="271" r:id="rId23"/>
    <p:sldId id="297" r:id="rId24"/>
    <p:sldId id="272" r:id="rId25"/>
    <p:sldId id="273" r:id="rId26"/>
    <p:sldId id="274" r:id="rId27"/>
    <p:sldId id="275" r:id="rId28"/>
    <p:sldId id="276" r:id="rId29"/>
    <p:sldId id="277" r:id="rId30"/>
    <p:sldId id="278" r:id="rId31"/>
    <p:sldId id="279" r:id="rId32"/>
    <p:sldId id="298" r:id="rId33"/>
    <p:sldId id="280" r:id="rId34"/>
    <p:sldId id="281" r:id="rId35"/>
    <p:sldId id="282" r:id="rId36"/>
    <p:sldId id="283" r:id="rId37"/>
    <p:sldId id="299" r:id="rId38"/>
    <p:sldId id="284" r:id="rId39"/>
    <p:sldId id="300" r:id="rId40"/>
    <p:sldId id="305" r:id="rId41"/>
    <p:sldId id="306" r:id="rId42"/>
    <p:sldId id="286" r:id="rId43"/>
    <p:sldId id="287" r:id="rId44"/>
    <p:sldId id="288" r:id="rId45"/>
    <p:sldId id="289" r:id="rId46"/>
    <p:sldId id="290" r:id="rId47"/>
    <p:sldId id="291" r:id="rId48"/>
    <p:sldId id="292" r:id="rId49"/>
    <p:sldId id="293" r:id="rId50"/>
    <p:sldId id="294" r:id="rId51"/>
    <p:sldId id="295" r:id="rId52"/>
    <p:sldId id="301" r:id="rId53"/>
  </p:sldIdLst>
  <p:sldSz cx="12192000" cy="6858000"/>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651" autoAdjust="0"/>
    <p:restoredTop sz="72929" autoAdjust="0"/>
  </p:normalViewPr>
  <p:slideViewPr>
    <p:cSldViewPr snapToGrid="0">
      <p:cViewPr>
        <p:scale>
          <a:sx n="80" d="100"/>
          <a:sy n="80" d="100"/>
        </p:scale>
        <p:origin x="-276" y="-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E4E9BE2-7668-40B6-B013-8494B4095C32}" type="datetimeFigureOut">
              <a:rPr lang="cs-CZ" smtClean="0"/>
              <a:t>25.10.2018</a:t>
            </a:fld>
            <a:endParaRPr lang="cs-CZ"/>
          </a:p>
        </p:txBody>
      </p:sp>
      <p:sp>
        <p:nvSpPr>
          <p:cNvPr id="4" name="Zástupný symbol pro obrázek snímk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5E9C3D-5426-4A41-A4B6-2B85507C5396}" type="slidenum">
              <a:rPr lang="cs-CZ" smtClean="0"/>
              <a:t>‹#›</a:t>
            </a:fld>
            <a:endParaRPr lang="cs-CZ"/>
          </a:p>
        </p:txBody>
      </p:sp>
    </p:spTree>
    <p:extLst>
      <p:ext uri="{BB962C8B-B14F-4D97-AF65-F5344CB8AC3E}">
        <p14:creationId xmlns:p14="http://schemas.microsoft.com/office/powerpoint/2010/main" val="27952264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smtClean="0"/>
              <a:t>Dovolujeme si Vás informovat o změnách v povinnosti předkládat v rámci Vašich projektů potvrzení vazeb účastníků (podpořených osob) na trh práce. Jedná se o předkládání potvrzení o tom, že zákonní zástupci dítěte účastnícího se aktivit projektů v oblasti prorodinných opatření jsou pracovně aktivní, hledají zaměstnání nebo jsou v procesu vzdělávání či rekvalifikace.</a:t>
            </a:r>
          </a:p>
          <a:p>
            <a:endParaRPr lang="cs-CZ" dirty="0" smtClean="0"/>
          </a:p>
          <a:p>
            <a:r>
              <a:rPr lang="cs-CZ" dirty="0" smtClean="0"/>
              <a:t>Poznámka:</a:t>
            </a:r>
          </a:p>
          <a:p>
            <a:r>
              <a:rPr lang="cs-CZ" dirty="0" smtClean="0"/>
              <a:t>(1) Nově platí, že dokumenty potvrzující vazby účastníků na trh práce nemusíte skenovat a zasílat nám jako přílohu </a:t>
            </a:r>
            <a:r>
              <a:rPr lang="cs-CZ" dirty="0" err="1" smtClean="0"/>
              <a:t>ZoR</a:t>
            </a:r>
            <a:r>
              <a:rPr lang="cs-CZ" dirty="0" smtClean="0"/>
              <a:t>/</a:t>
            </a:r>
            <a:r>
              <a:rPr lang="cs-CZ" dirty="0" err="1" smtClean="0"/>
              <a:t>ŽoP</a:t>
            </a:r>
            <a:r>
              <a:rPr lang="cs-CZ" dirty="0" smtClean="0"/>
              <a:t>. Tyto dokumenty budou ze strany ŘO OPZ kontrolovány až při kontrolách na místě.  Nadále platí, že vazbu na trh práce musí prokazovat oba rodiče (zákonní zástupci dítěte) žijící s dítětem ve společné domácnosti. </a:t>
            </a:r>
          </a:p>
          <a:p>
            <a:endParaRPr lang="cs-CZ" dirty="0" smtClean="0"/>
          </a:p>
          <a:p>
            <a:r>
              <a:rPr lang="cs-CZ" dirty="0" smtClean="0"/>
              <a:t>(2) Nově také platí, že není nutné vyžádat si s každou </a:t>
            </a:r>
            <a:r>
              <a:rPr lang="cs-CZ" dirty="0" err="1" smtClean="0"/>
              <a:t>ZoR</a:t>
            </a:r>
            <a:r>
              <a:rPr lang="cs-CZ" dirty="0" smtClean="0"/>
              <a:t>/</a:t>
            </a:r>
            <a:r>
              <a:rPr lang="cs-CZ" dirty="0" err="1" smtClean="0"/>
              <a:t>ŽoP</a:t>
            </a:r>
            <a:r>
              <a:rPr lang="cs-CZ" dirty="0" smtClean="0"/>
              <a:t> od účastníků aktualizovaná potvrzení vazeb na trh práce. Stále platí, že účastník Vám musí doložit vazbu na trh práce vždy před přijetím dítěte do zařízení. Při kontrolách na místě bude ze strany ŘO OPZ kontrolováno, že je dokument aktuální. To znamená, že potvrzení může pokrývat celé období docházky/účasti dítěte (např. smlouva se zaměstnavatelem na dobu neurčitou), ale zároveň platí, že při každé změně vám musí účastník předložit aktuální potvrzení. Vaší povinností je upozornit rodiče na povinnost aktualizace v případě změny.</a:t>
            </a:r>
          </a:p>
          <a:p>
            <a:endParaRPr lang="cs-CZ" dirty="0"/>
          </a:p>
        </p:txBody>
      </p:sp>
      <p:sp>
        <p:nvSpPr>
          <p:cNvPr id="4" name="Zástupný symbol pro číslo snímku 3"/>
          <p:cNvSpPr>
            <a:spLocks noGrp="1"/>
          </p:cNvSpPr>
          <p:nvPr>
            <p:ph type="sldNum" sz="quarter" idx="10"/>
          </p:nvPr>
        </p:nvSpPr>
        <p:spPr/>
        <p:txBody>
          <a:bodyPr/>
          <a:lstStyle/>
          <a:p>
            <a:fld id="{115E9C3D-5426-4A41-A4B6-2B85507C5396}" type="slidenum">
              <a:rPr lang="cs-CZ" smtClean="0"/>
              <a:t>9</a:t>
            </a:fld>
            <a:endParaRPr lang="cs-CZ"/>
          </a:p>
        </p:txBody>
      </p:sp>
    </p:spTree>
    <p:extLst>
      <p:ext uri="{BB962C8B-B14F-4D97-AF65-F5344CB8AC3E}">
        <p14:creationId xmlns:p14="http://schemas.microsoft.com/office/powerpoint/2010/main" val="9604073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cs-CZ" smtClean="0"/>
              <a:t>Kliknutím lze upravit styl.</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en-US" dirty="0"/>
          </a:p>
        </p:txBody>
      </p:sp>
      <p:sp>
        <p:nvSpPr>
          <p:cNvPr id="4" name="Date Placeholder 3"/>
          <p:cNvSpPr>
            <a:spLocks noGrp="1"/>
          </p:cNvSpPr>
          <p:nvPr>
            <p:ph type="dt" sz="half" idx="10"/>
          </p:nvPr>
        </p:nvSpPr>
        <p:spPr/>
        <p:txBody>
          <a:bodyPr/>
          <a:lstStyle/>
          <a:p>
            <a:fld id="{7D206EB4-F515-45C6-BF74-37C147E0DC39}" type="datetimeFigureOut">
              <a:rPr lang="cs-CZ" smtClean="0"/>
              <a:t>25.10.2018</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05129296-E13C-4A69-8815-D85C3F1474F6}" type="slidenum">
              <a:rPr lang="cs-CZ" smtClean="0"/>
              <a:t>‹#›</a:t>
            </a:fld>
            <a:endParaRPr lang="cs-CZ"/>
          </a:p>
        </p:txBody>
      </p:sp>
    </p:spTree>
    <p:extLst>
      <p:ext uri="{BB962C8B-B14F-4D97-AF65-F5344CB8AC3E}">
        <p14:creationId xmlns:p14="http://schemas.microsoft.com/office/powerpoint/2010/main" val="37582610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dirty="0"/>
          </a:p>
        </p:txBody>
      </p:sp>
      <p:sp>
        <p:nvSpPr>
          <p:cNvPr id="3" name="Content Placeholder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10"/>
          </p:nvPr>
        </p:nvSpPr>
        <p:spPr/>
        <p:txBody>
          <a:bodyPr/>
          <a:lstStyle/>
          <a:p>
            <a:fld id="{7D206EB4-F515-45C6-BF74-37C147E0DC39}" type="datetimeFigureOut">
              <a:rPr lang="cs-CZ" smtClean="0"/>
              <a:t>25.10.2018</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05129296-E13C-4A69-8815-D85C3F1474F6}" type="slidenum">
              <a:rPr lang="cs-CZ" smtClean="0"/>
              <a:t>‹#›</a:t>
            </a:fld>
            <a:endParaRPr lang="cs-CZ"/>
          </a:p>
        </p:txBody>
      </p:sp>
    </p:spTree>
    <p:extLst>
      <p:ext uri="{BB962C8B-B14F-4D97-AF65-F5344CB8AC3E}">
        <p14:creationId xmlns:p14="http://schemas.microsoft.com/office/powerpoint/2010/main" val="14967816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cs-CZ" smtClean="0"/>
              <a:t>Kliknutím lze upravit styl.</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7D206EB4-F515-45C6-BF74-37C147E0DC39}" type="datetimeFigureOut">
              <a:rPr lang="cs-CZ" smtClean="0"/>
              <a:t>25.10.2018</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05129296-E13C-4A69-8815-D85C3F1474F6}" type="slidenum">
              <a:rPr lang="cs-CZ" smtClean="0"/>
              <a:t>‹#›</a:t>
            </a:fld>
            <a:endParaRPr lang="cs-CZ"/>
          </a:p>
        </p:txBody>
      </p:sp>
    </p:spTree>
    <p:extLst>
      <p:ext uri="{BB962C8B-B14F-4D97-AF65-F5344CB8AC3E}">
        <p14:creationId xmlns:p14="http://schemas.microsoft.com/office/powerpoint/2010/main" val="19755376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5" name="Date Placeholder 4"/>
          <p:cNvSpPr>
            <a:spLocks noGrp="1"/>
          </p:cNvSpPr>
          <p:nvPr>
            <p:ph type="dt" sz="half" idx="10"/>
          </p:nvPr>
        </p:nvSpPr>
        <p:spPr/>
        <p:txBody>
          <a:bodyPr/>
          <a:lstStyle/>
          <a:p>
            <a:fld id="{7D206EB4-F515-45C6-BF74-37C147E0DC39}" type="datetimeFigureOut">
              <a:rPr lang="cs-CZ" smtClean="0"/>
              <a:t>25.10.2018</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05129296-E13C-4A69-8815-D85C3F1474F6}" type="slidenum">
              <a:rPr lang="cs-CZ" smtClean="0"/>
              <a:t>‹#›</a:t>
            </a:fld>
            <a:endParaRPr lang="cs-CZ"/>
          </a:p>
        </p:txBody>
      </p:sp>
    </p:spTree>
    <p:extLst>
      <p:ext uri="{BB962C8B-B14F-4D97-AF65-F5344CB8AC3E}">
        <p14:creationId xmlns:p14="http://schemas.microsoft.com/office/powerpoint/2010/main" val="26554288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cs-CZ" smtClean="0"/>
              <a:t>Kliknutím lze upravit styl.</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7" name="Date Placeholder 6"/>
          <p:cNvSpPr>
            <a:spLocks noGrp="1"/>
          </p:cNvSpPr>
          <p:nvPr>
            <p:ph type="dt" sz="half" idx="10"/>
          </p:nvPr>
        </p:nvSpPr>
        <p:spPr/>
        <p:txBody>
          <a:bodyPr/>
          <a:lstStyle/>
          <a:p>
            <a:fld id="{7D206EB4-F515-45C6-BF74-37C147E0DC39}" type="datetimeFigureOut">
              <a:rPr lang="cs-CZ" smtClean="0"/>
              <a:t>25.10.2018</a:t>
            </a:fld>
            <a:endParaRPr lang="cs-CZ"/>
          </a:p>
        </p:txBody>
      </p:sp>
      <p:sp>
        <p:nvSpPr>
          <p:cNvPr id="8" name="Footer Placeholder 7"/>
          <p:cNvSpPr>
            <a:spLocks noGrp="1"/>
          </p:cNvSpPr>
          <p:nvPr>
            <p:ph type="ftr" sz="quarter" idx="11"/>
          </p:nvPr>
        </p:nvSpPr>
        <p:spPr/>
        <p:txBody>
          <a:bodyPr/>
          <a:lstStyle/>
          <a:p>
            <a:endParaRPr lang="cs-CZ"/>
          </a:p>
        </p:txBody>
      </p:sp>
      <p:sp>
        <p:nvSpPr>
          <p:cNvPr id="9" name="Slide Number Placeholder 8"/>
          <p:cNvSpPr>
            <a:spLocks noGrp="1"/>
          </p:cNvSpPr>
          <p:nvPr>
            <p:ph type="sldNum" sz="quarter" idx="12"/>
          </p:nvPr>
        </p:nvSpPr>
        <p:spPr/>
        <p:txBody>
          <a:bodyPr/>
          <a:lstStyle/>
          <a:p>
            <a:fld id="{05129296-E13C-4A69-8815-D85C3F1474F6}" type="slidenum">
              <a:rPr lang="cs-CZ" smtClean="0"/>
              <a:t>‹#›</a:t>
            </a:fld>
            <a:endParaRPr lang="cs-CZ"/>
          </a:p>
        </p:txBody>
      </p:sp>
    </p:spTree>
    <p:extLst>
      <p:ext uri="{BB962C8B-B14F-4D97-AF65-F5344CB8AC3E}">
        <p14:creationId xmlns:p14="http://schemas.microsoft.com/office/powerpoint/2010/main" val="4461359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cs-CZ" smtClean="0"/>
              <a:t>Kliknutím lze upravit styl.</a:t>
            </a:r>
            <a:endParaRPr lang="en-US" dirty="0"/>
          </a:p>
        </p:txBody>
      </p:sp>
      <p:sp>
        <p:nvSpPr>
          <p:cNvPr id="3" name="Date Placeholder 2"/>
          <p:cNvSpPr>
            <a:spLocks noGrp="1"/>
          </p:cNvSpPr>
          <p:nvPr>
            <p:ph type="dt" sz="half" idx="10"/>
          </p:nvPr>
        </p:nvSpPr>
        <p:spPr/>
        <p:txBody>
          <a:bodyPr/>
          <a:lstStyle/>
          <a:p>
            <a:fld id="{7D206EB4-F515-45C6-BF74-37C147E0DC39}" type="datetimeFigureOut">
              <a:rPr lang="cs-CZ" smtClean="0"/>
              <a:t>25.10.2018</a:t>
            </a:fld>
            <a:endParaRPr lang="cs-CZ"/>
          </a:p>
        </p:txBody>
      </p:sp>
      <p:sp>
        <p:nvSpPr>
          <p:cNvPr id="4" name="Footer Placeholder 3"/>
          <p:cNvSpPr>
            <a:spLocks noGrp="1"/>
          </p:cNvSpPr>
          <p:nvPr>
            <p:ph type="ftr" sz="quarter" idx="11"/>
          </p:nvPr>
        </p:nvSpPr>
        <p:spPr/>
        <p:txBody>
          <a:bodyPr/>
          <a:lstStyle/>
          <a:p>
            <a:endParaRPr lang="cs-CZ"/>
          </a:p>
        </p:txBody>
      </p:sp>
      <p:sp>
        <p:nvSpPr>
          <p:cNvPr id="5" name="Slide Number Placeholder 4"/>
          <p:cNvSpPr>
            <a:spLocks noGrp="1"/>
          </p:cNvSpPr>
          <p:nvPr>
            <p:ph type="sldNum" sz="quarter" idx="12"/>
          </p:nvPr>
        </p:nvSpPr>
        <p:spPr/>
        <p:txBody>
          <a:bodyPr/>
          <a:lstStyle/>
          <a:p>
            <a:fld id="{05129296-E13C-4A69-8815-D85C3F1474F6}" type="slidenum">
              <a:rPr lang="cs-CZ" smtClean="0"/>
              <a:t>‹#›</a:t>
            </a:fld>
            <a:endParaRPr lang="cs-CZ"/>
          </a:p>
        </p:txBody>
      </p:sp>
    </p:spTree>
    <p:extLst>
      <p:ext uri="{BB962C8B-B14F-4D97-AF65-F5344CB8AC3E}">
        <p14:creationId xmlns:p14="http://schemas.microsoft.com/office/powerpoint/2010/main" val="17752638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206EB4-F515-45C6-BF74-37C147E0DC39}" type="datetimeFigureOut">
              <a:rPr lang="cs-CZ" smtClean="0"/>
              <a:t>25.10.2018</a:t>
            </a:fld>
            <a:endParaRPr lang="cs-CZ"/>
          </a:p>
        </p:txBody>
      </p:sp>
      <p:sp>
        <p:nvSpPr>
          <p:cNvPr id="3" name="Footer Placeholder 2"/>
          <p:cNvSpPr>
            <a:spLocks noGrp="1"/>
          </p:cNvSpPr>
          <p:nvPr>
            <p:ph type="ftr" sz="quarter" idx="11"/>
          </p:nvPr>
        </p:nvSpPr>
        <p:spPr/>
        <p:txBody>
          <a:bodyPr/>
          <a:lstStyle/>
          <a:p>
            <a:endParaRPr lang="cs-CZ"/>
          </a:p>
        </p:txBody>
      </p:sp>
      <p:sp>
        <p:nvSpPr>
          <p:cNvPr id="4" name="Slide Number Placeholder 3"/>
          <p:cNvSpPr>
            <a:spLocks noGrp="1"/>
          </p:cNvSpPr>
          <p:nvPr>
            <p:ph type="sldNum" sz="quarter" idx="12"/>
          </p:nvPr>
        </p:nvSpPr>
        <p:spPr/>
        <p:txBody>
          <a:bodyPr/>
          <a:lstStyle/>
          <a:p>
            <a:fld id="{05129296-E13C-4A69-8815-D85C3F1474F6}" type="slidenum">
              <a:rPr lang="cs-CZ" smtClean="0"/>
              <a:t>‹#›</a:t>
            </a:fld>
            <a:endParaRPr lang="cs-CZ"/>
          </a:p>
        </p:txBody>
      </p:sp>
    </p:spTree>
    <p:extLst>
      <p:ext uri="{BB962C8B-B14F-4D97-AF65-F5344CB8AC3E}">
        <p14:creationId xmlns:p14="http://schemas.microsoft.com/office/powerpoint/2010/main" val="7143304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cs-CZ" smtClean="0"/>
              <a:t>Kliknutím lze upravit styl.</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cs-CZ" smtClean="0"/>
              <a:t>Kliknutím lze upravit styly předlohy textu.</a:t>
            </a:r>
          </a:p>
        </p:txBody>
      </p:sp>
      <p:sp>
        <p:nvSpPr>
          <p:cNvPr id="5" name="Date Placeholder 4"/>
          <p:cNvSpPr>
            <a:spLocks noGrp="1"/>
          </p:cNvSpPr>
          <p:nvPr>
            <p:ph type="dt" sz="half" idx="10"/>
          </p:nvPr>
        </p:nvSpPr>
        <p:spPr/>
        <p:txBody>
          <a:bodyPr/>
          <a:lstStyle/>
          <a:p>
            <a:fld id="{7D206EB4-F515-45C6-BF74-37C147E0DC39}" type="datetimeFigureOut">
              <a:rPr lang="cs-CZ" smtClean="0"/>
              <a:t>25.10.2018</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05129296-E13C-4A69-8815-D85C3F1474F6}" type="slidenum">
              <a:rPr lang="cs-CZ" smtClean="0"/>
              <a:t>‹#›</a:t>
            </a:fld>
            <a:endParaRPr lang="cs-CZ"/>
          </a:p>
        </p:txBody>
      </p:sp>
    </p:spTree>
    <p:extLst>
      <p:ext uri="{BB962C8B-B14F-4D97-AF65-F5344CB8AC3E}">
        <p14:creationId xmlns:p14="http://schemas.microsoft.com/office/powerpoint/2010/main" val="12796705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cs-CZ" smtClean="0"/>
              <a:t>Kliknutím lze upravit styl.</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cs-CZ" smtClean="0"/>
              <a:t>Kliknutím na ikonu přidáte obrázek.</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05129296-E13C-4A69-8815-D85C3F1474F6}" type="slidenum">
              <a:rPr lang="cs-CZ" smtClean="0"/>
              <a:t>‹#›</a:t>
            </a:fld>
            <a:endParaRPr lang="cs-CZ"/>
          </a:p>
        </p:txBody>
      </p:sp>
      <p:sp>
        <p:nvSpPr>
          <p:cNvPr id="5" name="Date Placeholder 4"/>
          <p:cNvSpPr>
            <a:spLocks noGrp="1"/>
          </p:cNvSpPr>
          <p:nvPr>
            <p:ph type="dt" sz="half" idx="10"/>
          </p:nvPr>
        </p:nvSpPr>
        <p:spPr/>
        <p:txBody>
          <a:bodyPr/>
          <a:lstStyle/>
          <a:p>
            <a:fld id="{7D206EB4-F515-45C6-BF74-37C147E0DC39}" type="datetimeFigureOut">
              <a:rPr lang="cs-CZ" smtClean="0"/>
              <a:t>25.10.2018</a:t>
            </a:fld>
            <a:endParaRPr lang="cs-CZ"/>
          </a:p>
        </p:txBody>
      </p:sp>
    </p:spTree>
    <p:extLst>
      <p:ext uri="{BB962C8B-B14F-4D97-AF65-F5344CB8AC3E}">
        <p14:creationId xmlns:p14="http://schemas.microsoft.com/office/powerpoint/2010/main" val="13909556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Název a popisek">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cs-CZ" smtClean="0"/>
              <a:t>Kliknutím lze upravit styl.</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7D206EB4-F515-45C6-BF74-37C147E0DC39}" type="datetimeFigureOut">
              <a:rPr lang="cs-CZ" smtClean="0"/>
              <a:t>25.10.2018</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05129296-E13C-4A69-8815-D85C3F1474F6}" type="slidenum">
              <a:rPr lang="cs-CZ" smtClean="0"/>
              <a:t>‹#›</a:t>
            </a:fld>
            <a:endParaRPr lang="cs-CZ"/>
          </a:p>
        </p:txBody>
      </p:sp>
    </p:spTree>
    <p:extLst>
      <p:ext uri="{BB962C8B-B14F-4D97-AF65-F5344CB8AC3E}">
        <p14:creationId xmlns:p14="http://schemas.microsoft.com/office/powerpoint/2010/main" val="17598457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ce s popiskem">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cs-CZ" smtClean="0"/>
              <a:t>Kliknutím lze upravit styl.</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cs-CZ" smtClean="0"/>
              <a:t>Kliknutím lze upravit styly předlohy textu.</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7D206EB4-F515-45C6-BF74-37C147E0DC39}" type="datetimeFigureOut">
              <a:rPr lang="cs-CZ" smtClean="0"/>
              <a:t>25.10.2018</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05129296-E13C-4A69-8815-D85C3F1474F6}" type="slidenum">
              <a:rPr lang="cs-CZ" smtClean="0"/>
              <a:t>‹#›</a:t>
            </a:fld>
            <a:endParaRPr lang="cs-CZ"/>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0024135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Jmenovka">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cs-CZ" smtClean="0"/>
              <a:t>Kliknutím lze upravit styl.</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7D206EB4-F515-45C6-BF74-37C147E0DC39}" type="datetimeFigureOut">
              <a:rPr lang="cs-CZ" smtClean="0"/>
              <a:t>25.10.2018</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05129296-E13C-4A69-8815-D85C3F1474F6}" type="slidenum">
              <a:rPr lang="cs-CZ" smtClean="0"/>
              <a:t>‹#›</a:t>
            </a:fld>
            <a:endParaRPr lang="cs-CZ"/>
          </a:p>
        </p:txBody>
      </p:sp>
    </p:spTree>
    <p:extLst>
      <p:ext uri="{BB962C8B-B14F-4D97-AF65-F5344CB8AC3E}">
        <p14:creationId xmlns:p14="http://schemas.microsoft.com/office/powerpoint/2010/main" val="988890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Jmenovka s citací">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cs-CZ" smtClean="0"/>
              <a:t>Kliknutím lze upravit styl.</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cs-CZ" smtClean="0"/>
              <a:t>Kliknutím lze upravit styly předlohy textu.</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7D206EB4-F515-45C6-BF74-37C147E0DC39}" type="datetimeFigureOut">
              <a:rPr lang="cs-CZ" smtClean="0"/>
              <a:t>25.10.2018</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05129296-E13C-4A69-8815-D85C3F1474F6}" type="slidenum">
              <a:rPr lang="cs-CZ" smtClean="0"/>
              <a:t>‹#›</a:t>
            </a:fld>
            <a:endParaRPr lang="cs-CZ"/>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4445752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Pravda nebo nepravda">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cs-CZ" smtClean="0"/>
              <a:t>Kliknutím lze upravit styl.</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cs-CZ" smtClean="0"/>
              <a:t>Kliknutím lze upravit styly předlohy textu.</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7D206EB4-F515-45C6-BF74-37C147E0DC39}" type="datetimeFigureOut">
              <a:rPr lang="cs-CZ" smtClean="0"/>
              <a:t>25.10.2018</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05129296-E13C-4A69-8815-D85C3F1474F6}" type="slidenum">
              <a:rPr lang="cs-CZ" smtClean="0"/>
              <a:t>‹#›</a:t>
            </a:fld>
            <a:endParaRPr lang="cs-CZ"/>
          </a:p>
        </p:txBody>
      </p:sp>
    </p:spTree>
    <p:extLst>
      <p:ext uri="{BB962C8B-B14F-4D97-AF65-F5344CB8AC3E}">
        <p14:creationId xmlns:p14="http://schemas.microsoft.com/office/powerpoint/2010/main" val="113167253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dirty="0"/>
          </a:p>
        </p:txBody>
      </p:sp>
      <p:sp>
        <p:nvSpPr>
          <p:cNvPr id="3" name="Vertical Text Placeholder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10"/>
          </p:nvPr>
        </p:nvSpPr>
        <p:spPr/>
        <p:txBody>
          <a:bodyPr/>
          <a:lstStyle/>
          <a:p>
            <a:fld id="{7D206EB4-F515-45C6-BF74-37C147E0DC39}" type="datetimeFigureOut">
              <a:rPr lang="cs-CZ" smtClean="0"/>
              <a:t>25.10.2018</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05129296-E13C-4A69-8815-D85C3F1474F6}" type="slidenum">
              <a:rPr lang="cs-CZ" smtClean="0"/>
              <a:t>‹#›</a:t>
            </a:fld>
            <a:endParaRPr lang="cs-CZ"/>
          </a:p>
        </p:txBody>
      </p:sp>
    </p:spTree>
    <p:extLst>
      <p:ext uri="{BB962C8B-B14F-4D97-AF65-F5344CB8AC3E}">
        <p14:creationId xmlns:p14="http://schemas.microsoft.com/office/powerpoint/2010/main" val="19677757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cs-CZ" smtClean="0"/>
              <a:t>Kliknutím lze upravit styl.</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10"/>
          </p:nvPr>
        </p:nvSpPr>
        <p:spPr/>
        <p:txBody>
          <a:bodyPr/>
          <a:lstStyle/>
          <a:p>
            <a:fld id="{7D206EB4-F515-45C6-BF74-37C147E0DC39}" type="datetimeFigureOut">
              <a:rPr lang="cs-CZ" smtClean="0"/>
              <a:t>25.10.2018</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05129296-E13C-4A69-8815-D85C3F1474F6}" type="slidenum">
              <a:rPr lang="cs-CZ" smtClean="0"/>
              <a:t>‹#›</a:t>
            </a:fld>
            <a:endParaRPr lang="cs-CZ"/>
          </a:p>
        </p:txBody>
      </p:sp>
    </p:spTree>
    <p:extLst>
      <p:ext uri="{BB962C8B-B14F-4D97-AF65-F5344CB8AC3E}">
        <p14:creationId xmlns:p14="http://schemas.microsoft.com/office/powerpoint/2010/main" val="31714662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cs-CZ" smtClean="0"/>
              <a:t>Kliknutím lze upravit styl.</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D206EB4-F515-45C6-BF74-37C147E0DC39}" type="datetimeFigureOut">
              <a:rPr lang="cs-CZ" smtClean="0"/>
              <a:t>25.10.2018</a:t>
            </a:fld>
            <a:endParaRPr lang="cs-CZ"/>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cs-CZ"/>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05129296-E13C-4A69-8815-D85C3F1474F6}" type="slidenum">
              <a:rPr lang="cs-CZ" smtClean="0"/>
              <a:t>‹#›</a:t>
            </a:fld>
            <a:endParaRPr lang="cs-CZ"/>
          </a:p>
        </p:txBody>
      </p:sp>
    </p:spTree>
    <p:extLst>
      <p:ext uri="{BB962C8B-B14F-4D97-AF65-F5344CB8AC3E}">
        <p14:creationId xmlns:p14="http://schemas.microsoft.com/office/powerpoint/2010/main" val="4130939415"/>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masstrednihana.cz/opz-opatreni-3-prorodinna-opatreni/"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www.esfcr.cz/" TargetMode="External"/><Relationship Id="rId2" Type="http://schemas.openxmlformats.org/officeDocument/2006/relationships/hyperlink" Target="http://masstrednihana.cz/opz-opatreni-3-prorodinna-opatreni/" TargetMode="External"/><Relationship Id="rId1" Type="http://schemas.openxmlformats.org/officeDocument/2006/relationships/slideLayout" Target="../slideLayouts/slideLayout2.xml"/><Relationship Id="rId6" Type="http://schemas.openxmlformats.org/officeDocument/2006/relationships/hyperlink" Target="https://www.esfcr.cz/dokumenty-opz" TargetMode="External"/><Relationship Id="rId5" Type="http://schemas.openxmlformats.org/officeDocument/2006/relationships/hyperlink" Target="https://www.esfcr.cz/monitorovani-podporenych-osob-opz/-/dokument/798928" TargetMode="External"/><Relationship Id="rId4" Type="http://schemas.openxmlformats.org/officeDocument/2006/relationships/hyperlink" Target="https://www.esfcr.cz/pokyny-k-vyplneni-zpravy-o-realizaci-zadosti-o-platbu-a-zadosti-o-zmenu-opz"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esfcr.cz/file/9835/"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www.esfcr.cz/" TargetMode="External"/><Relationship Id="rId2" Type="http://schemas.openxmlformats.org/officeDocument/2006/relationships/hyperlink" Target="https://esf2014.esfcr.cz/"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ww.esfcr.cz/file/9023/" TargetMode="External"/><Relationship Id="rId2" Type="http://schemas.openxmlformats.org/officeDocument/2006/relationships/hyperlink" Target="http://www.esfcr.cz/file/9023/" TargetMode="External"/><Relationship Id="rId1" Type="http://schemas.openxmlformats.org/officeDocument/2006/relationships/slideLayout" Target="../slideLayouts/slideLayout2.xml"/><Relationship Id="rId4" Type="http://schemas.openxmlformats.org/officeDocument/2006/relationships/hyperlink" Target="http://www.esfcr.cz/file/9882/"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s://publicita.dotaceeu.cz/"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publicita.dotaceeu.cz/" TargetMode="Externa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hyperlink" Target="https://www.esfcr.cz/pracovni-vykaz-opz" TargetMode="Externa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1507067" y="1306402"/>
            <a:ext cx="7766936" cy="1019769"/>
          </a:xfrm>
        </p:spPr>
        <p:txBody>
          <a:bodyPr/>
          <a:lstStyle/>
          <a:p>
            <a:r>
              <a:rPr lang="cs-CZ" b="1" dirty="0" smtClean="0"/>
              <a:t>Seminář pro příjemce</a:t>
            </a:r>
            <a:endParaRPr lang="cs-CZ" b="1" dirty="0"/>
          </a:p>
        </p:txBody>
      </p:sp>
      <p:sp>
        <p:nvSpPr>
          <p:cNvPr id="3" name="Podnadpis 2"/>
          <p:cNvSpPr>
            <a:spLocks noGrp="1"/>
          </p:cNvSpPr>
          <p:nvPr>
            <p:ph type="subTitle" idx="1"/>
          </p:nvPr>
        </p:nvSpPr>
        <p:spPr>
          <a:xfrm>
            <a:off x="1507067" y="2414286"/>
            <a:ext cx="7766936" cy="1096899"/>
          </a:xfrm>
        </p:spPr>
        <p:txBody>
          <a:bodyPr>
            <a:normAutofit lnSpcReduction="10000"/>
          </a:bodyPr>
          <a:lstStyle/>
          <a:p>
            <a:pPr algn="ctr"/>
            <a:r>
              <a:rPr lang="cs-CZ" b="1" dirty="0" smtClean="0"/>
              <a:t>Výzva MAS Střední Haná – Prorodinná opatření I</a:t>
            </a:r>
          </a:p>
          <a:p>
            <a:pPr algn="ctr"/>
            <a:r>
              <a:rPr lang="cs-CZ" dirty="0" smtClean="0"/>
              <a:t>233/03_16_047/CLLD_16_01_074</a:t>
            </a:r>
          </a:p>
          <a:p>
            <a:pPr algn="ctr"/>
            <a:r>
              <a:rPr lang="cs-CZ" b="1" dirty="0" smtClean="0"/>
              <a:t>31. 10. 2018, Kojetín</a:t>
            </a:r>
            <a:endParaRPr lang="cs-CZ" b="1" dirty="0"/>
          </a:p>
        </p:txBody>
      </p:sp>
      <p:pic>
        <p:nvPicPr>
          <p:cNvPr id="4" name="Obráze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84221" y="3706190"/>
            <a:ext cx="3324951" cy="70489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81528" y="5596094"/>
            <a:ext cx="7654247" cy="1261906"/>
          </a:xfrm>
          <a:prstGeom prst="rect">
            <a:avLst/>
          </a:prstGeom>
        </p:spPr>
      </p:pic>
      <p:pic>
        <p:nvPicPr>
          <p:cNvPr id="6" name="Obrázek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46498" y="51234"/>
            <a:ext cx="4544037" cy="941894"/>
          </a:xfrm>
          <a:prstGeom prst="rect">
            <a:avLst/>
          </a:prstGeom>
        </p:spPr>
      </p:pic>
    </p:spTree>
    <p:extLst>
      <p:ext uri="{BB962C8B-B14F-4D97-AF65-F5344CB8AC3E}">
        <p14:creationId xmlns:p14="http://schemas.microsoft.com/office/powerpoint/2010/main" val="30306093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4000" dirty="0" smtClean="0"/>
              <a:t>Program semináře</a:t>
            </a:r>
            <a:endParaRPr lang="cs-CZ" sz="4000" dirty="0"/>
          </a:p>
        </p:txBody>
      </p:sp>
      <p:sp>
        <p:nvSpPr>
          <p:cNvPr id="3" name="Zástupný symbol pro obsah 2"/>
          <p:cNvSpPr>
            <a:spLocks noGrp="1"/>
          </p:cNvSpPr>
          <p:nvPr>
            <p:ph idx="1"/>
          </p:nvPr>
        </p:nvSpPr>
        <p:spPr>
          <a:xfrm>
            <a:off x="677334" y="1554413"/>
            <a:ext cx="8596668" cy="3880773"/>
          </a:xfrm>
        </p:spPr>
        <p:txBody>
          <a:bodyPr/>
          <a:lstStyle/>
          <a:p>
            <a:r>
              <a:rPr lang="cs-CZ" sz="2400" dirty="0" smtClean="0"/>
              <a:t>Rozhodnutí o poskytnutí dotace</a:t>
            </a:r>
          </a:p>
          <a:p>
            <a:r>
              <a:rPr lang="cs-CZ" sz="2400" dirty="0" smtClean="0"/>
              <a:t>Zpráva o realizaci</a:t>
            </a:r>
          </a:p>
          <a:p>
            <a:r>
              <a:rPr lang="cs-CZ" sz="2400" dirty="0" smtClean="0"/>
              <a:t>Publicita</a:t>
            </a:r>
          </a:p>
          <a:p>
            <a:r>
              <a:rPr lang="cs-CZ" sz="2400" dirty="0" smtClean="0"/>
              <a:t>Plán aktivit</a:t>
            </a:r>
          </a:p>
          <a:p>
            <a:r>
              <a:rPr lang="cs-CZ" sz="2400" dirty="0" smtClean="0"/>
              <a:t>Způsobilé a nezpůsobilé výdaje</a:t>
            </a:r>
          </a:p>
          <a:p>
            <a:r>
              <a:rPr lang="cs-CZ" sz="2400" dirty="0" smtClean="0"/>
              <a:t>Změny projektu</a:t>
            </a:r>
          </a:p>
          <a:p>
            <a:endParaRPr lang="cs-CZ" dirty="0"/>
          </a:p>
          <a:p>
            <a:endParaRPr lang="cs-CZ" dirty="0" smtClean="0"/>
          </a:p>
          <a:p>
            <a:endParaRPr lang="cs-CZ" dirty="0"/>
          </a:p>
        </p:txBody>
      </p:sp>
    </p:spTree>
    <p:extLst>
      <p:ext uri="{BB962C8B-B14F-4D97-AF65-F5344CB8AC3E}">
        <p14:creationId xmlns:p14="http://schemas.microsoft.com/office/powerpoint/2010/main" val="12458674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Výzva MAS</a:t>
            </a:r>
            <a:endParaRPr lang="cs-CZ" b="1" dirty="0"/>
          </a:p>
        </p:txBody>
      </p:sp>
      <p:sp>
        <p:nvSpPr>
          <p:cNvPr id="3" name="Zástupný symbol pro obsah 2"/>
          <p:cNvSpPr>
            <a:spLocks noGrp="1"/>
          </p:cNvSpPr>
          <p:nvPr>
            <p:ph idx="1"/>
          </p:nvPr>
        </p:nvSpPr>
        <p:spPr>
          <a:xfrm>
            <a:off x="677334" y="1481959"/>
            <a:ext cx="8596668" cy="4559403"/>
          </a:xfrm>
        </p:spPr>
        <p:txBody>
          <a:bodyPr/>
          <a:lstStyle/>
          <a:p>
            <a:r>
              <a:rPr lang="cs-CZ" dirty="0" smtClean="0"/>
              <a:t>Číslo výzvy MAS: 233/03_16_047/CLLD_16_01_074</a:t>
            </a:r>
          </a:p>
          <a:p>
            <a:pPr marL="0" indent="0">
              <a:buNone/>
            </a:pPr>
            <a:endParaRPr lang="cs-CZ" dirty="0" smtClean="0"/>
          </a:p>
          <a:p>
            <a:r>
              <a:rPr lang="cs-CZ" dirty="0" smtClean="0"/>
              <a:t>Nejzazší datum pro ukončení fyzické realizace projektu: </a:t>
            </a:r>
            <a:r>
              <a:rPr lang="cs-CZ" b="1" dirty="0" smtClean="0"/>
              <a:t>30. 9 . 2022</a:t>
            </a:r>
          </a:p>
          <a:p>
            <a:pPr marL="0" indent="0">
              <a:buNone/>
            </a:pPr>
            <a:endParaRPr lang="cs-CZ" dirty="0" smtClean="0"/>
          </a:p>
          <a:p>
            <a:r>
              <a:rPr lang="cs-CZ" dirty="0" smtClean="0"/>
              <a:t>Odkaz </a:t>
            </a:r>
            <a:r>
              <a:rPr lang="cs-CZ" dirty="0"/>
              <a:t>na web: </a:t>
            </a:r>
            <a:r>
              <a:rPr lang="cs-CZ" dirty="0">
                <a:hlinkClick r:id="rId2"/>
              </a:rPr>
              <a:t>http://masstrednihana.cz/opz-opatreni-3-prorodinna-opatreni</a:t>
            </a:r>
            <a:r>
              <a:rPr lang="cs-CZ" dirty="0" smtClean="0">
                <a:hlinkClick r:id="rId2"/>
              </a:rPr>
              <a:t>/</a:t>
            </a:r>
            <a:r>
              <a:rPr lang="cs-CZ" dirty="0" smtClean="0"/>
              <a:t> </a:t>
            </a:r>
          </a:p>
          <a:p>
            <a:pPr marL="0" indent="0">
              <a:buNone/>
            </a:pPr>
            <a:endParaRPr lang="cs-CZ" dirty="0"/>
          </a:p>
        </p:txBody>
      </p:sp>
    </p:spTree>
    <p:extLst>
      <p:ext uri="{BB962C8B-B14F-4D97-AF65-F5344CB8AC3E}">
        <p14:creationId xmlns:p14="http://schemas.microsoft.com/office/powerpoint/2010/main" val="8611472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Základní dokumenty</a:t>
            </a:r>
            <a:endParaRPr lang="cs-CZ" dirty="0"/>
          </a:p>
        </p:txBody>
      </p:sp>
      <p:sp>
        <p:nvSpPr>
          <p:cNvPr id="3" name="Zástupný symbol pro obsah 2"/>
          <p:cNvSpPr>
            <a:spLocks noGrp="1"/>
          </p:cNvSpPr>
          <p:nvPr>
            <p:ph idx="1"/>
          </p:nvPr>
        </p:nvSpPr>
        <p:spPr>
          <a:xfrm>
            <a:off x="677334" y="1461946"/>
            <a:ext cx="8596668" cy="5059170"/>
          </a:xfrm>
        </p:spPr>
        <p:txBody>
          <a:bodyPr/>
          <a:lstStyle/>
          <a:p>
            <a:r>
              <a:rPr lang="cs-CZ" smtClean="0"/>
              <a:t>Výzva </a:t>
            </a:r>
            <a:r>
              <a:rPr lang="cs-CZ"/>
              <a:t>MAS (</a:t>
            </a:r>
            <a:r>
              <a:rPr lang="cs-CZ">
                <a:hlinkClick r:id="rId2"/>
              </a:rPr>
              <a:t>http://</a:t>
            </a:r>
            <a:r>
              <a:rPr lang="cs-CZ">
                <a:hlinkClick r:id="rId2"/>
              </a:rPr>
              <a:t>masstrednihana.cz/opz-opatreni-3-prorodinna-opatreni</a:t>
            </a:r>
            <a:r>
              <a:rPr lang="cs-CZ" smtClean="0">
                <a:hlinkClick r:id="rId2"/>
              </a:rPr>
              <a:t>/</a:t>
            </a:r>
            <a:r>
              <a:rPr lang="cs-CZ" smtClean="0"/>
              <a:t> )</a:t>
            </a:r>
            <a:endParaRPr lang="cs-CZ" dirty="0" smtClean="0"/>
          </a:p>
          <a:p>
            <a:r>
              <a:rPr lang="cs-CZ" dirty="0" smtClean="0"/>
              <a:t>Obecná pravidla pro žadatele a příjemce v rámci operačního programu Zaměstnanost</a:t>
            </a:r>
          </a:p>
          <a:p>
            <a:r>
              <a:rPr lang="cs-CZ" dirty="0" smtClean="0"/>
              <a:t>Specifická pravidla pro žadatele a příjemce v rámci OPZ se skutečně vzniklými výdaji a s nepřímými náklady</a:t>
            </a:r>
          </a:p>
          <a:p>
            <a:r>
              <a:rPr lang="cs-CZ" dirty="0" smtClean="0"/>
              <a:t>K dispozici na </a:t>
            </a:r>
            <a:r>
              <a:rPr lang="cs-CZ" dirty="0" smtClean="0">
                <a:hlinkClick r:id="rId3"/>
              </a:rPr>
              <a:t>www.esfcr.cz</a:t>
            </a:r>
            <a:r>
              <a:rPr lang="cs-CZ" dirty="0" smtClean="0"/>
              <a:t> </a:t>
            </a:r>
          </a:p>
          <a:p>
            <a:r>
              <a:rPr lang="cs-CZ" dirty="0" smtClean="0"/>
              <a:t>Pokyny k vyplnění </a:t>
            </a:r>
            <a:r>
              <a:rPr lang="cs-CZ" dirty="0" smtClean="0"/>
              <a:t>Zprávy o realizaci </a:t>
            </a:r>
            <a:r>
              <a:rPr lang="cs-CZ" dirty="0" err="1" smtClean="0"/>
              <a:t>oR</a:t>
            </a:r>
            <a:r>
              <a:rPr lang="cs-CZ" dirty="0" smtClean="0"/>
              <a:t> </a:t>
            </a:r>
            <a:r>
              <a:rPr lang="cs-CZ" dirty="0" smtClean="0"/>
              <a:t>a </a:t>
            </a:r>
            <a:r>
              <a:rPr lang="cs-CZ" dirty="0" err="1" smtClean="0"/>
              <a:t>ŽoP</a:t>
            </a:r>
            <a:r>
              <a:rPr lang="cs-CZ" dirty="0"/>
              <a:t>: </a:t>
            </a:r>
            <a:r>
              <a:rPr lang="cs-CZ" dirty="0">
                <a:hlinkClick r:id="rId4"/>
              </a:rPr>
              <a:t>https://</a:t>
            </a:r>
            <a:r>
              <a:rPr lang="cs-CZ" dirty="0" smtClean="0">
                <a:hlinkClick r:id="rId4"/>
              </a:rPr>
              <a:t>www.esfcr.cz/pokyny-k-vyplneni-zpravy-o-realizaci-zadosti-o-platbu-a-zadosti-o-zmenu-opz</a:t>
            </a:r>
            <a:r>
              <a:rPr lang="cs-CZ" dirty="0" smtClean="0"/>
              <a:t> </a:t>
            </a:r>
            <a:endParaRPr lang="cs-CZ" dirty="0" smtClean="0"/>
          </a:p>
          <a:p>
            <a:r>
              <a:rPr lang="cs-CZ" dirty="0" smtClean="0"/>
              <a:t>Pokyny pro evidenci podpory poskytnuté účastníkům projektů (v IS ESF2014+)</a:t>
            </a:r>
          </a:p>
          <a:p>
            <a:pPr marL="0" indent="0">
              <a:buNone/>
            </a:pPr>
            <a:r>
              <a:rPr lang="cs-CZ" dirty="0">
                <a:hlinkClick r:id="rId5"/>
              </a:rPr>
              <a:t>https://www.esfcr.cz/monitorovani-podporenych-osob-opz/-/</a:t>
            </a:r>
            <a:r>
              <a:rPr lang="cs-CZ" dirty="0" smtClean="0">
                <a:hlinkClick r:id="rId5"/>
              </a:rPr>
              <a:t>dokument/798928</a:t>
            </a:r>
            <a:r>
              <a:rPr lang="cs-CZ" dirty="0" smtClean="0"/>
              <a:t> </a:t>
            </a:r>
          </a:p>
          <a:p>
            <a:pPr>
              <a:buFont typeface="Wingdings" panose="05000000000000000000" pitchFamily="2" charset="2"/>
              <a:buChar char="Ø"/>
            </a:pPr>
            <a:r>
              <a:rPr lang="cs-CZ" dirty="0" smtClean="0"/>
              <a:t>Dokumenty MPSV vydané pro potřeby OPZ </a:t>
            </a:r>
            <a:r>
              <a:rPr lang="cs-CZ" dirty="0">
                <a:latin typeface="Constantia" pitchFamily="18" charset="0"/>
                <a:hlinkClick r:id="rId6"/>
              </a:rPr>
              <a:t>https://www.esfcr.cz/dokumenty-opz</a:t>
            </a:r>
            <a:r>
              <a:rPr lang="cs-CZ" dirty="0">
                <a:latin typeface="Constantia" pitchFamily="18" charset="0"/>
              </a:rPr>
              <a:t> </a:t>
            </a:r>
          </a:p>
          <a:p>
            <a:pPr>
              <a:buFont typeface="Wingdings" panose="05000000000000000000" pitchFamily="2" charset="2"/>
              <a:buChar char="Ø"/>
            </a:pPr>
            <a:endParaRPr lang="cs-CZ" dirty="0" smtClean="0"/>
          </a:p>
          <a:p>
            <a:pPr marL="0" indent="0">
              <a:buNone/>
            </a:pPr>
            <a:endParaRPr lang="cs-CZ" dirty="0">
              <a:latin typeface="Constantia" pitchFamily="18" charset="0"/>
            </a:endParaRPr>
          </a:p>
          <a:p>
            <a:pPr marL="0" indent="0">
              <a:buNone/>
            </a:pPr>
            <a:endParaRPr lang="cs-CZ" dirty="0"/>
          </a:p>
        </p:txBody>
      </p:sp>
    </p:spTree>
    <p:extLst>
      <p:ext uri="{BB962C8B-B14F-4D97-AF65-F5344CB8AC3E}">
        <p14:creationId xmlns:p14="http://schemas.microsoft.com/office/powerpoint/2010/main" val="37248818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Rozhodnutí o poskytnutí dotace</a:t>
            </a:r>
            <a:br>
              <a:rPr lang="cs-CZ" dirty="0" smtClean="0"/>
            </a:br>
            <a:endParaRPr lang="cs-CZ" dirty="0"/>
          </a:p>
        </p:txBody>
      </p:sp>
      <p:sp>
        <p:nvSpPr>
          <p:cNvPr id="3" name="Zástupný symbol pro obsah 2"/>
          <p:cNvSpPr>
            <a:spLocks noGrp="1"/>
          </p:cNvSpPr>
          <p:nvPr>
            <p:ph idx="1"/>
          </p:nvPr>
        </p:nvSpPr>
        <p:spPr>
          <a:xfrm>
            <a:off x="677334" y="1491917"/>
            <a:ext cx="8596668" cy="4549446"/>
          </a:xfrm>
        </p:spPr>
        <p:txBody>
          <a:bodyPr>
            <a:normAutofit fontScale="92500" lnSpcReduction="10000"/>
          </a:bodyPr>
          <a:lstStyle/>
          <a:p>
            <a:r>
              <a:rPr lang="cs-CZ" dirty="0" smtClean="0"/>
              <a:t>Po ukončení procesu výběru projektů jsou žadatelé informování o výsledku prostřednictvím </a:t>
            </a:r>
            <a:r>
              <a:rPr lang="cs-CZ" b="1" dirty="0" smtClean="0"/>
              <a:t>Vyrozumění o doporučení projektu k podpoře</a:t>
            </a:r>
          </a:p>
          <a:p>
            <a:r>
              <a:rPr lang="cs-CZ" dirty="0" smtClean="0"/>
              <a:t>Zápis z jednotlivých fází hodnocení zveřejněn na webu MAS</a:t>
            </a:r>
          </a:p>
          <a:p>
            <a:r>
              <a:rPr lang="cs-CZ" dirty="0" smtClean="0"/>
              <a:t>Součástí vyrozumění o doporučení projektu k podpoře je také výzva k předložení dokladů k přípravě právního aktu, včetně provedení požadovaných změn projektu.</a:t>
            </a:r>
          </a:p>
          <a:p>
            <a:pPr marL="0" indent="0">
              <a:buNone/>
            </a:pPr>
            <a:r>
              <a:rPr lang="cs-CZ" dirty="0" smtClean="0">
                <a:solidFill>
                  <a:srgbClr val="00B0F0"/>
                </a:solidFill>
              </a:rPr>
              <a:t>Obecně požadované přílohy k rozhodnutí jsou:</a:t>
            </a:r>
          </a:p>
          <a:p>
            <a:pPr>
              <a:buFontTx/>
              <a:buChar char="-"/>
            </a:pPr>
            <a:r>
              <a:rPr lang="cs-CZ" dirty="0" smtClean="0">
                <a:solidFill>
                  <a:schemeClr val="tx1"/>
                </a:solidFill>
              </a:rPr>
              <a:t>Identifikace bankovního účtu</a:t>
            </a:r>
          </a:p>
          <a:p>
            <a:pPr>
              <a:buFontTx/>
              <a:buChar char="-"/>
            </a:pPr>
            <a:r>
              <a:rPr lang="cs-CZ" dirty="0" smtClean="0">
                <a:solidFill>
                  <a:schemeClr val="tx1"/>
                </a:solidFill>
              </a:rPr>
              <a:t>Údaje z oblasti ,,Kategorie intervencí,,</a:t>
            </a:r>
          </a:p>
          <a:p>
            <a:pPr>
              <a:buFontTx/>
              <a:buChar char="-"/>
            </a:pPr>
            <a:r>
              <a:rPr lang="cs-CZ" dirty="0" smtClean="0">
                <a:solidFill>
                  <a:schemeClr val="tx1"/>
                </a:solidFill>
              </a:rPr>
              <a:t>Data zahájení a ukončení realizace projektu</a:t>
            </a:r>
          </a:p>
          <a:p>
            <a:pPr>
              <a:buFontTx/>
              <a:buChar char="-"/>
            </a:pPr>
            <a:r>
              <a:rPr lang="cs-CZ" dirty="0" smtClean="0">
                <a:solidFill>
                  <a:schemeClr val="tx1"/>
                </a:solidFill>
              </a:rPr>
              <a:t>Prohlášení o bezdlužnosti a bezúhonnosti a vylučující dvojí financování</a:t>
            </a:r>
          </a:p>
          <a:p>
            <a:pPr>
              <a:buFontTx/>
              <a:buChar char="-"/>
            </a:pPr>
            <a:r>
              <a:rPr lang="cs-CZ" dirty="0" smtClean="0">
                <a:solidFill>
                  <a:schemeClr val="tx1"/>
                </a:solidFill>
              </a:rPr>
              <a:t>Dokumenty k veřejné podpoře (pokud jsou relevantní např. Pověření kraje)</a:t>
            </a:r>
          </a:p>
          <a:p>
            <a:pPr marL="0" indent="0">
              <a:buNone/>
            </a:pPr>
            <a:r>
              <a:rPr lang="cs-CZ" b="1" dirty="0" smtClean="0">
                <a:solidFill>
                  <a:schemeClr val="tx1"/>
                </a:solidFill>
              </a:rPr>
              <a:t>Žadatel není oprávněn v žádosti o podporu provádět jiné změny, než jsou ve Vyrozumění</a:t>
            </a:r>
            <a:endParaRPr lang="cs-CZ" b="1" dirty="0">
              <a:solidFill>
                <a:schemeClr val="tx1"/>
              </a:solidFill>
            </a:endParaRPr>
          </a:p>
        </p:txBody>
      </p:sp>
    </p:spTree>
    <p:extLst>
      <p:ext uri="{BB962C8B-B14F-4D97-AF65-F5344CB8AC3E}">
        <p14:creationId xmlns:p14="http://schemas.microsoft.com/office/powerpoint/2010/main" val="23816430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609600"/>
            <a:ext cx="8596668" cy="882316"/>
          </a:xfrm>
        </p:spPr>
        <p:txBody>
          <a:bodyPr/>
          <a:lstStyle/>
          <a:p>
            <a:r>
              <a:rPr lang="cs-CZ" dirty="0" smtClean="0"/>
              <a:t>Rozhodnutí o poskytnutí dotace</a:t>
            </a:r>
            <a:endParaRPr lang="cs-CZ" dirty="0"/>
          </a:p>
        </p:txBody>
      </p:sp>
      <p:sp>
        <p:nvSpPr>
          <p:cNvPr id="3" name="Zástupný symbol pro obsah 2"/>
          <p:cNvSpPr>
            <a:spLocks noGrp="1"/>
          </p:cNvSpPr>
          <p:nvPr>
            <p:ph idx="1"/>
          </p:nvPr>
        </p:nvSpPr>
        <p:spPr>
          <a:xfrm>
            <a:off x="677334" y="1491916"/>
            <a:ext cx="8596668" cy="3880773"/>
          </a:xfrm>
        </p:spPr>
        <p:txBody>
          <a:bodyPr/>
          <a:lstStyle/>
          <a:p>
            <a:r>
              <a:rPr lang="cs-CZ" dirty="0" smtClean="0"/>
              <a:t>Lhůta pro vydání Rozhodnutí o poskytnutí dotace je 3 měsíce od provedení závěrečného metodického ověření ze strany ŘO (stav PP27a/b)</a:t>
            </a:r>
          </a:p>
          <a:p>
            <a:r>
              <a:rPr lang="cs-CZ" dirty="0" smtClean="0"/>
              <a:t>První platba (ex-ante) – záloha – bývá zpravidla zaslána měsíc před zahájením realizace nebo do 20 PD od podpisu </a:t>
            </a:r>
            <a:r>
              <a:rPr lang="cs-CZ" dirty="0" err="1" smtClean="0"/>
              <a:t>RoD</a:t>
            </a:r>
            <a:endParaRPr lang="cs-CZ" dirty="0" smtClean="0"/>
          </a:p>
          <a:p>
            <a:endParaRPr lang="cs-CZ" dirty="0"/>
          </a:p>
        </p:txBody>
      </p:sp>
    </p:spTree>
    <p:extLst>
      <p:ext uri="{BB962C8B-B14F-4D97-AF65-F5344CB8AC3E}">
        <p14:creationId xmlns:p14="http://schemas.microsoft.com/office/powerpoint/2010/main" val="29359638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71852" y="311649"/>
            <a:ext cx="8596668" cy="673768"/>
          </a:xfrm>
        </p:spPr>
        <p:txBody>
          <a:bodyPr/>
          <a:lstStyle/>
          <a:p>
            <a:r>
              <a:rPr lang="cs-CZ" dirty="0" smtClean="0"/>
              <a:t>Zpráva o realizaci</a:t>
            </a:r>
            <a:endParaRPr lang="cs-CZ" dirty="0"/>
          </a:p>
        </p:txBody>
      </p:sp>
      <p:sp>
        <p:nvSpPr>
          <p:cNvPr id="3" name="Zástupný symbol pro obsah 2"/>
          <p:cNvSpPr>
            <a:spLocks noGrp="1"/>
          </p:cNvSpPr>
          <p:nvPr>
            <p:ph idx="1"/>
          </p:nvPr>
        </p:nvSpPr>
        <p:spPr>
          <a:xfrm>
            <a:off x="471852" y="1165667"/>
            <a:ext cx="9905048" cy="4485278"/>
          </a:xfrm>
        </p:spPr>
        <p:txBody>
          <a:bodyPr/>
          <a:lstStyle/>
          <a:p>
            <a:pPr marL="0" indent="0">
              <a:buNone/>
            </a:pPr>
            <a:r>
              <a:rPr lang="cs-CZ" b="1" dirty="0" smtClean="0"/>
              <a:t>Příjemce:</a:t>
            </a:r>
          </a:p>
          <a:p>
            <a:pPr marL="0" indent="0">
              <a:buNone/>
            </a:pPr>
            <a:r>
              <a:rPr lang="cs-CZ" dirty="0" smtClean="0"/>
              <a:t>- Předkládá </a:t>
            </a:r>
            <a:r>
              <a:rPr lang="cs-CZ" dirty="0" err="1" smtClean="0"/>
              <a:t>ZoR</a:t>
            </a:r>
            <a:r>
              <a:rPr lang="cs-CZ" dirty="0" smtClean="0"/>
              <a:t> a </a:t>
            </a:r>
            <a:r>
              <a:rPr lang="cs-CZ" dirty="0" err="1" smtClean="0"/>
              <a:t>ŽoP</a:t>
            </a:r>
            <a:r>
              <a:rPr lang="cs-CZ" dirty="0" smtClean="0"/>
              <a:t> prostřednictvím ISKP14+ do 30 dnů po ukončení monitorovaného období, závěrečnou </a:t>
            </a:r>
            <a:r>
              <a:rPr lang="cs-CZ" dirty="0" err="1" smtClean="0"/>
              <a:t>ZoR</a:t>
            </a:r>
            <a:r>
              <a:rPr lang="cs-CZ" dirty="0" smtClean="0"/>
              <a:t> do 60 dnů</a:t>
            </a:r>
          </a:p>
          <a:p>
            <a:pPr marL="0" indent="0">
              <a:buNone/>
            </a:pPr>
            <a:r>
              <a:rPr lang="cs-CZ" dirty="0" smtClean="0"/>
              <a:t>- Je možno požádat o prodloužení termínu pro předložení žádosti před vypršením 30denní lhůty</a:t>
            </a:r>
          </a:p>
          <a:p>
            <a:pPr marL="0" indent="0">
              <a:buNone/>
            </a:pPr>
            <a:r>
              <a:rPr lang="cs-CZ" dirty="0" smtClean="0"/>
              <a:t>- Je možno požádat formou změny o prodloužení mimořádné </a:t>
            </a:r>
            <a:r>
              <a:rPr lang="cs-CZ" dirty="0" err="1" smtClean="0"/>
              <a:t>ZoR</a:t>
            </a:r>
            <a:endParaRPr lang="cs-CZ" dirty="0" smtClean="0"/>
          </a:p>
          <a:p>
            <a:pPr marL="0" indent="0">
              <a:buNone/>
            </a:pPr>
            <a:r>
              <a:rPr lang="cs-CZ" b="1" dirty="0" smtClean="0"/>
              <a:t>ŘO:</a:t>
            </a:r>
          </a:p>
          <a:p>
            <a:pPr marL="0" indent="0">
              <a:buNone/>
            </a:pPr>
            <a:r>
              <a:rPr lang="cs-CZ" dirty="0" smtClean="0"/>
              <a:t>- Na kontrolu předložené </a:t>
            </a:r>
            <a:r>
              <a:rPr lang="cs-CZ" dirty="0" err="1"/>
              <a:t>Z</a:t>
            </a:r>
            <a:r>
              <a:rPr lang="cs-CZ" dirty="0" err="1" smtClean="0"/>
              <a:t>oR</a:t>
            </a:r>
            <a:r>
              <a:rPr lang="cs-CZ" dirty="0" smtClean="0"/>
              <a:t> a </a:t>
            </a:r>
            <a:r>
              <a:rPr lang="cs-CZ" dirty="0" err="1" smtClean="0"/>
              <a:t>ŽoP</a:t>
            </a:r>
            <a:r>
              <a:rPr lang="cs-CZ" dirty="0" smtClean="0"/>
              <a:t> má ŘO 40 pracovních dnů, po vrácení k opravě tato lhůta běží od začátku</a:t>
            </a:r>
          </a:p>
          <a:p>
            <a:pPr marL="0" indent="0">
              <a:buNone/>
            </a:pPr>
            <a:r>
              <a:rPr lang="cs-CZ" dirty="0" smtClean="0"/>
              <a:t>- Celková doba administrace </a:t>
            </a:r>
            <a:r>
              <a:rPr lang="cs-CZ" dirty="0" err="1"/>
              <a:t>Z</a:t>
            </a:r>
            <a:r>
              <a:rPr lang="cs-CZ" dirty="0" err="1" smtClean="0"/>
              <a:t>oR</a:t>
            </a:r>
            <a:r>
              <a:rPr lang="cs-CZ" dirty="0" smtClean="0"/>
              <a:t> a </a:t>
            </a:r>
            <a:r>
              <a:rPr lang="cs-CZ" dirty="0" err="1" smtClean="0"/>
              <a:t>ŽoP</a:t>
            </a:r>
            <a:r>
              <a:rPr lang="cs-CZ" dirty="0" smtClean="0"/>
              <a:t> na straně ŘO </a:t>
            </a:r>
            <a:r>
              <a:rPr lang="cs-CZ" dirty="0"/>
              <a:t>n</a:t>
            </a:r>
            <a:r>
              <a:rPr lang="cs-CZ" dirty="0" smtClean="0"/>
              <a:t>esmí přesáhnout 90  dnů (poté může dojít k zamítnutí)</a:t>
            </a:r>
          </a:p>
        </p:txBody>
      </p:sp>
    </p:spTree>
    <p:extLst>
      <p:ext uri="{BB962C8B-B14F-4D97-AF65-F5344CB8AC3E}">
        <p14:creationId xmlns:p14="http://schemas.microsoft.com/office/powerpoint/2010/main" val="3179015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352746"/>
            <a:ext cx="8596668" cy="746589"/>
          </a:xfrm>
        </p:spPr>
        <p:txBody>
          <a:bodyPr>
            <a:normAutofit fontScale="90000"/>
          </a:bodyPr>
          <a:lstStyle/>
          <a:p>
            <a:r>
              <a:rPr lang="cs-CZ" dirty="0" smtClean="0"/>
              <a:t>Obsah zprávy o realizaci:</a:t>
            </a:r>
            <a:br>
              <a:rPr lang="cs-CZ" dirty="0" smtClean="0"/>
            </a:br>
            <a:endParaRPr lang="cs-CZ" sz="1600" b="1" dirty="0">
              <a:solidFill>
                <a:schemeClr val="tx1"/>
              </a:solidFill>
            </a:endParaRPr>
          </a:p>
        </p:txBody>
      </p:sp>
      <p:sp>
        <p:nvSpPr>
          <p:cNvPr id="3" name="Zástupný symbol pro obsah 2"/>
          <p:cNvSpPr>
            <a:spLocks noGrp="1"/>
          </p:cNvSpPr>
          <p:nvPr>
            <p:ph idx="1"/>
          </p:nvPr>
        </p:nvSpPr>
        <p:spPr>
          <a:xfrm>
            <a:off x="677334" y="1099335"/>
            <a:ext cx="8596668" cy="5344156"/>
          </a:xfrm>
        </p:spPr>
        <p:txBody>
          <a:bodyPr>
            <a:normAutofit lnSpcReduction="10000"/>
          </a:bodyPr>
          <a:lstStyle/>
          <a:p>
            <a:r>
              <a:rPr lang="cs-CZ" dirty="0" smtClean="0"/>
              <a:t>Zpráva informuje o realizaci projektu </a:t>
            </a:r>
            <a:r>
              <a:rPr lang="cs-CZ" dirty="0"/>
              <a:t>v daném období (zpravidla 6 měsíců)</a:t>
            </a:r>
            <a:endParaRPr lang="cs-CZ" dirty="0" smtClean="0"/>
          </a:p>
          <a:p>
            <a:r>
              <a:rPr lang="cs-CZ" dirty="0" smtClean="0"/>
              <a:t>Pokrok v realizaci KA (popis jak probíhají aktivity)</a:t>
            </a:r>
          </a:p>
          <a:p>
            <a:r>
              <a:rPr lang="cs-CZ" dirty="0" smtClean="0"/>
              <a:t>Povinné přílohy </a:t>
            </a:r>
            <a:r>
              <a:rPr lang="cs-CZ" dirty="0" err="1" smtClean="0"/>
              <a:t>ZoR</a:t>
            </a:r>
            <a:r>
              <a:rPr lang="cs-CZ" dirty="0" smtClean="0"/>
              <a:t> </a:t>
            </a:r>
            <a:r>
              <a:rPr lang="cs-CZ" b="1" dirty="0" smtClean="0"/>
              <a:t>(dle zaměření výzvy MAS?) </a:t>
            </a:r>
          </a:p>
          <a:p>
            <a:r>
              <a:rPr lang="cs-CZ" dirty="0" smtClean="0"/>
              <a:t>Plnění indikátorů (povinné k naplnění a povinné k vykazování)</a:t>
            </a:r>
          </a:p>
          <a:p>
            <a:r>
              <a:rPr lang="cs-CZ" dirty="0" smtClean="0"/>
              <a:t>Horizontální principy, Publicita </a:t>
            </a:r>
          </a:p>
          <a:p>
            <a:r>
              <a:rPr lang="cs-CZ" dirty="0" smtClean="0"/>
              <a:t>Veřejné zakázky</a:t>
            </a:r>
          </a:p>
          <a:p>
            <a:r>
              <a:rPr lang="cs-CZ" dirty="0" smtClean="0"/>
              <a:t>Informace o příjmech (částky se vyplňují jen pokud příjmy převyšují spolufinancování, je však nutné doplnit nulové hodnoty)</a:t>
            </a:r>
          </a:p>
          <a:p>
            <a:r>
              <a:rPr lang="cs-CZ" dirty="0" smtClean="0"/>
              <a:t>Problémy během realizace</a:t>
            </a:r>
          </a:p>
          <a:p>
            <a:r>
              <a:rPr lang="cs-CZ" dirty="0" smtClean="0"/>
              <a:t>Informace o kontrolách (mimo ŘO)</a:t>
            </a:r>
          </a:p>
          <a:p>
            <a:r>
              <a:rPr lang="cs-CZ" dirty="0" smtClean="0"/>
              <a:t>Čestná prohlášení</a:t>
            </a:r>
          </a:p>
          <a:p>
            <a:r>
              <a:rPr lang="cs-CZ" dirty="0" smtClean="0"/>
              <a:t>Zaslaná záloha se vyúčtovává až v závěrečné zprávě</a:t>
            </a:r>
          </a:p>
          <a:p>
            <a:r>
              <a:rPr lang="cs-CZ" dirty="0" smtClean="0"/>
              <a:t>Součástí 1. </a:t>
            </a:r>
            <a:r>
              <a:rPr lang="cs-CZ" dirty="0" err="1"/>
              <a:t>Z</a:t>
            </a:r>
            <a:r>
              <a:rPr lang="cs-CZ" dirty="0" err="1" smtClean="0"/>
              <a:t>oR</a:t>
            </a:r>
            <a:r>
              <a:rPr lang="cs-CZ" dirty="0" smtClean="0"/>
              <a:t> je i smlouva o partnerství</a:t>
            </a:r>
          </a:p>
          <a:p>
            <a:r>
              <a:rPr lang="cs-CZ" dirty="0" smtClean="0"/>
              <a:t>Nedílnou součástí je </a:t>
            </a:r>
            <a:r>
              <a:rPr lang="cs-CZ" b="1" dirty="0" smtClean="0"/>
              <a:t>Žádost o platbu</a:t>
            </a:r>
            <a:endParaRPr lang="cs-CZ" b="1" dirty="0"/>
          </a:p>
        </p:txBody>
      </p:sp>
    </p:spTree>
    <p:extLst>
      <p:ext uri="{BB962C8B-B14F-4D97-AF65-F5344CB8AC3E}">
        <p14:creationId xmlns:p14="http://schemas.microsoft.com/office/powerpoint/2010/main" val="21746250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609600"/>
            <a:ext cx="8596668" cy="602751"/>
          </a:xfrm>
        </p:spPr>
        <p:txBody>
          <a:bodyPr>
            <a:normAutofit fontScale="90000"/>
          </a:bodyPr>
          <a:lstStyle/>
          <a:p>
            <a:r>
              <a:rPr lang="cs-CZ" dirty="0" err="1" smtClean="0"/>
              <a:t>ZoR</a:t>
            </a:r>
            <a:r>
              <a:rPr lang="cs-CZ" dirty="0" smtClean="0"/>
              <a:t> – Povinné dokumenty (Přílohy)</a:t>
            </a:r>
            <a:endParaRPr lang="cs-CZ" dirty="0"/>
          </a:p>
        </p:txBody>
      </p:sp>
      <p:sp>
        <p:nvSpPr>
          <p:cNvPr id="3" name="Zástupný symbol pro obsah 2"/>
          <p:cNvSpPr>
            <a:spLocks noGrp="1"/>
          </p:cNvSpPr>
          <p:nvPr>
            <p:ph idx="1"/>
          </p:nvPr>
        </p:nvSpPr>
        <p:spPr>
          <a:xfrm>
            <a:off x="677334" y="1294544"/>
            <a:ext cx="9483808" cy="5054885"/>
          </a:xfrm>
        </p:spPr>
        <p:txBody>
          <a:bodyPr>
            <a:normAutofit fontScale="70000" lnSpcReduction="20000"/>
          </a:bodyPr>
          <a:lstStyle/>
          <a:p>
            <a:r>
              <a:rPr lang="cs-CZ" sz="2600" b="1" dirty="0"/>
              <a:t>Povinné dokumenty (přílohy) při kontrole na místě </a:t>
            </a:r>
            <a:r>
              <a:rPr lang="cs-CZ" sz="2600" dirty="0"/>
              <a:t>(</a:t>
            </a:r>
            <a:r>
              <a:rPr lang="cs-CZ" sz="2600" dirty="0" err="1"/>
              <a:t>scan</a:t>
            </a:r>
            <a:r>
              <a:rPr lang="cs-CZ" sz="2600" dirty="0"/>
              <a:t>, originály </a:t>
            </a:r>
            <a:r>
              <a:rPr lang="cs-CZ" sz="2600" dirty="0" err="1"/>
              <a:t>KnM</a:t>
            </a:r>
            <a:r>
              <a:rPr lang="cs-CZ" sz="2600" dirty="0"/>
              <a:t>):</a:t>
            </a:r>
          </a:p>
          <a:p>
            <a:pPr lvl="1"/>
            <a:r>
              <a:rPr lang="cs-CZ" sz="2600" b="1" dirty="0"/>
              <a:t>Přihlášky dětí do zařízení</a:t>
            </a:r>
          </a:p>
          <a:p>
            <a:pPr lvl="2"/>
            <a:r>
              <a:rPr lang="cs-CZ" sz="2600" dirty="0"/>
              <a:t>uvádí se rodiče, kteří žijí s dítětem ve společné domácnosti,</a:t>
            </a:r>
          </a:p>
          <a:p>
            <a:pPr lvl="2">
              <a:spcBef>
                <a:spcPts val="0"/>
              </a:spcBef>
            </a:pPr>
            <a:r>
              <a:rPr lang="cs-CZ" sz="2600" dirty="0"/>
              <a:t>osoby uvedené v přihlášce dokládají potvrzení o vazbě na TP,</a:t>
            </a:r>
          </a:p>
          <a:p>
            <a:pPr lvl="2">
              <a:spcBef>
                <a:spcPts val="0"/>
              </a:spcBef>
            </a:pPr>
            <a:r>
              <a:rPr lang="cs-CZ" sz="2600" dirty="0"/>
              <a:t>osoby uvedené v přihlášce podepisují také smlouvu. </a:t>
            </a:r>
          </a:p>
          <a:p>
            <a:pPr marL="457200" lvl="1" indent="0">
              <a:buNone/>
            </a:pPr>
            <a:endParaRPr lang="cs-CZ" sz="2600" dirty="0"/>
          </a:p>
          <a:p>
            <a:pPr lvl="1"/>
            <a:r>
              <a:rPr lang="cs-CZ" sz="2600" b="1" dirty="0"/>
              <a:t>Potvrzení o vazbě rodičů na trh práce</a:t>
            </a:r>
            <a:r>
              <a:rPr lang="cs-CZ" sz="2600" dirty="0"/>
              <a:t> (</a:t>
            </a:r>
            <a:r>
              <a:rPr lang="cs-CZ" sz="2600" b="1" dirty="0"/>
              <a:t>Potvrzení o postavení podpořené osoby na trhu práce)</a:t>
            </a:r>
            <a:endParaRPr lang="cs-CZ" sz="2600" dirty="0">
              <a:solidFill>
                <a:schemeClr val="accent1"/>
              </a:solidFill>
            </a:endParaRPr>
          </a:p>
          <a:p>
            <a:pPr lvl="2">
              <a:spcBef>
                <a:spcPts val="0"/>
              </a:spcBef>
            </a:pPr>
            <a:r>
              <a:rPr lang="cs-CZ" sz="2600" dirty="0"/>
              <a:t>předkládá se zpětně potvrzené se </a:t>
            </a:r>
            <a:r>
              <a:rPr lang="cs-CZ" sz="2600" dirty="0" err="1"/>
              <a:t>ZoR</a:t>
            </a:r>
            <a:r>
              <a:rPr lang="cs-CZ" sz="2600" dirty="0"/>
              <a:t> za příslušné období,</a:t>
            </a:r>
          </a:p>
          <a:p>
            <a:pPr lvl="2">
              <a:spcBef>
                <a:spcPts val="0"/>
              </a:spcBef>
            </a:pPr>
            <a:r>
              <a:rPr lang="cs-CZ" sz="2600" dirty="0"/>
              <a:t>u příměstských táborů může být datováno i těsně před konáním tábora (nesmí být starší 2 měsíců před začátkem tábora).</a:t>
            </a:r>
          </a:p>
          <a:p>
            <a:pPr lvl="2">
              <a:spcBef>
                <a:spcPts val="0"/>
              </a:spcBef>
            </a:pPr>
            <a:r>
              <a:rPr lang="cs-CZ" sz="2600" dirty="0"/>
              <a:t>Prokázání vazby rodičů na trh práce je možné některým z následujících způsobů:</a:t>
            </a:r>
          </a:p>
          <a:p>
            <a:pPr lvl="3">
              <a:spcBef>
                <a:spcPts val="0"/>
              </a:spcBef>
            </a:pPr>
            <a:r>
              <a:rPr lang="cs-CZ" sz="2600" dirty="0"/>
              <a:t>jsou zaměstnaní, vykonávají podnikatelskou činnost, v případě nezaměstnanosti práci aktivně hledají, jsou zapojeni v procesu vzdělávání či rekvalifikace.</a:t>
            </a:r>
          </a:p>
          <a:p>
            <a:pPr lvl="2">
              <a:spcBef>
                <a:spcPts val="0"/>
              </a:spcBef>
            </a:pPr>
            <a:r>
              <a:rPr lang="cs-CZ" sz="2600" b="1" dirty="0"/>
              <a:t>Vzor k dispozici na: </a:t>
            </a:r>
            <a:r>
              <a:rPr lang="cs-CZ" sz="2600" dirty="0">
                <a:hlinkClick r:id="rId3"/>
              </a:rPr>
              <a:t>https://www.esfcr.cz/file/9835/</a:t>
            </a:r>
            <a:endParaRPr lang="cs-CZ" sz="2600" dirty="0"/>
          </a:p>
          <a:p>
            <a:pPr lvl="2">
              <a:spcBef>
                <a:spcPts val="0"/>
              </a:spcBef>
            </a:pPr>
            <a:endParaRPr lang="cs-CZ" sz="2600" dirty="0"/>
          </a:p>
          <a:p>
            <a:pPr lvl="1">
              <a:spcBef>
                <a:spcPts val="0"/>
              </a:spcBef>
            </a:pPr>
            <a:r>
              <a:rPr lang="cs-CZ" sz="2600" b="1" dirty="0"/>
              <a:t>Pozn.: při kontrole na místě budou kontrolovány i další náležitosti projektu – např. povinná publicita, účetní doklady, atp.</a:t>
            </a:r>
          </a:p>
          <a:p>
            <a:endParaRPr lang="cs-CZ" dirty="0"/>
          </a:p>
        </p:txBody>
      </p:sp>
    </p:spTree>
    <p:extLst>
      <p:ext uri="{BB962C8B-B14F-4D97-AF65-F5344CB8AC3E}">
        <p14:creationId xmlns:p14="http://schemas.microsoft.com/office/powerpoint/2010/main" val="12616493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609600"/>
            <a:ext cx="8596668" cy="921249"/>
          </a:xfrm>
        </p:spPr>
        <p:txBody>
          <a:bodyPr/>
          <a:lstStyle/>
          <a:p>
            <a:r>
              <a:rPr lang="cs-CZ" dirty="0" smtClean="0"/>
              <a:t>Další povinné dokumenty mimo </a:t>
            </a:r>
            <a:r>
              <a:rPr lang="cs-CZ" dirty="0" err="1" smtClean="0"/>
              <a:t>ZoR</a:t>
            </a:r>
            <a:endParaRPr lang="cs-CZ" dirty="0"/>
          </a:p>
        </p:txBody>
      </p:sp>
      <p:sp>
        <p:nvSpPr>
          <p:cNvPr id="3" name="Zástupný symbol pro obsah 2"/>
          <p:cNvSpPr>
            <a:spLocks noGrp="1"/>
          </p:cNvSpPr>
          <p:nvPr>
            <p:ph idx="1"/>
          </p:nvPr>
        </p:nvSpPr>
        <p:spPr>
          <a:xfrm>
            <a:off x="677334" y="1530849"/>
            <a:ext cx="8596668" cy="4510513"/>
          </a:xfrm>
        </p:spPr>
        <p:txBody>
          <a:bodyPr>
            <a:normAutofit/>
          </a:bodyPr>
          <a:lstStyle/>
          <a:p>
            <a:pPr marL="457200" lvl="1" indent="-457200">
              <a:lnSpc>
                <a:spcPts val="2880"/>
              </a:lnSpc>
              <a:spcBef>
                <a:spcPts val="600"/>
              </a:spcBef>
              <a:spcAft>
                <a:spcPts val="600"/>
              </a:spcAft>
              <a:buSzPct val="100000"/>
            </a:pPr>
            <a:r>
              <a:rPr lang="cs-CZ" sz="1900" b="1" dirty="0"/>
              <a:t>ověřuje </a:t>
            </a:r>
            <a:r>
              <a:rPr lang="cs-CZ" sz="1900" b="1" dirty="0" smtClean="0"/>
              <a:t>Kontrola na místě, </a:t>
            </a:r>
            <a:r>
              <a:rPr lang="cs-CZ" sz="1900" b="1" dirty="0"/>
              <a:t>případně vyžádá PM</a:t>
            </a:r>
          </a:p>
          <a:p>
            <a:pPr marL="846900" lvl="3" indent="-342900">
              <a:buSzPct val="100000"/>
            </a:pPr>
            <a:r>
              <a:rPr lang="cs-CZ" sz="1900" b="1" dirty="0"/>
              <a:t>smlouvy s rodiči dětí </a:t>
            </a:r>
            <a:r>
              <a:rPr lang="cs-CZ" sz="1900" dirty="0"/>
              <a:t>– v případě klubů aktualizace dle monitor. období (např. formou dodatku), u příměstských táborů je doporučeno nejlépe vždy k monitorovanému období, znění smlouvy je v kompetencích příjemce</a:t>
            </a:r>
            <a:br>
              <a:rPr lang="cs-CZ" sz="1900" dirty="0"/>
            </a:br>
            <a:r>
              <a:rPr lang="cs-CZ" sz="1900" b="1" dirty="0"/>
              <a:t>POZOR</a:t>
            </a:r>
            <a:r>
              <a:rPr lang="cs-CZ" sz="1900" dirty="0"/>
              <a:t> na sloučení s přihláškou</a:t>
            </a:r>
          </a:p>
          <a:p>
            <a:pPr marL="846900" lvl="3" indent="-342900">
              <a:buSzPct val="100000"/>
            </a:pPr>
            <a:r>
              <a:rPr lang="cs-CZ" sz="1900" b="1" dirty="0"/>
              <a:t>denní evidence docházky </a:t>
            </a:r>
            <a:r>
              <a:rPr lang="cs-CZ" sz="1900" dirty="0"/>
              <a:t>(příchody a odchody dětí, podepisuje pečující osoba)</a:t>
            </a:r>
            <a:r>
              <a:rPr lang="en-US" sz="1900" dirty="0"/>
              <a:t>,</a:t>
            </a:r>
            <a:endParaRPr lang="cs-CZ" sz="1900" dirty="0"/>
          </a:p>
          <a:p>
            <a:pPr marL="846900" lvl="3" indent="-342900">
              <a:buSzPct val="100000"/>
            </a:pPr>
            <a:r>
              <a:rPr lang="cs-CZ" sz="1900" b="1" dirty="0"/>
              <a:t>monitorovací listy, či jejich obdoba</a:t>
            </a:r>
          </a:p>
          <a:p>
            <a:pPr marL="504000" lvl="3" indent="0">
              <a:buSzPct val="100000"/>
              <a:buNone/>
            </a:pPr>
            <a:endParaRPr lang="cs-CZ" sz="1900" b="1" dirty="0"/>
          </a:p>
          <a:p>
            <a:pPr marL="846900" lvl="3" indent="-342900">
              <a:buSzPct val="100000"/>
            </a:pPr>
            <a:r>
              <a:rPr lang="cs-CZ" sz="1900" b="1" dirty="0"/>
              <a:t>Pozn.: musí být také dodržena vizuální identita.</a:t>
            </a:r>
          </a:p>
          <a:p>
            <a:endParaRPr lang="cs-CZ" dirty="0"/>
          </a:p>
        </p:txBody>
      </p:sp>
    </p:spTree>
    <p:extLst>
      <p:ext uri="{BB962C8B-B14F-4D97-AF65-F5344CB8AC3E}">
        <p14:creationId xmlns:p14="http://schemas.microsoft.com/office/powerpoint/2010/main" val="4647326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609600"/>
            <a:ext cx="8596668" cy="736315"/>
          </a:xfrm>
        </p:spPr>
        <p:txBody>
          <a:bodyPr/>
          <a:lstStyle/>
          <a:p>
            <a:r>
              <a:rPr lang="cs-CZ" dirty="0" err="1" smtClean="0"/>
              <a:t>ZoR</a:t>
            </a:r>
            <a:r>
              <a:rPr lang="cs-CZ" dirty="0" smtClean="0"/>
              <a:t>  - INDIKÁTORY</a:t>
            </a:r>
            <a:endParaRPr lang="cs-CZ" dirty="0"/>
          </a:p>
        </p:txBody>
      </p:sp>
      <p:sp>
        <p:nvSpPr>
          <p:cNvPr id="3" name="Zástupný symbol pro obsah 2"/>
          <p:cNvSpPr>
            <a:spLocks noGrp="1"/>
          </p:cNvSpPr>
          <p:nvPr>
            <p:ph idx="1"/>
          </p:nvPr>
        </p:nvSpPr>
        <p:spPr>
          <a:xfrm>
            <a:off x="677334" y="1376738"/>
            <a:ext cx="8596668" cy="3328827"/>
          </a:xfrm>
        </p:spPr>
        <p:txBody>
          <a:bodyPr/>
          <a:lstStyle/>
          <a:p>
            <a:pPr>
              <a:buNone/>
            </a:pPr>
            <a:r>
              <a:rPr lang="cs-CZ" b="1" dirty="0"/>
              <a:t>Podpořené osoby:</a:t>
            </a:r>
          </a:p>
          <a:p>
            <a:r>
              <a:rPr lang="cs-CZ" b="1" dirty="0"/>
              <a:t>Do indikátorů je možno započítat vždy jen jednoho z rodičů (resp. osob pečujících o dítě ve společné domácnosti). Výjimkou je střídavá péče.</a:t>
            </a:r>
          </a:p>
          <a:p>
            <a:r>
              <a:rPr lang="cs-CZ" b="1" dirty="0"/>
              <a:t>Bydliště může být mimo region MAS. Podstatné je, že aktivita probíhá v regionu MAS.</a:t>
            </a:r>
          </a:p>
          <a:p>
            <a:r>
              <a:rPr lang="cs-CZ" dirty="0"/>
              <a:t>Pokud je v zařízení více sourozenců nebo dítě využívá více služeb, podpořenou osobou započtenou do indikátorů je stále jen jeden z rodičů.</a:t>
            </a:r>
          </a:p>
          <a:p>
            <a:r>
              <a:rPr lang="cs-CZ" dirty="0"/>
              <a:t>Doporučujeme zařadit do indikátorů toho z rodičů, který je v nevýhodnější pozici vzhledem k trhu práce.</a:t>
            </a:r>
          </a:p>
          <a:p>
            <a:endParaRPr lang="cs-CZ" dirty="0"/>
          </a:p>
        </p:txBody>
      </p:sp>
    </p:spTree>
    <p:extLst>
      <p:ext uri="{BB962C8B-B14F-4D97-AF65-F5344CB8AC3E}">
        <p14:creationId xmlns:p14="http://schemas.microsoft.com/office/powerpoint/2010/main" val="14669141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408676"/>
            <a:ext cx="8596668" cy="1320800"/>
          </a:xfrm>
        </p:spPr>
        <p:txBody>
          <a:bodyPr/>
          <a:lstStyle/>
          <a:p>
            <a:r>
              <a:rPr lang="cs-CZ" dirty="0" smtClean="0"/>
              <a:t>Indikátory povinné k naplnění</a:t>
            </a:r>
            <a:endParaRPr lang="cs-CZ" dirty="0"/>
          </a:p>
        </p:txBody>
      </p:sp>
      <p:sp>
        <p:nvSpPr>
          <p:cNvPr id="3" name="Zástupný symbol pro obsah 2"/>
          <p:cNvSpPr>
            <a:spLocks noGrp="1"/>
          </p:cNvSpPr>
          <p:nvPr>
            <p:ph idx="1"/>
          </p:nvPr>
        </p:nvSpPr>
        <p:spPr>
          <a:xfrm>
            <a:off x="677334" y="1239392"/>
            <a:ext cx="8596668" cy="4653996"/>
          </a:xfrm>
        </p:spPr>
        <p:txBody>
          <a:bodyPr/>
          <a:lstStyle/>
          <a:p>
            <a:r>
              <a:rPr lang="cs-CZ" dirty="0" smtClean="0"/>
              <a:t>Hodnoty které jsou chápány jako závazek žadatele, kterého má dosáhnout díky realizaci projektu</a:t>
            </a:r>
          </a:p>
          <a:p>
            <a:endParaRPr lang="cs-CZ" dirty="0"/>
          </a:p>
        </p:txBody>
      </p:sp>
      <p:pic>
        <p:nvPicPr>
          <p:cNvPr id="4" name="Obráze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7334" y="2073115"/>
            <a:ext cx="7016238" cy="4495851"/>
          </a:xfrm>
          <a:prstGeom prst="rect">
            <a:avLst/>
          </a:prstGeom>
        </p:spPr>
      </p:pic>
    </p:spTree>
    <p:extLst>
      <p:ext uri="{BB962C8B-B14F-4D97-AF65-F5344CB8AC3E}">
        <p14:creationId xmlns:p14="http://schemas.microsoft.com/office/powerpoint/2010/main" val="41377660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419669"/>
            <a:ext cx="8596668" cy="1320800"/>
          </a:xfrm>
        </p:spPr>
        <p:txBody>
          <a:bodyPr/>
          <a:lstStyle/>
          <a:p>
            <a:r>
              <a:rPr lang="cs-CZ" dirty="0" smtClean="0"/>
              <a:t>Indikátory povinné k vykazování</a:t>
            </a:r>
            <a:endParaRPr lang="cs-CZ" dirty="0"/>
          </a:p>
        </p:txBody>
      </p:sp>
      <p:sp>
        <p:nvSpPr>
          <p:cNvPr id="3" name="Zástupný symbol pro obsah 2"/>
          <p:cNvSpPr>
            <a:spLocks noGrp="1"/>
          </p:cNvSpPr>
          <p:nvPr>
            <p:ph idx="1"/>
          </p:nvPr>
        </p:nvSpPr>
        <p:spPr>
          <a:xfrm>
            <a:off x="677334" y="1156984"/>
            <a:ext cx="8596668" cy="3880773"/>
          </a:xfrm>
        </p:spPr>
        <p:txBody>
          <a:bodyPr/>
          <a:lstStyle/>
          <a:p>
            <a:r>
              <a:rPr lang="cs-CZ" dirty="0" smtClean="0"/>
              <a:t>Hodnoty které nepředstavují závazek žadatele, ale které je nutné sledovat (žadatel má povinnost vyplnit cílovou hodnotu indikátorů, u nerelevantních je možno uvést 0)</a:t>
            </a:r>
            <a:endParaRPr lang="cs-CZ" dirty="0"/>
          </a:p>
        </p:txBody>
      </p:sp>
      <p:pic>
        <p:nvPicPr>
          <p:cNvPr id="4" name="Obráze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7334" y="2108196"/>
            <a:ext cx="6760696" cy="4647063"/>
          </a:xfrm>
          <a:prstGeom prst="rect">
            <a:avLst/>
          </a:prstGeom>
        </p:spPr>
      </p:pic>
    </p:spTree>
    <p:extLst>
      <p:ext uri="{BB962C8B-B14F-4D97-AF65-F5344CB8AC3E}">
        <p14:creationId xmlns:p14="http://schemas.microsoft.com/office/powerpoint/2010/main" val="18472175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404117"/>
            <a:ext cx="8596668" cy="1320800"/>
          </a:xfrm>
        </p:spPr>
        <p:txBody>
          <a:bodyPr/>
          <a:lstStyle/>
          <a:p>
            <a:r>
              <a:rPr lang="cs-CZ" dirty="0" smtClean="0"/>
              <a:t>Indikátory sledované automatikou</a:t>
            </a:r>
            <a:endParaRPr lang="cs-CZ" dirty="0"/>
          </a:p>
        </p:txBody>
      </p:sp>
      <p:pic>
        <p:nvPicPr>
          <p:cNvPr id="4" name="Zástupný symbol pro obsah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77334" y="1193550"/>
            <a:ext cx="7961699" cy="5294580"/>
          </a:xfrm>
        </p:spPr>
      </p:pic>
    </p:spTree>
    <p:extLst>
      <p:ext uri="{BB962C8B-B14F-4D97-AF65-F5344CB8AC3E}">
        <p14:creationId xmlns:p14="http://schemas.microsoft.com/office/powerpoint/2010/main" val="42712590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481264"/>
            <a:ext cx="8596668" cy="786063"/>
          </a:xfrm>
        </p:spPr>
        <p:txBody>
          <a:bodyPr/>
          <a:lstStyle/>
          <a:p>
            <a:r>
              <a:rPr lang="cs-CZ" dirty="0" smtClean="0"/>
              <a:t>Indikátory v </a:t>
            </a:r>
            <a:r>
              <a:rPr lang="cs-CZ" dirty="0" err="1" smtClean="0"/>
              <a:t>ZoR</a:t>
            </a:r>
            <a:endParaRPr lang="cs-CZ" dirty="0"/>
          </a:p>
        </p:txBody>
      </p:sp>
      <p:sp>
        <p:nvSpPr>
          <p:cNvPr id="3" name="Zástupný symbol pro obsah 2"/>
          <p:cNvSpPr>
            <a:spLocks noGrp="1"/>
          </p:cNvSpPr>
          <p:nvPr>
            <p:ph idx="1"/>
          </p:nvPr>
        </p:nvSpPr>
        <p:spPr>
          <a:xfrm>
            <a:off x="677334" y="1267327"/>
            <a:ext cx="8596668" cy="4774036"/>
          </a:xfrm>
        </p:spPr>
        <p:txBody>
          <a:bodyPr>
            <a:normAutofit lnSpcReduction="10000"/>
          </a:bodyPr>
          <a:lstStyle/>
          <a:p>
            <a:r>
              <a:rPr lang="cs-CZ" dirty="0" smtClean="0"/>
              <a:t>Pozor na prokazatelnost vykazovaných hodnot (záznamy o každém klientovi)</a:t>
            </a:r>
          </a:p>
          <a:p>
            <a:r>
              <a:rPr lang="cs-CZ" b="1" dirty="0" smtClean="0"/>
              <a:t>Počet účastníků projektu je nutno zadávat prostřednictvím systému IS ESF vždy za příslušné monitorovací období</a:t>
            </a:r>
            <a:r>
              <a:rPr lang="cs-CZ" dirty="0" smtClean="0"/>
              <a:t>.</a:t>
            </a:r>
          </a:p>
          <a:p>
            <a:r>
              <a:rPr lang="cs-CZ" dirty="0" smtClean="0"/>
              <a:t>Podpořené osoby se uvádějí průběžně s jakoukoliv výší podpory, systém hlídá minimální hranici 40 hodin, při nižším počtu podpořenou osobu nezapočte. Průběžné sledování naplněné indikátorů (v </a:t>
            </a:r>
            <a:r>
              <a:rPr lang="cs-CZ" dirty="0" err="1" smtClean="0"/>
              <a:t>ZoR</a:t>
            </a:r>
            <a:r>
              <a:rPr lang="cs-CZ" dirty="0" smtClean="0"/>
              <a:t>)</a:t>
            </a:r>
          </a:p>
          <a:p>
            <a:r>
              <a:rPr lang="cs-CZ" dirty="0" smtClean="0"/>
              <a:t>Ke každé osobě se zapisuje, jakých podpor v rámci projektu využila a v jakém rozsahu (v počtu hodin, příp. dnů apod., jednotka se liší podle kategorie využité podpory). U vzdělávání se dále rozlišuje, zda proběhlo elektronickou formou nebo ne.</a:t>
            </a:r>
            <a:endParaRPr lang="cs-CZ" dirty="0"/>
          </a:p>
          <a:p>
            <a:r>
              <a:rPr lang="cs-CZ" dirty="0" smtClean="0"/>
              <a:t>IS ESF – záznam indikátorů týkající se účastníků projektu</a:t>
            </a:r>
          </a:p>
          <a:p>
            <a:r>
              <a:rPr lang="cs-CZ" dirty="0" smtClean="0"/>
              <a:t>Údaje o podpořených osobách a jejich podporách zapisujte do IS ESF 2014+ průběžně tak, aby v rámci předkládaných Zpráv o realizaci byly do výpočtu indikátoru 60000 zahrnuty všechny osoby, které nejpozději ke konci sledovaného období překročily limit pro bagatelní podporu a splnily tedy podmínky pro vykazování v </a:t>
            </a:r>
            <a:r>
              <a:rPr lang="cs-CZ" dirty="0" err="1" smtClean="0"/>
              <a:t>indkátoru</a:t>
            </a:r>
            <a:r>
              <a:rPr lang="cs-CZ" dirty="0" smtClean="0"/>
              <a:t>.</a:t>
            </a:r>
            <a:endParaRPr lang="cs-CZ" dirty="0"/>
          </a:p>
        </p:txBody>
      </p:sp>
    </p:spTree>
    <p:extLst>
      <p:ext uri="{BB962C8B-B14F-4D97-AF65-F5344CB8AC3E}">
        <p14:creationId xmlns:p14="http://schemas.microsoft.com/office/powerpoint/2010/main" val="30205865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308810"/>
            <a:ext cx="8596668" cy="774032"/>
          </a:xfrm>
        </p:spPr>
        <p:txBody>
          <a:bodyPr/>
          <a:lstStyle/>
          <a:p>
            <a:r>
              <a:rPr lang="cs-CZ" dirty="0" smtClean="0"/>
              <a:t>Monitorování podpořených osob v IS ESF</a:t>
            </a:r>
            <a:endParaRPr lang="cs-CZ" dirty="0"/>
          </a:p>
        </p:txBody>
      </p:sp>
      <p:sp>
        <p:nvSpPr>
          <p:cNvPr id="3" name="Zástupný symbol pro obsah 2"/>
          <p:cNvSpPr>
            <a:spLocks noGrp="1"/>
          </p:cNvSpPr>
          <p:nvPr>
            <p:ph idx="1"/>
          </p:nvPr>
        </p:nvSpPr>
        <p:spPr>
          <a:xfrm>
            <a:off x="677334" y="1082842"/>
            <a:ext cx="8596668" cy="4920916"/>
          </a:xfrm>
        </p:spPr>
        <p:txBody>
          <a:bodyPr>
            <a:noAutofit/>
          </a:bodyPr>
          <a:lstStyle/>
          <a:p>
            <a:pPr marL="285750" indent="-285750">
              <a:buFont typeface="Arial" panose="020B0604020202020204" pitchFamily="34" charset="0"/>
              <a:buChar char="•"/>
            </a:pPr>
            <a:r>
              <a:rPr lang="cs-CZ" dirty="0">
                <a:hlinkClick r:id="rId2"/>
              </a:rPr>
              <a:t>https://esf2014.esfcr.cz</a:t>
            </a:r>
            <a:r>
              <a:rPr lang="cs-CZ" dirty="0"/>
              <a:t> – dostupné prostřednictvím www.esfcr.cz.</a:t>
            </a:r>
          </a:p>
          <a:p>
            <a:pPr marL="285750" indent="-285750">
              <a:buFont typeface="Arial" panose="020B0604020202020204" pitchFamily="34" charset="0"/>
              <a:buChar char="•"/>
            </a:pPr>
            <a:r>
              <a:rPr lang="cs-CZ" dirty="0"/>
              <a:t>Pro vstup do systému nutná registrace na </a:t>
            </a:r>
            <a:r>
              <a:rPr lang="cs-CZ" dirty="0">
                <a:hlinkClick r:id="rId3"/>
              </a:rPr>
              <a:t>www.esfcr.cz</a:t>
            </a:r>
            <a:r>
              <a:rPr lang="cs-CZ" dirty="0"/>
              <a:t>. </a:t>
            </a:r>
          </a:p>
          <a:p>
            <a:pPr marL="285750" indent="-285750">
              <a:buFont typeface="Arial" panose="020B0604020202020204" pitchFamily="34" charset="0"/>
              <a:buChar char="•"/>
            </a:pPr>
            <a:r>
              <a:rPr lang="cs-CZ" dirty="0"/>
              <a:t>Notifikace o zřízení účtu zástupce příjemce (kontaktní osoba žadatele) bude/byla zaslána mailem.</a:t>
            </a:r>
          </a:p>
          <a:p>
            <a:pPr marL="285750" indent="-285750">
              <a:buFont typeface="Arial" panose="020B0604020202020204" pitchFamily="34" charset="0"/>
              <a:buChar char="•"/>
            </a:pPr>
            <a:r>
              <a:rPr lang="cs-CZ" dirty="0"/>
              <a:t>Aktivační kód bude/byl zaslán do datové schránky uvedené v žádosti. </a:t>
            </a:r>
          </a:p>
          <a:p>
            <a:pPr marL="285750" indent="-285750">
              <a:buFont typeface="Arial" panose="020B0604020202020204" pitchFamily="34" charset="0"/>
              <a:buChar char="•"/>
            </a:pPr>
            <a:r>
              <a:rPr lang="cs-CZ" dirty="0"/>
              <a:t>Přístup zřízený řídím orgánem – kontaktní osoby. Další přístupy zřizuje kontaktní osoba sama</a:t>
            </a:r>
            <a:r>
              <a:rPr lang="cs-CZ" dirty="0" smtClean="0"/>
              <a:t>.</a:t>
            </a:r>
            <a:endParaRPr lang="cs-CZ" dirty="0"/>
          </a:p>
          <a:p>
            <a:pPr>
              <a:buFont typeface="Arial" panose="020B0604020202020204" pitchFamily="34" charset="0"/>
              <a:buChar char="•"/>
            </a:pPr>
            <a:r>
              <a:rPr lang="cs-CZ" dirty="0"/>
              <a:t>Do systému se zapisují účastníci (identifikace dle jména, příjmení, data narození a adresy trvalého pobytu) a dále také detaily o tom, jakých podpor v rámci projektu daná osoba využila a v jakém rozsahu (v počtu hodin, příp. dnů, jednotka se liší podle kategorie využité podpory</a:t>
            </a:r>
            <a:r>
              <a:rPr lang="cs-CZ" dirty="0" smtClean="0"/>
              <a:t>).</a:t>
            </a:r>
            <a:endParaRPr lang="cs-CZ" dirty="0"/>
          </a:p>
          <a:p>
            <a:pPr>
              <a:buFont typeface="Arial" panose="020B0604020202020204" pitchFamily="34" charset="0"/>
              <a:buChar char="•"/>
            </a:pPr>
            <a:r>
              <a:rPr lang="cs-CZ" dirty="0"/>
              <a:t>Možné podpory (výběr z číselníku):</a:t>
            </a:r>
          </a:p>
          <a:p>
            <a:pPr marL="800100" lvl="1" indent="-342900">
              <a:buFont typeface="Arial" panose="020B0604020202020204" pitchFamily="34" charset="0"/>
              <a:buChar char="•"/>
            </a:pPr>
            <a:r>
              <a:rPr lang="cs-CZ" sz="1800" dirty="0"/>
              <a:t>Využití zařízení zajišťujícího péči o děti, které bylo finančně podpořeno z </a:t>
            </a:r>
            <a:r>
              <a:rPr lang="cs-CZ" sz="1800" dirty="0" smtClean="0"/>
              <a:t>projektu</a:t>
            </a:r>
            <a:endParaRPr lang="cs-CZ" sz="1800" dirty="0"/>
          </a:p>
        </p:txBody>
      </p:sp>
    </p:spTree>
    <p:extLst>
      <p:ext uri="{BB962C8B-B14F-4D97-AF65-F5344CB8AC3E}">
        <p14:creationId xmlns:p14="http://schemas.microsoft.com/office/powerpoint/2010/main" val="9482113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272715"/>
            <a:ext cx="8596668" cy="894348"/>
          </a:xfrm>
        </p:spPr>
        <p:txBody>
          <a:bodyPr/>
          <a:lstStyle/>
          <a:p>
            <a:r>
              <a:rPr lang="cs-CZ" dirty="0" smtClean="0"/>
              <a:t>Monitorování podpořených osob v IS ESF</a:t>
            </a:r>
            <a:endParaRPr lang="cs-CZ" dirty="0"/>
          </a:p>
        </p:txBody>
      </p:sp>
      <p:sp>
        <p:nvSpPr>
          <p:cNvPr id="3" name="Zástupný symbol pro obsah 2"/>
          <p:cNvSpPr>
            <a:spLocks noGrp="1"/>
          </p:cNvSpPr>
          <p:nvPr>
            <p:ph idx="1"/>
          </p:nvPr>
        </p:nvSpPr>
        <p:spPr>
          <a:xfrm>
            <a:off x="677334" y="1342442"/>
            <a:ext cx="9429192" cy="5082421"/>
          </a:xfrm>
        </p:spPr>
        <p:txBody>
          <a:bodyPr>
            <a:normAutofit/>
          </a:bodyPr>
          <a:lstStyle/>
          <a:p>
            <a:pPr marL="285750" indent="-285750">
              <a:spcBef>
                <a:spcPts val="0"/>
              </a:spcBef>
              <a:buFont typeface="Arial" panose="020B0604020202020204" pitchFamily="34" charset="0"/>
              <a:buChar char="•"/>
            </a:pPr>
            <a:r>
              <a:rPr lang="cs-CZ" dirty="0"/>
              <a:t>Ve zprávách o realizaci projektu musí být uvedené dosažené hodnoty indikátorů týkajících se osob. Hodnoty se načítají z IS ESF, ale příjemce musí provést několik kroků, aby došlo k načtení:</a:t>
            </a:r>
          </a:p>
          <a:p>
            <a:pPr lvl="1">
              <a:spcBef>
                <a:spcPts val="0"/>
              </a:spcBef>
              <a:buFont typeface="Arial" panose="020B0604020202020204" pitchFamily="34" charset="0"/>
              <a:buChar char="•"/>
            </a:pPr>
            <a:r>
              <a:rPr lang="cs-CZ" sz="1800" dirty="0"/>
              <a:t>Zaevidování podpořené osoby do IS ESF;</a:t>
            </a:r>
          </a:p>
          <a:p>
            <a:pPr lvl="1">
              <a:spcBef>
                <a:spcPts val="0"/>
              </a:spcBef>
              <a:buFont typeface="Arial" panose="020B0604020202020204" pitchFamily="34" charset="0"/>
              <a:buChar char="•"/>
            </a:pPr>
            <a:r>
              <a:rPr lang="cs-CZ" sz="1800" dirty="0"/>
              <a:t>Zadání podpory ke každé z podpořených osob;</a:t>
            </a:r>
          </a:p>
          <a:p>
            <a:pPr lvl="1">
              <a:spcBef>
                <a:spcPts val="0"/>
              </a:spcBef>
              <a:buFont typeface="Arial" panose="020B0604020202020204" pitchFamily="34" charset="0"/>
              <a:buChar char="•"/>
            </a:pPr>
            <a:r>
              <a:rPr lang="cs-CZ" sz="1800" dirty="0"/>
              <a:t>Schválení seznamu podpořených osob;</a:t>
            </a:r>
          </a:p>
          <a:p>
            <a:pPr lvl="1">
              <a:spcBef>
                <a:spcPts val="0"/>
              </a:spcBef>
              <a:buFont typeface="Arial" panose="020B0604020202020204" pitchFamily="34" charset="0"/>
              <a:buChar char="•"/>
            </a:pPr>
            <a:r>
              <a:rPr lang="cs-CZ" sz="1800" dirty="0"/>
              <a:t>Přepnutí na záložku Indikátory nebo kliknutí na „Spuštění výpočtu indikátorů“ na přehledu projektů. </a:t>
            </a:r>
          </a:p>
          <a:p>
            <a:r>
              <a:rPr lang="cs-CZ" dirty="0"/>
              <a:t>Vzory a pokyny k monitorování podpořených osob</a:t>
            </a:r>
            <a:endParaRPr lang="cs-CZ" dirty="0">
              <a:hlinkClick r:id="rId2"/>
            </a:endParaRPr>
          </a:p>
          <a:p>
            <a:pPr lvl="1"/>
            <a:r>
              <a:rPr lang="cs-CZ" sz="1800" dirty="0">
                <a:solidFill>
                  <a:schemeClr val="tx1"/>
                </a:solidFill>
                <a:hlinkClick r:id="rId2"/>
              </a:rPr>
              <a:t>Monitorovací list podpořené </a:t>
            </a:r>
            <a:r>
              <a:rPr lang="cs-CZ" sz="1800" dirty="0" smtClean="0">
                <a:solidFill>
                  <a:schemeClr val="tx1"/>
                </a:solidFill>
                <a:hlinkClick r:id="rId2"/>
              </a:rPr>
              <a:t>osoby</a:t>
            </a:r>
            <a:r>
              <a:rPr lang="cs-CZ" sz="1800" dirty="0" smtClean="0">
                <a:solidFill>
                  <a:schemeClr val="tx1"/>
                </a:solidFill>
              </a:rPr>
              <a:t> </a:t>
            </a:r>
            <a:r>
              <a:rPr lang="cs-CZ" sz="1800" dirty="0" smtClean="0"/>
              <a:t>(</a:t>
            </a:r>
            <a:r>
              <a:rPr lang="cs-CZ" sz="1800" i="1" dirty="0">
                <a:hlinkClick r:id="rId3"/>
              </a:rPr>
              <a:t>https://www.esfcr.cz/</a:t>
            </a:r>
            <a:r>
              <a:rPr lang="cs-CZ" sz="1800" i="1" dirty="0" err="1">
                <a:hlinkClick r:id="rId3"/>
              </a:rPr>
              <a:t>file</a:t>
            </a:r>
            <a:r>
              <a:rPr lang="cs-CZ" sz="1800" i="1" dirty="0">
                <a:hlinkClick r:id="rId3"/>
              </a:rPr>
              <a:t>/9023</a:t>
            </a:r>
            <a:r>
              <a:rPr lang="cs-CZ" sz="1800" i="1" dirty="0" smtClean="0">
                <a:hlinkClick r:id="rId3"/>
              </a:rPr>
              <a:t>/</a:t>
            </a:r>
            <a:r>
              <a:rPr lang="cs-CZ" sz="1800" i="1" dirty="0" smtClean="0"/>
              <a:t>)</a:t>
            </a:r>
            <a:endParaRPr lang="cs-CZ" sz="1800" dirty="0"/>
          </a:p>
          <a:p>
            <a:pPr lvl="1"/>
            <a:r>
              <a:rPr lang="pl-PL" sz="1800" dirty="0" smtClean="0">
                <a:hlinkClick r:id="rId4"/>
              </a:rPr>
              <a:t>Pokyny </a:t>
            </a:r>
            <a:r>
              <a:rPr lang="pl-PL" sz="1800" dirty="0">
                <a:hlinkClick r:id="rId4"/>
              </a:rPr>
              <a:t>pro evidenci rozsahu a typu podpory jednotlivým podpořeným </a:t>
            </a:r>
            <a:r>
              <a:rPr lang="pl-PL" sz="1800" dirty="0" smtClean="0">
                <a:hlinkClick r:id="rId4"/>
              </a:rPr>
              <a:t>osobám</a:t>
            </a:r>
            <a:endParaRPr lang="cs-CZ" sz="1800" dirty="0"/>
          </a:p>
          <a:p>
            <a:pPr marL="0" indent="0">
              <a:buNone/>
            </a:pPr>
            <a:endParaRPr lang="cs-CZ" dirty="0"/>
          </a:p>
        </p:txBody>
      </p:sp>
    </p:spTree>
    <p:extLst>
      <p:ext uri="{BB962C8B-B14F-4D97-AF65-F5344CB8AC3E}">
        <p14:creationId xmlns:p14="http://schemas.microsoft.com/office/powerpoint/2010/main" val="37256406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Zpráva o realizaci </a:t>
            </a:r>
            <a:r>
              <a:rPr lang="cs-CZ" dirty="0" smtClean="0"/>
              <a:t>– Žádost o platbu</a:t>
            </a:r>
            <a:endParaRPr lang="cs-CZ" dirty="0"/>
          </a:p>
        </p:txBody>
      </p:sp>
      <p:sp>
        <p:nvSpPr>
          <p:cNvPr id="3" name="Zástupný symbol pro obsah 2"/>
          <p:cNvSpPr>
            <a:spLocks noGrp="1"/>
          </p:cNvSpPr>
          <p:nvPr>
            <p:ph idx="1"/>
          </p:nvPr>
        </p:nvSpPr>
        <p:spPr>
          <a:xfrm>
            <a:off x="677334" y="1583141"/>
            <a:ext cx="8596668" cy="4458222"/>
          </a:xfrm>
        </p:spPr>
        <p:txBody>
          <a:bodyPr/>
          <a:lstStyle/>
          <a:p>
            <a:r>
              <a:rPr lang="cs-CZ" dirty="0" smtClean="0"/>
              <a:t>Obsahem je vyúčtování prostředků za dané monitorovací období</a:t>
            </a:r>
          </a:p>
          <a:p>
            <a:r>
              <a:rPr lang="cs-CZ" dirty="0" smtClean="0"/>
              <a:t>Údaje zadávané prostřednictvím soupisek, přílohy-účetní doklady, objednávky, smlouvy, výpisy z účtů</a:t>
            </a:r>
          </a:p>
          <a:p>
            <a:endParaRPr lang="cs-CZ" dirty="0"/>
          </a:p>
          <a:p>
            <a:r>
              <a:rPr lang="cs-CZ" dirty="0" smtClean="0"/>
              <a:t>Nutno exportovat soupisky do formátu </a:t>
            </a:r>
            <a:r>
              <a:rPr lang="cs-CZ" dirty="0" err="1" smtClean="0"/>
              <a:t>xls</a:t>
            </a:r>
            <a:r>
              <a:rPr lang="cs-CZ" dirty="0" smtClean="0"/>
              <a:t> a uložit je do příloh </a:t>
            </a:r>
            <a:r>
              <a:rPr lang="cs-CZ" dirty="0" err="1"/>
              <a:t>Ž</a:t>
            </a:r>
            <a:r>
              <a:rPr lang="cs-CZ" dirty="0" err="1" smtClean="0"/>
              <a:t>oP</a:t>
            </a:r>
            <a:r>
              <a:rPr lang="cs-CZ" dirty="0" smtClean="0"/>
              <a:t> pro kontrolu ŘO.</a:t>
            </a:r>
          </a:p>
          <a:p>
            <a:r>
              <a:rPr lang="cs-CZ" dirty="0" smtClean="0"/>
              <a:t>Nedílná součást </a:t>
            </a:r>
            <a:r>
              <a:rPr lang="cs-CZ" dirty="0" err="1" smtClean="0"/>
              <a:t>ZoR</a:t>
            </a:r>
            <a:endParaRPr lang="cs-CZ" dirty="0" smtClean="0"/>
          </a:p>
          <a:p>
            <a:r>
              <a:rPr lang="cs-CZ" b="1" dirty="0" err="1" smtClean="0"/>
              <a:t>ŽoP</a:t>
            </a:r>
            <a:r>
              <a:rPr lang="cs-CZ" b="1" dirty="0" smtClean="0"/>
              <a:t> musí  být finalizována a podepsána před finalizací </a:t>
            </a:r>
            <a:r>
              <a:rPr lang="cs-CZ" b="1" dirty="0" err="1" smtClean="0"/>
              <a:t>ZoR</a:t>
            </a:r>
            <a:r>
              <a:rPr lang="cs-CZ" b="1" dirty="0" smtClean="0"/>
              <a:t> -  je vhodné začít vyplněním </a:t>
            </a:r>
            <a:r>
              <a:rPr lang="cs-CZ" b="1" dirty="0" err="1" smtClean="0"/>
              <a:t>ŽoP</a:t>
            </a:r>
            <a:endParaRPr lang="cs-CZ" b="1" dirty="0"/>
          </a:p>
        </p:txBody>
      </p:sp>
    </p:spTree>
    <p:extLst>
      <p:ext uri="{BB962C8B-B14F-4D97-AF65-F5344CB8AC3E}">
        <p14:creationId xmlns:p14="http://schemas.microsoft.com/office/powerpoint/2010/main" val="15485734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291101"/>
            <a:ext cx="8596668" cy="673768"/>
          </a:xfrm>
        </p:spPr>
        <p:txBody>
          <a:bodyPr>
            <a:normAutofit fontScale="90000"/>
          </a:bodyPr>
          <a:lstStyle/>
          <a:p>
            <a:pPr algn="ctr"/>
            <a:r>
              <a:rPr lang="cs-CZ" dirty="0" smtClean="0"/>
              <a:t>PUBLICITA</a:t>
            </a:r>
            <a:br>
              <a:rPr lang="cs-CZ" dirty="0" smtClean="0"/>
            </a:br>
            <a:r>
              <a:rPr lang="cs-CZ" dirty="0" smtClean="0"/>
              <a:t>Vizuální identita - použití</a:t>
            </a:r>
            <a:endParaRPr lang="cs-CZ" dirty="0"/>
          </a:p>
        </p:txBody>
      </p:sp>
      <p:sp>
        <p:nvSpPr>
          <p:cNvPr id="3" name="Zástupný symbol pro obsah 2"/>
          <p:cNvSpPr>
            <a:spLocks noGrp="1"/>
          </p:cNvSpPr>
          <p:nvPr>
            <p:ph idx="1"/>
          </p:nvPr>
        </p:nvSpPr>
        <p:spPr>
          <a:xfrm>
            <a:off x="420661" y="1451360"/>
            <a:ext cx="5723465" cy="4989094"/>
          </a:xfrm>
        </p:spPr>
        <p:txBody>
          <a:bodyPr>
            <a:normAutofit fontScale="85000" lnSpcReduction="10000"/>
          </a:bodyPr>
          <a:lstStyle/>
          <a:p>
            <a:pPr marL="0" indent="0">
              <a:buNone/>
            </a:pPr>
            <a:r>
              <a:rPr lang="cs-CZ" b="1" dirty="0" smtClean="0">
                <a:solidFill>
                  <a:schemeClr val="tx1"/>
                </a:solidFill>
              </a:rPr>
              <a:t>ANO (tam kde musí být dodržována vizuální identita)</a:t>
            </a:r>
          </a:p>
          <a:p>
            <a:pPr marL="0" indent="0">
              <a:buNone/>
            </a:pPr>
            <a:r>
              <a:rPr lang="cs-CZ" dirty="0" smtClean="0"/>
              <a:t>- povinný plakát, dočasná/stálá deska nebo billboard</a:t>
            </a:r>
          </a:p>
          <a:p>
            <a:pPr marL="0" indent="0">
              <a:buNone/>
            </a:pPr>
            <a:r>
              <a:rPr lang="cs-CZ" dirty="0" smtClean="0"/>
              <a:t>- weby, </a:t>
            </a:r>
            <a:r>
              <a:rPr lang="cs-CZ" dirty="0" err="1" smtClean="0"/>
              <a:t>microsity</a:t>
            </a:r>
            <a:r>
              <a:rPr lang="cs-CZ" dirty="0" smtClean="0"/>
              <a:t>, sociální média projektu</a:t>
            </a:r>
          </a:p>
          <a:p>
            <a:pPr marL="0" indent="0">
              <a:buNone/>
            </a:pPr>
            <a:r>
              <a:rPr lang="cs-CZ" dirty="0" smtClean="0"/>
              <a:t>- propagační tiskoviny (brožury, letáky, plakáty, publikace, školící materiály) a propagační předměty</a:t>
            </a:r>
          </a:p>
          <a:p>
            <a:pPr marL="0" indent="0">
              <a:buNone/>
            </a:pPr>
            <a:r>
              <a:rPr lang="cs-CZ" dirty="0" smtClean="0"/>
              <a:t>- propagační audiovizuální materiály (reklamní spoty, </a:t>
            </a:r>
            <a:r>
              <a:rPr lang="cs-CZ" dirty="0" err="1" smtClean="0"/>
              <a:t>product</a:t>
            </a:r>
            <a:r>
              <a:rPr lang="cs-CZ" dirty="0" smtClean="0"/>
              <a:t> </a:t>
            </a:r>
            <a:r>
              <a:rPr lang="cs-CZ" dirty="0" err="1" smtClean="0"/>
              <a:t>placement</a:t>
            </a:r>
            <a:r>
              <a:rPr lang="cs-CZ" dirty="0" smtClean="0"/>
              <a:t>, sponzorské vzkazy, reportáže, pořady)</a:t>
            </a:r>
          </a:p>
          <a:p>
            <a:pPr marL="0" indent="0">
              <a:buNone/>
            </a:pPr>
            <a:r>
              <a:rPr lang="cs-CZ" dirty="0" smtClean="0"/>
              <a:t>- inzerce (internet, tisk, </a:t>
            </a:r>
            <a:r>
              <a:rPr lang="cs-CZ" dirty="0" err="1" smtClean="0"/>
              <a:t>outdoor</a:t>
            </a:r>
            <a:r>
              <a:rPr lang="cs-CZ" dirty="0" smtClean="0"/>
              <a:t>)</a:t>
            </a:r>
          </a:p>
          <a:p>
            <a:pPr marL="0" indent="0">
              <a:buNone/>
            </a:pPr>
            <a:r>
              <a:rPr lang="cs-CZ" dirty="0" smtClean="0"/>
              <a:t>- soutěže (s výjimkou cen do soutěží)</a:t>
            </a:r>
          </a:p>
          <a:p>
            <a:pPr marL="0" indent="0">
              <a:buNone/>
            </a:pPr>
            <a:r>
              <a:rPr lang="cs-CZ" dirty="0" smtClean="0"/>
              <a:t>- komunikační akce (semináře, workshopy, konference, tiskové konference, výstavy, veletrhy)</a:t>
            </a:r>
          </a:p>
          <a:p>
            <a:pPr marL="0" indent="0">
              <a:buNone/>
            </a:pPr>
            <a:r>
              <a:rPr lang="cs-CZ" dirty="0" smtClean="0"/>
              <a:t>- PR výstupy při jejich distribuci (tiskové zprávy, informace pro média)</a:t>
            </a:r>
          </a:p>
          <a:p>
            <a:pPr marL="0" indent="0">
              <a:buNone/>
            </a:pPr>
            <a:r>
              <a:rPr lang="cs-CZ" dirty="0" smtClean="0"/>
              <a:t>- dokumenty pro veřejnost či cílové skupiny (vstupní výstupní/závěrečné zprávy, analýzy, certifikáty, prezenční listiny apod.)</a:t>
            </a:r>
          </a:p>
          <a:p>
            <a:pPr marL="0" indent="0">
              <a:buNone/>
            </a:pPr>
            <a:r>
              <a:rPr lang="cs-CZ" dirty="0" smtClean="0"/>
              <a:t>- výzva k podání nabídek/zadávací dokumentace zakázek</a:t>
            </a:r>
            <a:endParaRPr lang="cs-CZ" dirty="0"/>
          </a:p>
        </p:txBody>
      </p:sp>
      <p:sp>
        <p:nvSpPr>
          <p:cNvPr id="4" name="TextovéPole 3"/>
          <p:cNvSpPr txBox="1"/>
          <p:nvPr/>
        </p:nvSpPr>
        <p:spPr>
          <a:xfrm>
            <a:off x="6368535" y="1451360"/>
            <a:ext cx="5169343" cy="3093154"/>
          </a:xfrm>
          <a:prstGeom prst="rect">
            <a:avLst/>
          </a:prstGeom>
          <a:noFill/>
        </p:spPr>
        <p:txBody>
          <a:bodyPr wrap="square" rtlCol="0">
            <a:spAutoFit/>
          </a:bodyPr>
          <a:lstStyle/>
          <a:p>
            <a:r>
              <a:rPr lang="cs-CZ" sz="1500" b="1" dirty="0" smtClean="0">
                <a:solidFill>
                  <a:schemeClr val="tx1">
                    <a:lumMod val="75000"/>
                    <a:lumOff val="25000"/>
                  </a:schemeClr>
                </a:solidFill>
              </a:rPr>
              <a:t>NE (tam kde nemusí být dodržována vizuální identita)</a:t>
            </a:r>
          </a:p>
          <a:p>
            <a:pPr marL="396000" indent="-285750">
              <a:buFontTx/>
              <a:buChar char="-"/>
            </a:pPr>
            <a:r>
              <a:rPr lang="cs-CZ" sz="1500" dirty="0">
                <a:solidFill>
                  <a:schemeClr val="tx1">
                    <a:lumMod val="75000"/>
                    <a:lumOff val="25000"/>
                  </a:schemeClr>
                </a:solidFill>
              </a:rPr>
              <a:t>i</a:t>
            </a:r>
            <a:r>
              <a:rPr lang="cs-CZ" sz="1500" dirty="0" smtClean="0">
                <a:solidFill>
                  <a:schemeClr val="tx1">
                    <a:lumMod val="75000"/>
                    <a:lumOff val="25000"/>
                  </a:schemeClr>
                </a:solidFill>
              </a:rPr>
              <a:t>nterní dokumenty</a:t>
            </a:r>
          </a:p>
          <a:p>
            <a:pPr marL="396000" indent="-285750">
              <a:buFontTx/>
              <a:buChar char="-"/>
            </a:pPr>
            <a:r>
              <a:rPr lang="cs-CZ" sz="1500" dirty="0">
                <a:solidFill>
                  <a:schemeClr val="tx1">
                    <a:lumMod val="75000"/>
                    <a:lumOff val="25000"/>
                  </a:schemeClr>
                </a:solidFill>
              </a:rPr>
              <a:t>a</a:t>
            </a:r>
            <a:r>
              <a:rPr lang="cs-CZ" sz="1500" dirty="0" smtClean="0">
                <a:solidFill>
                  <a:schemeClr val="tx1">
                    <a:lumMod val="75000"/>
                    <a:lumOff val="25000"/>
                  </a:schemeClr>
                </a:solidFill>
              </a:rPr>
              <a:t>rchivační šanony</a:t>
            </a:r>
          </a:p>
          <a:p>
            <a:pPr marL="396000" indent="-285750">
              <a:buFontTx/>
              <a:buChar char="-"/>
            </a:pPr>
            <a:r>
              <a:rPr lang="cs-CZ" sz="1500" dirty="0">
                <a:solidFill>
                  <a:schemeClr val="tx1">
                    <a:lumMod val="75000"/>
                    <a:lumOff val="25000"/>
                  </a:schemeClr>
                </a:solidFill>
              </a:rPr>
              <a:t>e</a:t>
            </a:r>
            <a:r>
              <a:rPr lang="cs-CZ" sz="1500" dirty="0" smtClean="0">
                <a:solidFill>
                  <a:schemeClr val="tx1">
                    <a:lumMod val="75000"/>
                    <a:lumOff val="25000"/>
                  </a:schemeClr>
                </a:solidFill>
              </a:rPr>
              <a:t>lektronická i listinná komunikace</a:t>
            </a:r>
          </a:p>
          <a:p>
            <a:pPr marL="396000" indent="-285750">
              <a:buFontTx/>
              <a:buChar char="-"/>
            </a:pPr>
            <a:r>
              <a:rPr lang="cs-CZ" sz="1500" dirty="0">
                <a:solidFill>
                  <a:schemeClr val="tx1">
                    <a:lumMod val="75000"/>
                    <a:lumOff val="25000"/>
                  </a:schemeClr>
                </a:solidFill>
              </a:rPr>
              <a:t>p</a:t>
            </a:r>
            <a:r>
              <a:rPr lang="cs-CZ" sz="1500" dirty="0" smtClean="0">
                <a:solidFill>
                  <a:schemeClr val="tx1">
                    <a:lumMod val="75000"/>
                    <a:lumOff val="25000"/>
                  </a:schemeClr>
                </a:solidFill>
              </a:rPr>
              <a:t>racovní smlouvy, smlouvy s dodavateli, dalšími příjemci, partnery apod.</a:t>
            </a:r>
          </a:p>
          <a:p>
            <a:pPr marL="396000" indent="-285750">
              <a:buFontTx/>
              <a:buChar char="-"/>
            </a:pPr>
            <a:r>
              <a:rPr lang="cs-CZ" sz="1500" dirty="0">
                <a:solidFill>
                  <a:schemeClr val="tx1">
                    <a:lumMod val="75000"/>
                    <a:lumOff val="25000"/>
                  </a:schemeClr>
                </a:solidFill>
              </a:rPr>
              <a:t>ú</a:t>
            </a:r>
            <a:r>
              <a:rPr lang="cs-CZ" sz="1500" dirty="0" smtClean="0">
                <a:solidFill>
                  <a:schemeClr val="tx1">
                    <a:lumMod val="75000"/>
                    <a:lumOff val="25000"/>
                  </a:schemeClr>
                </a:solidFill>
              </a:rPr>
              <a:t>četní doklady vztahující se k výdajům projektu</a:t>
            </a:r>
          </a:p>
          <a:p>
            <a:pPr marL="396000" indent="-285750">
              <a:buFontTx/>
              <a:buChar char="-"/>
            </a:pPr>
            <a:r>
              <a:rPr lang="cs-CZ" sz="1500" dirty="0">
                <a:solidFill>
                  <a:schemeClr val="tx1">
                    <a:lumMod val="75000"/>
                    <a:lumOff val="25000"/>
                  </a:schemeClr>
                </a:solidFill>
              </a:rPr>
              <a:t>v</a:t>
            </a:r>
            <a:r>
              <a:rPr lang="cs-CZ" sz="1500" dirty="0" smtClean="0">
                <a:solidFill>
                  <a:schemeClr val="tx1">
                    <a:lumMod val="75000"/>
                    <a:lumOff val="25000"/>
                  </a:schemeClr>
                </a:solidFill>
              </a:rPr>
              <a:t>ybavení pořízené z prostředků projektu (s výjimkou propagačních předmětů)</a:t>
            </a:r>
          </a:p>
          <a:p>
            <a:pPr marL="396000" indent="-285750">
              <a:buFontTx/>
              <a:buChar char="-"/>
            </a:pPr>
            <a:r>
              <a:rPr lang="cs-CZ" sz="1500" dirty="0">
                <a:solidFill>
                  <a:schemeClr val="tx1">
                    <a:lumMod val="75000"/>
                    <a:lumOff val="25000"/>
                  </a:schemeClr>
                </a:solidFill>
              </a:rPr>
              <a:t>n</a:t>
            </a:r>
            <a:r>
              <a:rPr lang="cs-CZ" sz="1500" dirty="0" smtClean="0">
                <a:solidFill>
                  <a:schemeClr val="tx1">
                    <a:lumMod val="75000"/>
                    <a:lumOff val="25000"/>
                  </a:schemeClr>
                </a:solidFill>
              </a:rPr>
              <a:t>eplacené PR články a převzaté PR výstupy (např. médií)</a:t>
            </a:r>
          </a:p>
          <a:p>
            <a:pPr marL="396000" indent="-285750">
              <a:buFontTx/>
              <a:buChar char="-"/>
            </a:pPr>
            <a:r>
              <a:rPr lang="cs-CZ" sz="1500" dirty="0">
                <a:solidFill>
                  <a:schemeClr val="tx1">
                    <a:lumMod val="75000"/>
                    <a:lumOff val="25000"/>
                  </a:schemeClr>
                </a:solidFill>
              </a:rPr>
              <a:t>c</a:t>
            </a:r>
            <a:r>
              <a:rPr lang="cs-CZ" sz="1500" dirty="0" smtClean="0">
                <a:solidFill>
                  <a:schemeClr val="tx1">
                    <a:lumMod val="75000"/>
                    <a:lumOff val="25000"/>
                  </a:schemeClr>
                </a:solidFill>
              </a:rPr>
              <a:t>eny do soutěží</a:t>
            </a:r>
          </a:p>
          <a:p>
            <a:pPr marL="396000" indent="-285750">
              <a:buFontTx/>
              <a:buChar char="-"/>
            </a:pPr>
            <a:r>
              <a:rPr lang="cs-CZ" sz="1500" dirty="0">
                <a:solidFill>
                  <a:schemeClr val="tx1">
                    <a:lumMod val="75000"/>
                    <a:lumOff val="25000"/>
                  </a:schemeClr>
                </a:solidFill>
              </a:rPr>
              <a:t>v</a:t>
            </a:r>
            <a:r>
              <a:rPr lang="cs-CZ" sz="1500" dirty="0" smtClean="0">
                <a:solidFill>
                  <a:schemeClr val="tx1">
                    <a:lumMod val="75000"/>
                    <a:lumOff val="25000"/>
                  </a:schemeClr>
                </a:solidFill>
              </a:rPr>
              <a:t>ýstupy kde to není technicky možné (faktury..)</a:t>
            </a:r>
          </a:p>
        </p:txBody>
      </p:sp>
    </p:spTree>
    <p:extLst>
      <p:ext uri="{BB962C8B-B14F-4D97-AF65-F5344CB8AC3E}">
        <p14:creationId xmlns:p14="http://schemas.microsoft.com/office/powerpoint/2010/main" val="36318766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Povinný plakát</a:t>
            </a:r>
            <a:endParaRPr lang="cs-CZ" dirty="0"/>
          </a:p>
        </p:txBody>
      </p:sp>
      <p:sp>
        <p:nvSpPr>
          <p:cNvPr id="3" name="Zástupný symbol pro obsah 2"/>
          <p:cNvSpPr>
            <a:spLocks noGrp="1"/>
          </p:cNvSpPr>
          <p:nvPr>
            <p:ph idx="1"/>
          </p:nvPr>
        </p:nvSpPr>
        <p:spPr>
          <a:xfrm>
            <a:off x="677334" y="1417835"/>
            <a:ext cx="8596668" cy="4623528"/>
          </a:xfrm>
        </p:spPr>
        <p:txBody>
          <a:bodyPr/>
          <a:lstStyle/>
          <a:p>
            <a:r>
              <a:rPr lang="cs-CZ" dirty="0" smtClean="0"/>
              <a:t>Alespoň 1 povinný plakát minimálně A3 s informacemi o projektu-k využití el. Šablona na: </a:t>
            </a:r>
            <a:r>
              <a:rPr lang="cs-CZ" dirty="0" smtClean="0">
                <a:hlinkClick r:id="rId2"/>
              </a:rPr>
              <a:t>https://publicita.dotaceeu.cz/</a:t>
            </a:r>
            <a:r>
              <a:rPr lang="cs-CZ" dirty="0" smtClean="0"/>
              <a:t>  </a:t>
            </a:r>
          </a:p>
          <a:p>
            <a:r>
              <a:rPr lang="cs-CZ" dirty="0" smtClean="0"/>
              <a:t>Po celou dobu realizace projektu</a:t>
            </a:r>
          </a:p>
          <a:p>
            <a:r>
              <a:rPr lang="cs-CZ" dirty="0" smtClean="0"/>
              <a:t>V místě realizace projektu snadno viditelné místo pro veřejnost, jako jsou vstupní prostory budovy</a:t>
            </a:r>
          </a:p>
          <a:p>
            <a:pPr marL="0" indent="0">
              <a:buNone/>
            </a:pPr>
            <a:r>
              <a:rPr lang="cs-CZ" dirty="0" smtClean="0"/>
              <a:t>- pokud je projekt realizován na více místech, bude umístěn na všech těchto místech</a:t>
            </a:r>
          </a:p>
          <a:p>
            <a:pPr marL="0" indent="0">
              <a:buNone/>
            </a:pPr>
            <a:r>
              <a:rPr lang="cs-CZ" dirty="0" smtClean="0"/>
              <a:t>- pokud nelze umístit v místě realizace projektu, bude umístěn v sídle příjemce</a:t>
            </a:r>
          </a:p>
          <a:p>
            <a:pPr marL="0" indent="0">
              <a:buNone/>
            </a:pPr>
            <a:r>
              <a:rPr lang="cs-CZ" dirty="0" smtClean="0"/>
              <a:t>- pokud příjemce realizuje více projektů OPZ v jednom místě, je možné pro všechny tyto projekty umísit pouze jeden plakát</a:t>
            </a:r>
            <a:endParaRPr lang="cs-CZ" dirty="0"/>
          </a:p>
        </p:txBody>
      </p:sp>
    </p:spTree>
    <p:extLst>
      <p:ext uri="{BB962C8B-B14F-4D97-AF65-F5344CB8AC3E}">
        <p14:creationId xmlns:p14="http://schemas.microsoft.com/office/powerpoint/2010/main" val="12240840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363941"/>
            <a:ext cx="8596668" cy="1320800"/>
          </a:xfrm>
        </p:spPr>
        <p:txBody>
          <a:bodyPr/>
          <a:lstStyle/>
          <a:p>
            <a:r>
              <a:rPr lang="cs-CZ" dirty="0" smtClean="0"/>
              <a:t>POVINNÝ PLAKÁT</a:t>
            </a:r>
            <a:endParaRPr lang="cs-CZ" dirty="0"/>
          </a:p>
        </p:txBody>
      </p:sp>
      <p:pic>
        <p:nvPicPr>
          <p:cNvPr id="4" name="Zástupný symbol pro obsah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45910" y="1170812"/>
            <a:ext cx="8379726" cy="5543148"/>
          </a:xfrm>
          <a:ln>
            <a:solidFill>
              <a:schemeClr val="tx1"/>
            </a:solidFill>
          </a:ln>
        </p:spPr>
      </p:pic>
    </p:spTree>
    <p:extLst>
      <p:ext uri="{BB962C8B-B14F-4D97-AF65-F5344CB8AC3E}">
        <p14:creationId xmlns:p14="http://schemas.microsoft.com/office/powerpoint/2010/main" val="16177358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609600"/>
            <a:ext cx="8596668" cy="705853"/>
          </a:xfrm>
        </p:spPr>
        <p:txBody>
          <a:bodyPr/>
          <a:lstStyle/>
          <a:p>
            <a:pPr algn="ctr"/>
            <a:r>
              <a:rPr lang="cs-CZ" dirty="0" smtClean="0"/>
              <a:t>WEB Příjemce</a:t>
            </a:r>
            <a:endParaRPr lang="cs-CZ" dirty="0"/>
          </a:p>
        </p:txBody>
      </p:sp>
      <p:sp>
        <p:nvSpPr>
          <p:cNvPr id="3" name="Zástupný symbol pro obsah 2"/>
          <p:cNvSpPr>
            <a:spLocks noGrp="1"/>
          </p:cNvSpPr>
          <p:nvPr>
            <p:ph idx="1"/>
          </p:nvPr>
        </p:nvSpPr>
        <p:spPr>
          <a:xfrm>
            <a:off x="605415" y="1533865"/>
            <a:ext cx="8596668" cy="3880773"/>
          </a:xfrm>
        </p:spPr>
        <p:txBody>
          <a:bodyPr/>
          <a:lstStyle/>
          <a:p>
            <a:r>
              <a:rPr lang="cs-CZ" dirty="0" smtClean="0"/>
              <a:t>Logo ESF na webových stránkách příjemce, včetně příp. profilů projektu na sociálních sítích</a:t>
            </a:r>
          </a:p>
          <a:p>
            <a:r>
              <a:rPr lang="cs-CZ" dirty="0" smtClean="0"/>
              <a:t>Logo ESF na viditelném místě v horní části obrazovky bez nutnosti rolovat</a:t>
            </a:r>
          </a:p>
          <a:p>
            <a:r>
              <a:rPr lang="cs-CZ" dirty="0" smtClean="0"/>
              <a:t>Při umístění více log v řadě, logo ESF zcela vlevo</a:t>
            </a:r>
          </a:p>
          <a:p>
            <a:r>
              <a:rPr lang="cs-CZ" dirty="0" smtClean="0"/>
              <a:t>Pokud příjemce webové stránky nemá, informuje veřejnost na portálu esfcr.cz</a:t>
            </a:r>
            <a:endParaRPr lang="cs-CZ" dirty="0"/>
          </a:p>
        </p:txBody>
      </p:sp>
    </p:spTree>
    <p:extLst>
      <p:ext uri="{BB962C8B-B14F-4D97-AF65-F5344CB8AC3E}">
        <p14:creationId xmlns:p14="http://schemas.microsoft.com/office/powerpoint/2010/main" val="236169772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PUBLICITA</a:t>
            </a:r>
            <a:endParaRPr lang="cs-CZ" dirty="0"/>
          </a:p>
        </p:txBody>
      </p:sp>
      <p:sp>
        <p:nvSpPr>
          <p:cNvPr id="3" name="Zástupný symbol pro obsah 2"/>
          <p:cNvSpPr>
            <a:spLocks noGrp="1"/>
          </p:cNvSpPr>
          <p:nvPr>
            <p:ph idx="1"/>
          </p:nvPr>
        </p:nvSpPr>
        <p:spPr>
          <a:xfrm>
            <a:off x="677334" y="1396144"/>
            <a:ext cx="8596668" cy="4110962"/>
          </a:xfrm>
        </p:spPr>
        <p:txBody>
          <a:bodyPr/>
          <a:lstStyle/>
          <a:p>
            <a:pPr algn="just"/>
            <a:r>
              <a:rPr lang="cs-CZ" dirty="0" smtClean="0"/>
              <a:t>Generátor povinné publicity ESIF je nutné použít pro vytvoření povinného plakátu, který musí každý příjemce podpory umísit v místě realizace projektu (ev. Dočasná/Stála deska či billboard). </a:t>
            </a:r>
            <a:r>
              <a:rPr lang="cs-CZ" dirty="0" smtClean="0">
                <a:hlinkClick r:id="rId2"/>
              </a:rPr>
              <a:t>http://publicita.dotaceeu.cz</a:t>
            </a:r>
            <a:r>
              <a:rPr lang="cs-CZ" dirty="0" smtClean="0"/>
              <a:t> </a:t>
            </a:r>
          </a:p>
          <a:p>
            <a:pPr algn="just"/>
            <a:endParaRPr lang="cs-CZ" dirty="0"/>
          </a:p>
        </p:txBody>
      </p:sp>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2270" y="3013857"/>
            <a:ext cx="6080100" cy="1260291"/>
          </a:xfrm>
          <a:prstGeom prst="rect">
            <a:avLst/>
          </a:prstGeom>
        </p:spPr>
      </p:pic>
      <p:pic>
        <p:nvPicPr>
          <p:cNvPr id="5" name="Obráze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12270" y="4503760"/>
            <a:ext cx="6107024" cy="1256383"/>
          </a:xfrm>
          <a:prstGeom prst="rect">
            <a:avLst/>
          </a:prstGeom>
        </p:spPr>
      </p:pic>
    </p:spTree>
    <p:extLst>
      <p:ext uri="{BB962C8B-B14F-4D97-AF65-F5344CB8AC3E}">
        <p14:creationId xmlns:p14="http://schemas.microsoft.com/office/powerpoint/2010/main" val="158429171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Plán aktivit projektu</a:t>
            </a:r>
            <a:endParaRPr lang="cs-CZ" dirty="0"/>
          </a:p>
        </p:txBody>
      </p:sp>
      <p:sp>
        <p:nvSpPr>
          <p:cNvPr id="3" name="Zástupný symbol pro obsah 2"/>
          <p:cNvSpPr>
            <a:spLocks noGrp="1"/>
          </p:cNvSpPr>
          <p:nvPr>
            <p:ph idx="1"/>
          </p:nvPr>
        </p:nvSpPr>
        <p:spPr>
          <a:xfrm>
            <a:off x="677334" y="1378425"/>
            <a:ext cx="8596668" cy="4662938"/>
          </a:xfrm>
        </p:spPr>
        <p:txBody>
          <a:bodyPr/>
          <a:lstStyle/>
          <a:p>
            <a:r>
              <a:rPr lang="cs-CZ" dirty="0" smtClean="0"/>
              <a:t>ŘO má možnost vyžádat si plán aktivit projektu na období 1-6 měsíců, a to i opakovaně až na celou dobu realizace projektu</a:t>
            </a:r>
          </a:p>
          <a:p>
            <a:r>
              <a:rPr lang="cs-CZ" dirty="0" smtClean="0"/>
              <a:t>Plán aktivit slouží ŘO k provádění neohlášených kontrol realizace projektu pro snížení rizika podvodu</a:t>
            </a:r>
          </a:p>
          <a:p>
            <a:r>
              <a:rPr lang="cs-CZ" dirty="0" smtClean="0"/>
              <a:t>Výzva i zaslání prostřednictvím depeše v MS2014+</a:t>
            </a:r>
          </a:p>
          <a:p>
            <a:r>
              <a:rPr lang="cs-CZ" dirty="0" smtClean="0"/>
              <a:t>2 týdny na zpracování a předložení plánu aktivit</a:t>
            </a:r>
          </a:p>
          <a:p>
            <a:r>
              <a:rPr lang="cs-CZ" dirty="0" smtClean="0"/>
              <a:t>Tabulka v </a:t>
            </a:r>
            <a:r>
              <a:rPr lang="cs-CZ" dirty="0" err="1" smtClean="0"/>
              <a:t>xls</a:t>
            </a:r>
            <a:r>
              <a:rPr lang="cs-CZ" dirty="0" smtClean="0"/>
              <a:t>. Formátu dle vzoru na esfcr.cz (záložka pokyny k vyplnění zprávy o realizaci) + el. podpis přímo do souboru.</a:t>
            </a:r>
          </a:p>
          <a:p>
            <a:r>
              <a:rPr lang="cs-CZ" dirty="0" smtClean="0"/>
              <a:t>Zahrnuje všechny skupinové akce pro CS</a:t>
            </a:r>
          </a:p>
          <a:p>
            <a:endParaRPr lang="cs-CZ" dirty="0"/>
          </a:p>
        </p:txBody>
      </p:sp>
    </p:spTree>
    <p:extLst>
      <p:ext uri="{BB962C8B-B14F-4D97-AF65-F5344CB8AC3E}">
        <p14:creationId xmlns:p14="http://schemas.microsoft.com/office/powerpoint/2010/main" val="18475945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Údaje v plánu aktivit</a:t>
            </a:r>
            <a:endParaRPr lang="cs-CZ" dirty="0"/>
          </a:p>
        </p:txBody>
      </p:sp>
      <p:sp>
        <p:nvSpPr>
          <p:cNvPr id="3" name="Zástupný symbol pro obsah 2"/>
          <p:cNvSpPr>
            <a:spLocks noGrp="1"/>
          </p:cNvSpPr>
          <p:nvPr>
            <p:ph idx="1"/>
          </p:nvPr>
        </p:nvSpPr>
        <p:spPr>
          <a:xfrm>
            <a:off x="677334" y="1487607"/>
            <a:ext cx="8596668" cy="4553756"/>
          </a:xfrm>
        </p:spPr>
        <p:txBody>
          <a:bodyPr/>
          <a:lstStyle/>
          <a:p>
            <a:r>
              <a:rPr lang="cs-CZ" b="1" dirty="0" smtClean="0"/>
              <a:t>Jednorázové akce </a:t>
            </a:r>
            <a:r>
              <a:rPr lang="cs-CZ" dirty="0" smtClean="0"/>
              <a:t>– datum akce, čas zahájení akce, čas ukončení akce, plánovaný čas pro přestávky v délce více než 15 minut, název akce a krátký popis obsahu akce, místo konání, realizátor akce, zda se jedná o akci pouze pro cílovou skupinu projektu, nebo i pro další osoby</a:t>
            </a:r>
          </a:p>
          <a:p>
            <a:r>
              <a:rPr lang="cs-CZ" b="1" dirty="0" smtClean="0"/>
              <a:t>Provozovny, služby klientům </a:t>
            </a:r>
            <a:r>
              <a:rPr lang="cs-CZ" dirty="0" smtClean="0"/>
              <a:t>– název provozovny, krátký popis poskytování služeb, adresa poskytování služeb, specifikace provozní doby, provozovatel</a:t>
            </a:r>
          </a:p>
          <a:p>
            <a:pPr marL="0" indent="0">
              <a:buNone/>
            </a:pPr>
            <a:endParaRPr lang="cs-CZ" dirty="0"/>
          </a:p>
        </p:txBody>
      </p:sp>
    </p:spTree>
    <p:extLst>
      <p:ext uri="{BB962C8B-B14F-4D97-AF65-F5344CB8AC3E}">
        <p14:creationId xmlns:p14="http://schemas.microsoft.com/office/powerpoint/2010/main" val="359724819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Plán aktivit - Sankce </a:t>
            </a:r>
            <a:endParaRPr lang="cs-CZ" dirty="0"/>
          </a:p>
        </p:txBody>
      </p:sp>
      <p:sp>
        <p:nvSpPr>
          <p:cNvPr id="3" name="Zástupný symbol pro obsah 2"/>
          <p:cNvSpPr>
            <a:spLocks noGrp="1"/>
          </p:cNvSpPr>
          <p:nvPr>
            <p:ph idx="1"/>
          </p:nvPr>
        </p:nvSpPr>
        <p:spPr>
          <a:xfrm>
            <a:off x="677334" y="1528549"/>
            <a:ext cx="8596668" cy="4512813"/>
          </a:xfrm>
        </p:spPr>
        <p:txBody>
          <a:bodyPr/>
          <a:lstStyle/>
          <a:p>
            <a:r>
              <a:rPr lang="cs-CZ" dirty="0" smtClean="0"/>
              <a:t>Nepředložení plánu aktivit – 0,5 % z celkové částky dotace</a:t>
            </a:r>
          </a:p>
          <a:p>
            <a:r>
              <a:rPr lang="cs-CZ" dirty="0" smtClean="0"/>
              <a:t>Pokud ŘO při kontrole na místě identifikuje, že aktivita, která byla nahlášena v plánu aktivit projektu na daném místě a ve stanovený čas neprobíhá, jedná se o porušení rozpočtové kázně</a:t>
            </a:r>
          </a:p>
          <a:p>
            <a:r>
              <a:rPr lang="cs-CZ" dirty="0" smtClean="0"/>
              <a:t>Sankce za porušení rozpočtového kázně – 2 % z celkové částky dotace</a:t>
            </a:r>
          </a:p>
          <a:p>
            <a:pPr marL="0" indent="0">
              <a:buNone/>
            </a:pPr>
            <a:r>
              <a:rPr lang="cs-CZ" dirty="0" smtClean="0"/>
              <a:t>Výjimky:</a:t>
            </a:r>
          </a:p>
          <a:p>
            <a:pPr marL="0" indent="0">
              <a:buNone/>
            </a:pPr>
            <a:r>
              <a:rPr lang="cs-CZ" dirty="0" smtClean="0"/>
              <a:t>Příjemce poskytl ŘO aktualizaci plánu aktivit projektu, </a:t>
            </a:r>
            <a:r>
              <a:rPr lang="cs-CZ" dirty="0"/>
              <a:t>v</a:t>
            </a:r>
            <a:r>
              <a:rPr lang="cs-CZ" dirty="0" smtClean="0"/>
              <a:t>e které měl možnost ŘO získat informaci o změně místa či termínu konání aktivity (či jejím zrušení)</a:t>
            </a:r>
          </a:p>
          <a:p>
            <a:pPr marL="0" indent="0">
              <a:buNone/>
            </a:pPr>
            <a:r>
              <a:rPr lang="cs-CZ" dirty="0" smtClean="0"/>
              <a:t>Nekonání aktivity zapříčinily okolnosti, které příjemce nemohl ovlivnit ani předvídat (např. náhlé onemocnění lektora), toto je příjemce povinen prokázat</a:t>
            </a:r>
          </a:p>
        </p:txBody>
      </p:sp>
    </p:spTree>
    <p:extLst>
      <p:ext uri="{BB962C8B-B14F-4D97-AF65-F5344CB8AC3E}">
        <p14:creationId xmlns:p14="http://schemas.microsoft.com/office/powerpoint/2010/main" val="298868363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Aktualizace plánu aktivit</a:t>
            </a:r>
            <a:endParaRPr lang="cs-CZ" dirty="0"/>
          </a:p>
        </p:txBody>
      </p:sp>
      <p:sp>
        <p:nvSpPr>
          <p:cNvPr id="3" name="Zástupný symbol pro obsah 2"/>
          <p:cNvSpPr>
            <a:spLocks noGrp="1"/>
          </p:cNvSpPr>
          <p:nvPr>
            <p:ph idx="1"/>
          </p:nvPr>
        </p:nvSpPr>
        <p:spPr>
          <a:xfrm>
            <a:off x="677334" y="1544139"/>
            <a:ext cx="8596668" cy="3880773"/>
          </a:xfrm>
        </p:spPr>
        <p:txBody>
          <a:bodyPr/>
          <a:lstStyle/>
          <a:p>
            <a:r>
              <a:rPr lang="cs-CZ" dirty="0" smtClean="0"/>
              <a:t>Prostřednictvím depeše v MS2014+</a:t>
            </a:r>
          </a:p>
          <a:p>
            <a:r>
              <a:rPr lang="cs-CZ" dirty="0" smtClean="0"/>
              <a:t>Tabulka v .</a:t>
            </a:r>
            <a:r>
              <a:rPr lang="cs-CZ" dirty="0" err="1" smtClean="0"/>
              <a:t>xls</a:t>
            </a:r>
            <a:r>
              <a:rPr lang="cs-CZ" dirty="0" smtClean="0"/>
              <a:t> formátu dle vzoru na esfcr.cz + elektronický podpis v souboru</a:t>
            </a:r>
          </a:p>
          <a:p>
            <a:r>
              <a:rPr lang="cs-CZ" dirty="0" smtClean="0"/>
              <a:t>Aktivitu lze změnit nejpozději 3 pracovní dny před nahlášeným termínem (tzn. mezi nahlášením a termínem akce zůstávají 2 pracovní dny)</a:t>
            </a:r>
          </a:p>
          <a:p>
            <a:r>
              <a:rPr lang="cs-CZ" dirty="0" smtClean="0"/>
              <a:t>Nenahlášení aktualizace není samo o sobě Porušením rozpočtové kázně.</a:t>
            </a:r>
            <a:endParaRPr lang="cs-CZ" dirty="0"/>
          </a:p>
        </p:txBody>
      </p:sp>
    </p:spTree>
    <p:extLst>
      <p:ext uri="{BB962C8B-B14F-4D97-AF65-F5344CB8AC3E}">
        <p14:creationId xmlns:p14="http://schemas.microsoft.com/office/powerpoint/2010/main" val="16877635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Způsobilé a nezpůsobilé výdaje – způsob financování</a:t>
            </a:r>
            <a:endParaRPr lang="cs-CZ" dirty="0"/>
          </a:p>
        </p:txBody>
      </p:sp>
      <p:sp>
        <p:nvSpPr>
          <p:cNvPr id="3" name="Zástupný symbol pro obsah 2"/>
          <p:cNvSpPr>
            <a:spLocks noGrp="1"/>
          </p:cNvSpPr>
          <p:nvPr>
            <p:ph idx="1"/>
          </p:nvPr>
        </p:nvSpPr>
        <p:spPr/>
        <p:txBody>
          <a:bodyPr/>
          <a:lstStyle/>
          <a:p>
            <a:r>
              <a:rPr lang="cs-CZ" dirty="0" smtClean="0"/>
              <a:t>Aplikován režim Ex-ante (zálohové financování)</a:t>
            </a:r>
          </a:p>
          <a:p>
            <a:r>
              <a:rPr lang="cs-CZ" dirty="0" smtClean="0"/>
              <a:t>Zálohové platby dle finančního plánu: 1. zálohová platba ve výši až 100 %, obvykle ve výši 30 % nebo 50 %</a:t>
            </a:r>
          </a:p>
          <a:p>
            <a:r>
              <a:rPr lang="cs-CZ" dirty="0" smtClean="0"/>
              <a:t>Další zálohové platby – součet vzniklých a zároveň vyúčtovaných způsobilých výdajů</a:t>
            </a:r>
          </a:p>
          <a:p>
            <a:r>
              <a:rPr lang="cs-CZ" dirty="0" smtClean="0"/>
              <a:t>Závěrečná platba/vratka dle vyúčtování zálohových plateb a skutečně prokázaných výdajů.</a:t>
            </a:r>
            <a:endParaRPr lang="cs-CZ" dirty="0"/>
          </a:p>
        </p:txBody>
      </p:sp>
    </p:spTree>
    <p:extLst>
      <p:ext uri="{BB962C8B-B14F-4D97-AF65-F5344CB8AC3E}">
        <p14:creationId xmlns:p14="http://schemas.microsoft.com/office/powerpoint/2010/main" val="165251768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Způsobilé výdaje</a:t>
            </a:r>
            <a:endParaRPr lang="cs-CZ" dirty="0"/>
          </a:p>
        </p:txBody>
      </p:sp>
      <p:sp>
        <p:nvSpPr>
          <p:cNvPr id="3" name="Zástupný symbol pro obsah 2"/>
          <p:cNvSpPr>
            <a:spLocks noGrp="1"/>
          </p:cNvSpPr>
          <p:nvPr>
            <p:ph idx="1"/>
          </p:nvPr>
        </p:nvSpPr>
        <p:spPr>
          <a:xfrm>
            <a:off x="677334" y="1544959"/>
            <a:ext cx="8596668" cy="4321744"/>
          </a:xfrm>
        </p:spPr>
        <p:txBody>
          <a:bodyPr/>
          <a:lstStyle/>
          <a:p>
            <a:r>
              <a:rPr lang="cs-CZ" dirty="0" smtClean="0"/>
              <a:t>Veškeré výdaje musí splňovat podmínku : </a:t>
            </a:r>
          </a:p>
          <a:p>
            <a:pPr marL="0" indent="0">
              <a:buNone/>
            </a:pPr>
            <a:r>
              <a:rPr lang="cs-CZ" dirty="0" smtClean="0"/>
              <a:t>HOSPODÁRNOSTI – EFEKTIVNOSTI – ÚČELNOSTI a MUSÍ vzniknout v době realizace projektu</a:t>
            </a:r>
          </a:p>
          <a:p>
            <a:endParaRPr lang="cs-CZ" dirty="0"/>
          </a:p>
          <a:p>
            <a:r>
              <a:rPr lang="cs-CZ" dirty="0" smtClean="0"/>
              <a:t>Řídící orgán je oprávněn si od příjemce vyžádat jakýkoli dokument, který je nezbytný pro ověření způsobilosti výdajů v rámci projektu ( a může se jednat i o dokument, který vznikl v době před zahájením realizace projektu).</a:t>
            </a:r>
            <a:endParaRPr lang="cs-CZ" dirty="0"/>
          </a:p>
        </p:txBody>
      </p:sp>
    </p:spTree>
    <p:extLst>
      <p:ext uri="{BB962C8B-B14F-4D97-AF65-F5344CB8AC3E}">
        <p14:creationId xmlns:p14="http://schemas.microsoft.com/office/powerpoint/2010/main" val="35967677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Přímé/reálné vykazování výdajů</a:t>
            </a:r>
            <a:endParaRPr lang="cs-CZ" dirty="0"/>
          </a:p>
        </p:txBody>
      </p:sp>
      <p:sp>
        <p:nvSpPr>
          <p:cNvPr id="3" name="Zástupný symbol pro obsah 2"/>
          <p:cNvSpPr>
            <a:spLocks noGrp="1"/>
          </p:cNvSpPr>
          <p:nvPr>
            <p:ph idx="1"/>
          </p:nvPr>
        </p:nvSpPr>
        <p:spPr>
          <a:xfrm>
            <a:off x="677334" y="1544139"/>
            <a:ext cx="8596668" cy="3880773"/>
          </a:xfrm>
        </p:spPr>
        <p:txBody>
          <a:bodyPr/>
          <a:lstStyle/>
          <a:p>
            <a:r>
              <a:rPr lang="cs-CZ" dirty="0" smtClean="0"/>
              <a:t>Režim financování projektu metodou skutečně vzniklých výdajů:</a:t>
            </a:r>
          </a:p>
          <a:p>
            <a:r>
              <a:rPr lang="cs-CZ" dirty="0" smtClean="0"/>
              <a:t>Stanovení způsobilosti na základě vykázání skutečně vzniklých a uhrazených výdajů</a:t>
            </a:r>
          </a:p>
          <a:p>
            <a:r>
              <a:rPr lang="cs-CZ" dirty="0" smtClean="0"/>
              <a:t>Způsobilosti výdaje na základě doložení účetního, daňového či jiného dokladu</a:t>
            </a:r>
          </a:p>
          <a:p>
            <a:r>
              <a:rPr lang="cs-CZ" dirty="0" smtClean="0"/>
              <a:t>Časová způsobilost-datum vzniku nákladu musí spadat do období realizace projektu.</a:t>
            </a:r>
          </a:p>
          <a:p>
            <a:r>
              <a:rPr lang="cs-CZ" dirty="0" smtClean="0"/>
              <a:t>Úhrada výdaje – vždy je třeba mít doklad o úhradě výdaje</a:t>
            </a:r>
            <a:endParaRPr lang="cs-CZ" dirty="0"/>
          </a:p>
        </p:txBody>
      </p:sp>
    </p:spTree>
    <p:extLst>
      <p:ext uri="{BB962C8B-B14F-4D97-AF65-F5344CB8AC3E}">
        <p14:creationId xmlns:p14="http://schemas.microsoft.com/office/powerpoint/2010/main" val="255683730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Dokladování výdajů</a:t>
            </a:r>
            <a:endParaRPr lang="cs-CZ" dirty="0"/>
          </a:p>
        </p:txBody>
      </p:sp>
      <p:sp>
        <p:nvSpPr>
          <p:cNvPr id="3" name="Zástupný symbol pro obsah 2"/>
          <p:cNvSpPr>
            <a:spLocks noGrp="1"/>
          </p:cNvSpPr>
          <p:nvPr>
            <p:ph idx="1"/>
          </p:nvPr>
        </p:nvSpPr>
        <p:spPr>
          <a:xfrm>
            <a:off x="677334" y="1390846"/>
            <a:ext cx="8596668" cy="4321744"/>
          </a:xfrm>
        </p:spPr>
        <p:txBody>
          <a:bodyPr/>
          <a:lstStyle/>
          <a:p>
            <a:r>
              <a:rPr lang="cs-CZ" dirty="0" smtClean="0"/>
              <a:t>Vše co spadá do PN musí být příjemce schopen doložit.</a:t>
            </a:r>
          </a:p>
          <a:p>
            <a:endParaRPr lang="cs-CZ" dirty="0" smtClean="0"/>
          </a:p>
          <a:p>
            <a:r>
              <a:rPr lang="cs-CZ" dirty="0" smtClean="0"/>
              <a:t>Originály dokladů musí být označeny registračním číslem projektu.</a:t>
            </a:r>
          </a:p>
          <a:p>
            <a:endParaRPr lang="cs-CZ" dirty="0" smtClean="0"/>
          </a:p>
          <a:p>
            <a:r>
              <a:rPr lang="cs-CZ" dirty="0" smtClean="0"/>
              <a:t>Do IS KP2014+ je třeba naskenovat všechny doklady, z nichž je nárokována částka přesahující 10 000 Kč. A s nimi také doklady o zaplacení.</a:t>
            </a:r>
            <a:endParaRPr lang="cs-CZ" dirty="0"/>
          </a:p>
        </p:txBody>
      </p:sp>
    </p:spTree>
    <p:extLst>
      <p:ext uri="{BB962C8B-B14F-4D97-AF65-F5344CB8AC3E}">
        <p14:creationId xmlns:p14="http://schemas.microsoft.com/office/powerpoint/2010/main" val="296306776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ÚČETNÍ DOKLADY</a:t>
            </a:r>
            <a:endParaRPr lang="cs-CZ" dirty="0"/>
          </a:p>
        </p:txBody>
      </p:sp>
      <p:sp>
        <p:nvSpPr>
          <p:cNvPr id="3" name="Zástupný symbol pro obsah 2"/>
          <p:cNvSpPr>
            <a:spLocks noGrp="1"/>
          </p:cNvSpPr>
          <p:nvPr>
            <p:ph idx="1"/>
          </p:nvPr>
        </p:nvSpPr>
        <p:spPr>
          <a:xfrm>
            <a:off x="677334" y="1431124"/>
            <a:ext cx="8596668" cy="3880773"/>
          </a:xfrm>
        </p:spPr>
        <p:txBody>
          <a:bodyPr/>
          <a:lstStyle/>
          <a:p>
            <a:r>
              <a:rPr lang="cs-CZ" dirty="0" smtClean="0"/>
              <a:t>Označení (faktura, příjmový doklad, výdajový doklad)</a:t>
            </a:r>
          </a:p>
          <a:p>
            <a:r>
              <a:rPr lang="cs-CZ" dirty="0" smtClean="0"/>
              <a:t>Obsah účetního případu</a:t>
            </a:r>
          </a:p>
          <a:p>
            <a:r>
              <a:rPr lang="cs-CZ" dirty="0" smtClean="0"/>
              <a:t>Účastníci účetního případu</a:t>
            </a:r>
          </a:p>
          <a:p>
            <a:r>
              <a:rPr lang="cs-CZ" dirty="0" smtClean="0"/>
              <a:t>Peněžní částka (cena za měrnou jednotku/cena celkem)</a:t>
            </a:r>
          </a:p>
          <a:p>
            <a:r>
              <a:rPr lang="cs-CZ" dirty="0" smtClean="0"/>
              <a:t>Okamžik vyhotovení ÚD a okamžik uskutečnění ÚP</a:t>
            </a:r>
          </a:p>
          <a:p>
            <a:r>
              <a:rPr lang="cs-CZ" dirty="0" smtClean="0"/>
              <a:t>Podpisový záznam osoby odpovědné za ÚP</a:t>
            </a:r>
          </a:p>
          <a:p>
            <a:r>
              <a:rPr lang="cs-CZ" dirty="0" smtClean="0"/>
              <a:t>Podpisový záznam osoby odpovědné za zaúčtování</a:t>
            </a:r>
          </a:p>
          <a:p>
            <a:endParaRPr lang="cs-CZ" dirty="0"/>
          </a:p>
        </p:txBody>
      </p:sp>
    </p:spTree>
    <p:extLst>
      <p:ext uri="{BB962C8B-B14F-4D97-AF65-F5344CB8AC3E}">
        <p14:creationId xmlns:p14="http://schemas.microsoft.com/office/powerpoint/2010/main" val="422924969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Přímé náklady</a:t>
            </a:r>
            <a:endParaRPr lang="cs-CZ" dirty="0"/>
          </a:p>
        </p:txBody>
      </p:sp>
      <p:sp>
        <p:nvSpPr>
          <p:cNvPr id="3" name="Zástupný symbol pro obsah 2"/>
          <p:cNvSpPr>
            <a:spLocks noGrp="1"/>
          </p:cNvSpPr>
          <p:nvPr>
            <p:ph idx="1"/>
          </p:nvPr>
        </p:nvSpPr>
        <p:spPr>
          <a:xfrm>
            <a:off x="677334" y="1517815"/>
            <a:ext cx="8596668" cy="4389983"/>
          </a:xfrm>
        </p:spPr>
        <p:txBody>
          <a:bodyPr/>
          <a:lstStyle/>
          <a:p>
            <a:r>
              <a:rPr lang="cs-CZ" b="1" dirty="0" smtClean="0"/>
              <a:t>Kategorie způsobilých výdajů </a:t>
            </a:r>
            <a:r>
              <a:rPr lang="cs-CZ" dirty="0" smtClean="0"/>
              <a:t>– </a:t>
            </a:r>
            <a:r>
              <a:rPr lang="cs-CZ" b="1" dirty="0" smtClean="0"/>
              <a:t>1.1 Přímé náklady:</a:t>
            </a:r>
          </a:p>
          <a:p>
            <a:pPr marL="0" indent="0">
              <a:buNone/>
            </a:pPr>
            <a:r>
              <a:rPr lang="cs-CZ" dirty="0" smtClean="0"/>
              <a:t>1.1.1. osobní náklady</a:t>
            </a:r>
          </a:p>
          <a:p>
            <a:pPr marL="0" indent="0">
              <a:buNone/>
            </a:pPr>
            <a:r>
              <a:rPr lang="cs-CZ" dirty="0" smtClean="0"/>
              <a:t>1.1.2. Cestovné</a:t>
            </a:r>
          </a:p>
          <a:p>
            <a:pPr marL="0" indent="0">
              <a:buNone/>
            </a:pPr>
            <a:r>
              <a:rPr lang="cs-CZ" dirty="0" smtClean="0"/>
              <a:t>1.1.3. Nákup zařízení a vybavení a spotřebního materiálu</a:t>
            </a:r>
          </a:p>
          <a:p>
            <a:pPr marL="0" indent="0">
              <a:buNone/>
            </a:pPr>
            <a:r>
              <a:rPr lang="cs-CZ" dirty="0" smtClean="0"/>
              <a:t>1.1.4. Nákup služeb</a:t>
            </a:r>
          </a:p>
          <a:p>
            <a:pPr marL="0" indent="0">
              <a:buNone/>
            </a:pPr>
            <a:r>
              <a:rPr lang="cs-CZ" dirty="0" smtClean="0"/>
              <a:t>1.1.5. Drobné stavební úpravy (do 40 tis. Kč)</a:t>
            </a:r>
          </a:p>
          <a:p>
            <a:pPr marL="0" indent="0">
              <a:buNone/>
            </a:pPr>
            <a:r>
              <a:rPr lang="cs-CZ" dirty="0" smtClean="0"/>
              <a:t>1.1.6. Přímá podpora cílové skupiny</a:t>
            </a:r>
          </a:p>
          <a:p>
            <a:pPr marL="0" indent="0">
              <a:buNone/>
            </a:pPr>
            <a:endParaRPr lang="cs-CZ" dirty="0"/>
          </a:p>
          <a:p>
            <a:pPr marL="0" indent="0">
              <a:buNone/>
            </a:pPr>
            <a:r>
              <a:rPr lang="cs-CZ" b="1" dirty="0" smtClean="0"/>
              <a:t>1.2 Nepřímé náklady</a:t>
            </a:r>
            <a:endParaRPr lang="cs-CZ" b="1" dirty="0"/>
          </a:p>
        </p:txBody>
      </p:sp>
    </p:spTree>
    <p:extLst>
      <p:ext uri="{BB962C8B-B14F-4D97-AF65-F5344CB8AC3E}">
        <p14:creationId xmlns:p14="http://schemas.microsoft.com/office/powerpoint/2010/main" val="116283441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Nepřímé náklady</a:t>
            </a:r>
            <a:endParaRPr lang="cs-CZ" dirty="0"/>
          </a:p>
        </p:txBody>
      </p:sp>
      <p:sp>
        <p:nvSpPr>
          <p:cNvPr id="3" name="Zástupný symbol pro obsah 2"/>
          <p:cNvSpPr>
            <a:spLocks noGrp="1"/>
          </p:cNvSpPr>
          <p:nvPr>
            <p:ph idx="1"/>
          </p:nvPr>
        </p:nvSpPr>
        <p:spPr>
          <a:xfrm>
            <a:off x="677334" y="1573736"/>
            <a:ext cx="8596668" cy="3880773"/>
          </a:xfrm>
        </p:spPr>
        <p:txBody>
          <a:bodyPr/>
          <a:lstStyle/>
          <a:p>
            <a:r>
              <a:rPr lang="cs-CZ" dirty="0" smtClean="0"/>
              <a:t>Prokazují se % poměrem vůči skutečně vynaloženým způsobilým přímým nákladům v rámci </a:t>
            </a:r>
            <a:r>
              <a:rPr lang="cs-CZ" dirty="0" err="1" smtClean="0"/>
              <a:t>ZoR</a:t>
            </a:r>
            <a:r>
              <a:rPr lang="cs-CZ" dirty="0" smtClean="0"/>
              <a:t> s </a:t>
            </a:r>
            <a:r>
              <a:rPr lang="cs-CZ" dirty="0" err="1" smtClean="0"/>
              <a:t>ŽoP</a:t>
            </a:r>
            <a:r>
              <a:rPr lang="cs-CZ" dirty="0" smtClean="0"/>
              <a:t>.</a:t>
            </a:r>
          </a:p>
          <a:p>
            <a:r>
              <a:rPr lang="cs-CZ" dirty="0" smtClean="0"/>
              <a:t>Každá platba příjemci v sobě zahrnuje prostředky na přímé i nepřímé náklady dle stanoveného poměru</a:t>
            </a:r>
          </a:p>
          <a:p>
            <a:r>
              <a:rPr lang="cs-CZ" dirty="0" smtClean="0"/>
              <a:t>Nejčastěji </a:t>
            </a:r>
            <a:r>
              <a:rPr lang="cs-CZ" b="1" dirty="0" smtClean="0"/>
              <a:t>25 % přímých nákladů</a:t>
            </a:r>
          </a:p>
          <a:p>
            <a:r>
              <a:rPr lang="cs-CZ" dirty="0" smtClean="0"/>
              <a:t>Na základě závěrečného vyúčtování se může % NN snížit.</a:t>
            </a:r>
          </a:p>
          <a:p>
            <a:endParaRPr lang="cs-CZ" dirty="0" smtClean="0"/>
          </a:p>
        </p:txBody>
      </p:sp>
    </p:spTree>
    <p:extLst>
      <p:ext uri="{BB962C8B-B14F-4D97-AF65-F5344CB8AC3E}">
        <p14:creationId xmlns:p14="http://schemas.microsoft.com/office/powerpoint/2010/main" val="79678919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Nepřímé náklady</a:t>
            </a:r>
            <a:endParaRPr lang="cs-CZ" dirty="0"/>
          </a:p>
        </p:txBody>
      </p:sp>
      <p:sp>
        <p:nvSpPr>
          <p:cNvPr id="3" name="Zástupný symbol pro obsah 2"/>
          <p:cNvSpPr>
            <a:spLocks noGrp="1"/>
          </p:cNvSpPr>
          <p:nvPr>
            <p:ph idx="1"/>
          </p:nvPr>
        </p:nvSpPr>
        <p:spPr>
          <a:xfrm>
            <a:off x="677334" y="1461946"/>
            <a:ext cx="8596668" cy="3880773"/>
          </a:xfrm>
        </p:spPr>
        <p:txBody>
          <a:bodyPr/>
          <a:lstStyle/>
          <a:p>
            <a:r>
              <a:rPr lang="cs-CZ" dirty="0" smtClean="0"/>
              <a:t>Administrativa, řízení projektu (včetně finančního), účetnictví, personalistika komunikačního a informačního opatření, občerstvení a stravování a podpůrné procesy (stravné i pro CS)</a:t>
            </a:r>
          </a:p>
          <a:p>
            <a:r>
              <a:rPr lang="cs-CZ" dirty="0" smtClean="0"/>
              <a:t>Cestovní náhrady spojené s pracovními cestami realizačního týmu</a:t>
            </a:r>
          </a:p>
          <a:p>
            <a:r>
              <a:rPr lang="cs-CZ" dirty="0" smtClean="0"/>
              <a:t>Spotřební materiál, zařízení a vybavení (neplatí pro CS)</a:t>
            </a:r>
          </a:p>
          <a:p>
            <a:r>
              <a:rPr lang="cs-CZ" dirty="0" smtClean="0"/>
              <a:t>Prostory pro realizaci projektu (prostory pro administraci, odpisy platí i pro CS, energie, vodné, stočné platí i pro CS)</a:t>
            </a:r>
          </a:p>
          <a:p>
            <a:r>
              <a:rPr lang="cs-CZ" dirty="0" smtClean="0"/>
              <a:t>Ostatní provozní výdaje (internet, telefon o pro CS)</a:t>
            </a:r>
            <a:endParaRPr lang="cs-CZ" dirty="0"/>
          </a:p>
        </p:txBody>
      </p:sp>
    </p:spTree>
    <p:extLst>
      <p:ext uri="{BB962C8B-B14F-4D97-AF65-F5344CB8AC3E}">
        <p14:creationId xmlns:p14="http://schemas.microsoft.com/office/powerpoint/2010/main" val="356120052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Osobní náklady</a:t>
            </a:r>
            <a:endParaRPr lang="cs-CZ" dirty="0"/>
          </a:p>
        </p:txBody>
      </p:sp>
      <p:sp>
        <p:nvSpPr>
          <p:cNvPr id="3" name="Zástupný symbol pro obsah 2"/>
          <p:cNvSpPr>
            <a:spLocks noGrp="1"/>
          </p:cNvSpPr>
          <p:nvPr>
            <p:ph idx="1"/>
          </p:nvPr>
        </p:nvSpPr>
        <p:spPr>
          <a:xfrm>
            <a:off x="677334" y="1405719"/>
            <a:ext cx="8596668" cy="4635643"/>
          </a:xfrm>
        </p:spPr>
        <p:txBody>
          <a:bodyPr>
            <a:normAutofit/>
          </a:bodyPr>
          <a:lstStyle/>
          <a:p>
            <a:r>
              <a:rPr lang="cs-CZ" dirty="0" smtClean="0"/>
              <a:t>Pracovní úvazky zaměstnance se nesmí překrývat a není možné, aby byl za stejnou práci placen vícekrát</a:t>
            </a:r>
          </a:p>
          <a:p>
            <a:r>
              <a:rPr lang="cs-CZ" b="1" dirty="0" smtClean="0"/>
              <a:t>Výše úvazku maximálně 1,0 </a:t>
            </a:r>
            <a:r>
              <a:rPr lang="cs-CZ" dirty="0" smtClean="0"/>
              <a:t>(součet veškerých úvazků zaměstnance u všech subjektů zapojených do projektu – příjemce i partnera projektu), a to po celou dobu zapojení pracovníka do realizace projektu</a:t>
            </a:r>
          </a:p>
          <a:p>
            <a:r>
              <a:rPr lang="cs-CZ" dirty="0" smtClean="0"/>
              <a:t>Realizační tým projektu – zařazení mezi přímé /nepřímé náklady projektu dle pracovní náplně v projektu, dle vazby na CS – přímá x nepřímá vazby.</a:t>
            </a:r>
          </a:p>
          <a:p>
            <a:r>
              <a:rPr lang="cs-CZ" dirty="0" smtClean="0"/>
              <a:t>Přímé náklady_ pouze přímá práce s CS nebo zajištění výstupu, který je určen k přímému využití CS</a:t>
            </a:r>
          </a:p>
          <a:p>
            <a:r>
              <a:rPr lang="cs-CZ" dirty="0" smtClean="0"/>
              <a:t>Nepřímé náklady- projektový/finanční manažer a ostatní pozice (administrativní, podpůrné), které nepracují přímo s CS</a:t>
            </a:r>
            <a:endParaRPr lang="cs-CZ" dirty="0"/>
          </a:p>
          <a:p>
            <a:endParaRPr lang="cs-CZ" dirty="0" smtClean="0"/>
          </a:p>
        </p:txBody>
      </p:sp>
    </p:spTree>
    <p:extLst>
      <p:ext uri="{BB962C8B-B14F-4D97-AF65-F5344CB8AC3E}">
        <p14:creationId xmlns:p14="http://schemas.microsoft.com/office/powerpoint/2010/main" val="281305114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Osobní náklady</a:t>
            </a:r>
            <a:endParaRPr lang="cs-CZ" dirty="0"/>
          </a:p>
        </p:txBody>
      </p:sp>
      <p:sp>
        <p:nvSpPr>
          <p:cNvPr id="3" name="Zástupný symbol pro obsah 2"/>
          <p:cNvSpPr>
            <a:spLocks noGrp="1"/>
          </p:cNvSpPr>
          <p:nvPr>
            <p:ph idx="1"/>
          </p:nvPr>
        </p:nvSpPr>
        <p:spPr>
          <a:xfrm>
            <a:off x="677334" y="1555845"/>
            <a:ext cx="8596668" cy="4485517"/>
          </a:xfrm>
        </p:spPr>
        <p:txBody>
          <a:bodyPr>
            <a:normAutofit fontScale="92500" lnSpcReduction="20000"/>
          </a:bodyPr>
          <a:lstStyle/>
          <a:p>
            <a:r>
              <a:rPr lang="cs-CZ" b="1" dirty="0"/>
              <a:t>Pracovní smlouvy, DPČ a DPP</a:t>
            </a:r>
          </a:p>
          <a:p>
            <a:pPr marL="0" indent="0">
              <a:buNone/>
            </a:pPr>
            <a:r>
              <a:rPr lang="cs-CZ" dirty="0" smtClean="0"/>
              <a:t>- Popis </a:t>
            </a:r>
            <a:r>
              <a:rPr lang="cs-CZ" dirty="0"/>
              <a:t>pracovní činnosti vykonávané pro projekt</a:t>
            </a:r>
          </a:p>
          <a:p>
            <a:pPr marL="0" indent="0">
              <a:buNone/>
            </a:pPr>
            <a:r>
              <a:rPr lang="cs-CZ" dirty="0" smtClean="0"/>
              <a:t>- Identifikace </a:t>
            </a:r>
            <a:r>
              <a:rPr lang="cs-CZ" dirty="0"/>
              <a:t>projektu (název, registrační číslo)</a:t>
            </a:r>
          </a:p>
          <a:p>
            <a:pPr marL="0" indent="0">
              <a:buNone/>
            </a:pPr>
            <a:r>
              <a:rPr lang="cs-CZ" dirty="0" smtClean="0"/>
              <a:t>- Výše </a:t>
            </a:r>
            <a:r>
              <a:rPr lang="cs-CZ" dirty="0"/>
              <a:t>úvazku či počet hodin za časovou jednotku</a:t>
            </a:r>
          </a:p>
          <a:p>
            <a:pPr marL="0" indent="0">
              <a:buNone/>
            </a:pPr>
            <a:r>
              <a:rPr lang="cs-CZ" dirty="0" smtClean="0"/>
              <a:t>- Výše </a:t>
            </a:r>
            <a:r>
              <a:rPr lang="cs-CZ" dirty="0"/>
              <a:t>odměny</a:t>
            </a:r>
          </a:p>
          <a:p>
            <a:r>
              <a:rPr lang="cs-CZ" dirty="0"/>
              <a:t>Další zákonem stanovené náležitosti:</a:t>
            </a:r>
          </a:p>
          <a:p>
            <a:pPr marL="0" indent="0">
              <a:buNone/>
            </a:pPr>
            <a:r>
              <a:rPr lang="cs-CZ" dirty="0" smtClean="0"/>
              <a:t>- PS </a:t>
            </a:r>
            <a:r>
              <a:rPr lang="cs-CZ" dirty="0"/>
              <a:t>(místo výkonu, den nástupu, nárok na dovolenou, způsob výpovědi)</a:t>
            </a:r>
          </a:p>
          <a:p>
            <a:pPr marL="0" indent="0">
              <a:buNone/>
            </a:pPr>
            <a:r>
              <a:rPr lang="cs-CZ" dirty="0" smtClean="0"/>
              <a:t>- DPP</a:t>
            </a:r>
            <a:r>
              <a:rPr lang="cs-CZ" dirty="0"/>
              <a:t>, DPČ (doba na kterou se dohoda uzavírá)</a:t>
            </a:r>
          </a:p>
          <a:p>
            <a:pPr marL="0" indent="0">
              <a:buNone/>
            </a:pPr>
            <a:endParaRPr lang="cs-CZ" dirty="0" smtClean="0"/>
          </a:p>
          <a:p>
            <a:r>
              <a:rPr lang="cs-CZ" dirty="0" smtClean="0"/>
              <a:t>Vykazují </a:t>
            </a:r>
            <a:r>
              <a:rPr lang="cs-CZ" dirty="0"/>
              <a:t>se v soupisce lidských zdrojů</a:t>
            </a:r>
          </a:p>
          <a:p>
            <a:r>
              <a:rPr lang="cs-CZ" dirty="0"/>
              <a:t>Jako přílohu je třeba nahrát kopie výpisů z BÚ, případně VPD</a:t>
            </a:r>
          </a:p>
          <a:p>
            <a:r>
              <a:rPr lang="cs-CZ" dirty="0"/>
              <a:t>Pracovní výkazy-podepsán pracovníkem a nadřízeným pracovníkem</a:t>
            </a:r>
          </a:p>
          <a:p>
            <a:r>
              <a:rPr lang="cs-CZ" dirty="0" err="1"/>
              <a:t>Sken</a:t>
            </a:r>
            <a:r>
              <a:rPr lang="cs-CZ" dirty="0"/>
              <a:t> pracovního výkazu nahrát do systému</a:t>
            </a:r>
          </a:p>
          <a:p>
            <a:endParaRPr lang="cs-CZ" dirty="0"/>
          </a:p>
        </p:txBody>
      </p:sp>
    </p:spTree>
    <p:extLst>
      <p:ext uri="{BB962C8B-B14F-4D97-AF65-F5344CB8AC3E}">
        <p14:creationId xmlns:p14="http://schemas.microsoft.com/office/powerpoint/2010/main" val="110586392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Pracovní výkazy</a:t>
            </a:r>
            <a:endParaRPr lang="cs-CZ" dirty="0"/>
          </a:p>
        </p:txBody>
      </p:sp>
      <p:sp>
        <p:nvSpPr>
          <p:cNvPr id="3" name="Zástupný symbol pro obsah 2"/>
          <p:cNvSpPr>
            <a:spLocks noGrp="1"/>
          </p:cNvSpPr>
          <p:nvPr>
            <p:ph idx="1"/>
          </p:nvPr>
        </p:nvSpPr>
        <p:spPr>
          <a:xfrm>
            <a:off x="677334" y="1379753"/>
            <a:ext cx="8596668" cy="3880773"/>
          </a:xfrm>
        </p:spPr>
        <p:txBody>
          <a:bodyPr/>
          <a:lstStyle/>
          <a:p>
            <a:r>
              <a:rPr lang="cs-CZ" dirty="0" smtClean="0"/>
              <a:t>Nutnost předkládat pracovní výkazy</a:t>
            </a:r>
          </a:p>
          <a:p>
            <a:pPr marL="0" indent="0">
              <a:buNone/>
            </a:pPr>
            <a:r>
              <a:rPr lang="cs-CZ" dirty="0" smtClean="0"/>
              <a:t>- pracovník vykonává činnost pro projekt i mimo projekt</a:t>
            </a:r>
          </a:p>
          <a:p>
            <a:pPr marL="0" indent="0">
              <a:buNone/>
            </a:pPr>
            <a:r>
              <a:rPr lang="cs-CZ" dirty="0" smtClean="0"/>
              <a:t>- pracovník vykonává činnost, které spadají do přímých i nepřímých nákladů</a:t>
            </a:r>
          </a:p>
          <a:p>
            <a:r>
              <a:rPr lang="cs-CZ" dirty="0" smtClean="0"/>
              <a:t>Výkazy se zpracovávají za jednotlivé měsíce</a:t>
            </a:r>
          </a:p>
          <a:p>
            <a:pPr marL="0" indent="0">
              <a:buNone/>
            </a:pPr>
            <a:r>
              <a:rPr lang="cs-CZ" dirty="0" smtClean="0"/>
              <a:t>- Ne po dnech, ale po skupinách činností </a:t>
            </a:r>
          </a:p>
          <a:p>
            <a:r>
              <a:rPr lang="cs-CZ" dirty="0">
                <a:hlinkClick r:id="rId2"/>
              </a:rPr>
              <a:t>https://</a:t>
            </a:r>
            <a:r>
              <a:rPr lang="cs-CZ" dirty="0" smtClean="0">
                <a:hlinkClick r:id="rId2"/>
              </a:rPr>
              <a:t>www.esfcr.cz/pracovni-vykaz-opz</a:t>
            </a:r>
            <a:endParaRPr lang="cs-CZ" dirty="0" smtClean="0"/>
          </a:p>
          <a:p>
            <a:r>
              <a:rPr lang="cs-CZ" dirty="0" smtClean="0"/>
              <a:t>Musí být podepsán pracovníkem a nadřízený pracovníkem u obou podpisů musí být uvedeno datum podpisu</a:t>
            </a:r>
          </a:p>
          <a:p>
            <a:r>
              <a:rPr lang="cs-CZ" dirty="0" err="1" smtClean="0"/>
              <a:t>Sken</a:t>
            </a:r>
            <a:r>
              <a:rPr lang="cs-CZ" dirty="0" smtClean="0"/>
              <a:t> PV nahrát do IS KP14+</a:t>
            </a:r>
            <a:endParaRPr lang="cs-CZ" dirty="0"/>
          </a:p>
        </p:txBody>
      </p:sp>
    </p:spTree>
    <p:extLst>
      <p:ext uri="{BB962C8B-B14F-4D97-AF65-F5344CB8AC3E}">
        <p14:creationId xmlns:p14="http://schemas.microsoft.com/office/powerpoint/2010/main" val="114773581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81802"/>
            <a:ext cx="8596668" cy="741458"/>
          </a:xfrm>
        </p:spPr>
        <p:txBody>
          <a:bodyPr/>
          <a:lstStyle/>
          <a:p>
            <a:r>
              <a:rPr lang="cs-CZ" dirty="0" smtClean="0"/>
              <a:t>Cestovné</a:t>
            </a:r>
            <a:endParaRPr lang="cs-CZ" dirty="0"/>
          </a:p>
        </p:txBody>
      </p:sp>
      <p:sp>
        <p:nvSpPr>
          <p:cNvPr id="3" name="Zástupný symbol pro obsah 2"/>
          <p:cNvSpPr>
            <a:spLocks noGrp="1"/>
          </p:cNvSpPr>
          <p:nvPr>
            <p:ph idx="1"/>
          </p:nvPr>
        </p:nvSpPr>
        <p:spPr>
          <a:xfrm>
            <a:off x="749253" y="702660"/>
            <a:ext cx="8596668" cy="1588505"/>
          </a:xfrm>
        </p:spPr>
        <p:txBody>
          <a:bodyPr/>
          <a:lstStyle/>
          <a:p>
            <a:r>
              <a:rPr lang="cs-CZ" dirty="0" smtClean="0"/>
              <a:t>Cestovné náhrady = náhrady za jízdní výdaje, výdaje za ubytování, za stravné a za nutné vedlejší výdaje</a:t>
            </a:r>
          </a:p>
          <a:p>
            <a:r>
              <a:rPr lang="cs-CZ" dirty="0" smtClean="0"/>
              <a:t>Cestovní náhrady spojené s pracovními cestami (tuzemské i zahraniční) realizačního týmu jsou hrazeny z nepřímých nákladů!</a:t>
            </a:r>
          </a:p>
          <a:p>
            <a:endParaRPr lang="cs-CZ" dirty="0"/>
          </a:p>
        </p:txBody>
      </p:sp>
      <p:sp>
        <p:nvSpPr>
          <p:cNvPr id="4" name="TextovéPole 3"/>
          <p:cNvSpPr txBox="1"/>
          <p:nvPr/>
        </p:nvSpPr>
        <p:spPr>
          <a:xfrm>
            <a:off x="749253" y="2096152"/>
            <a:ext cx="8323112" cy="646331"/>
          </a:xfrm>
          <a:prstGeom prst="rect">
            <a:avLst/>
          </a:prstGeom>
          <a:noFill/>
        </p:spPr>
        <p:txBody>
          <a:bodyPr wrap="none" rtlCol="0">
            <a:spAutoFit/>
          </a:bodyPr>
          <a:lstStyle/>
          <a:p>
            <a:r>
              <a:rPr lang="cs-CZ" sz="3600" dirty="0" smtClean="0">
                <a:solidFill>
                  <a:schemeClr val="accent1"/>
                </a:solidFill>
                <a:latin typeface="+mj-lt"/>
              </a:rPr>
              <a:t>Zařízení a vybavení, spotřební materiál</a:t>
            </a:r>
            <a:endParaRPr lang="cs-CZ" sz="3600" dirty="0">
              <a:solidFill>
                <a:schemeClr val="accent1"/>
              </a:solidFill>
              <a:latin typeface="+mj-lt"/>
            </a:endParaRPr>
          </a:p>
        </p:txBody>
      </p:sp>
      <p:sp>
        <p:nvSpPr>
          <p:cNvPr id="5" name="TextovéPole 4"/>
          <p:cNvSpPr txBox="1"/>
          <p:nvPr/>
        </p:nvSpPr>
        <p:spPr>
          <a:xfrm>
            <a:off x="677334" y="2824676"/>
            <a:ext cx="11066028" cy="3693319"/>
          </a:xfrm>
          <a:prstGeom prst="rect">
            <a:avLst/>
          </a:prstGeom>
          <a:noFill/>
        </p:spPr>
        <p:txBody>
          <a:bodyPr wrap="square" rtlCol="0">
            <a:spAutoFit/>
          </a:bodyPr>
          <a:lstStyle/>
          <a:p>
            <a:pPr marL="285750" indent="-285750">
              <a:buClr>
                <a:schemeClr val="accent1"/>
              </a:buClr>
              <a:buFont typeface="Wingdings" panose="05000000000000000000" pitchFamily="2" charset="2"/>
              <a:buChar char="Ø"/>
            </a:pPr>
            <a:r>
              <a:rPr lang="cs-CZ" dirty="0" smtClean="0">
                <a:solidFill>
                  <a:schemeClr val="tx1">
                    <a:lumMod val="75000"/>
                    <a:lumOff val="25000"/>
                  </a:schemeClr>
                </a:solidFill>
              </a:rPr>
              <a:t>Investiční výdaje = odpisovaný hmotný majetek (pořizovací hodnota vyšší než 40 tis. Kč) a nehmotný majetek (pořizovací cena vyšší než 60 tis. Kč).</a:t>
            </a:r>
          </a:p>
          <a:p>
            <a:pPr marL="285750" indent="-285750">
              <a:buClr>
                <a:schemeClr val="accent1"/>
              </a:buClr>
              <a:buFont typeface="Wingdings" panose="05000000000000000000" pitchFamily="2" charset="2"/>
              <a:buChar char="Ø"/>
            </a:pPr>
            <a:r>
              <a:rPr lang="cs-CZ" dirty="0">
                <a:solidFill>
                  <a:schemeClr val="tx1">
                    <a:lumMod val="75000"/>
                    <a:lumOff val="25000"/>
                  </a:schemeClr>
                </a:solidFill>
              </a:rPr>
              <a:t>Neinvestiční výdaje = neodpisovaný hmotný (pořizovací hodnota nižší  než 40 tis. Kč) a nehmotný majetek (pořizovací cena nižší než 60 tis. Kč).</a:t>
            </a:r>
          </a:p>
          <a:p>
            <a:pPr marL="285750" indent="-285750">
              <a:buClr>
                <a:schemeClr val="accent1"/>
              </a:buClr>
              <a:buFont typeface="Wingdings" panose="05000000000000000000" pitchFamily="2" charset="2"/>
              <a:buChar char="Ø"/>
            </a:pPr>
            <a:r>
              <a:rPr lang="cs-CZ" dirty="0">
                <a:solidFill>
                  <a:schemeClr val="tx1">
                    <a:lumMod val="75000"/>
                    <a:lumOff val="25000"/>
                  </a:schemeClr>
                </a:solidFill>
              </a:rPr>
              <a:t>Zařízení a vybavení pro členy RT, kteří přímo pracují s CS nebo zajišťují výstup k přímému využití CS.</a:t>
            </a:r>
          </a:p>
          <a:p>
            <a:pPr marL="285750" indent="-285750">
              <a:buClr>
                <a:schemeClr val="accent1"/>
              </a:buClr>
              <a:buFont typeface="Wingdings" panose="05000000000000000000" pitchFamily="2" charset="2"/>
              <a:buChar char="Ø"/>
            </a:pPr>
            <a:r>
              <a:rPr lang="cs-CZ" dirty="0">
                <a:solidFill>
                  <a:schemeClr val="tx1">
                    <a:lumMod val="75000"/>
                    <a:lumOff val="25000"/>
                  </a:schemeClr>
                </a:solidFill>
              </a:rPr>
              <a:t>Nákup vybavení pro RT, např.  nákup výpočetní techniky - pro pracovníky RT lze pořídit pouze takový počet  kusů zařízení a vybavení, který odpovídá výši úvazku členů RT = 1 ks na 1 úvazek; pokud je úvazek nižší, lze uplatnit pouze část pořizovací ceny, vztahující se  k danému úvazku (0,5 úvazek = 0,5 ceny výpočetní techniky), úvazky jednotlivých členů RT je možné sčítat.</a:t>
            </a:r>
          </a:p>
          <a:p>
            <a:pPr marL="285750" indent="-285750">
              <a:buClr>
                <a:schemeClr val="accent1"/>
              </a:buClr>
              <a:buFont typeface="Wingdings" panose="05000000000000000000" pitchFamily="2" charset="2"/>
              <a:buChar char="Ø"/>
            </a:pPr>
            <a:r>
              <a:rPr lang="cs-CZ" dirty="0">
                <a:solidFill>
                  <a:schemeClr val="tx1">
                    <a:lumMod val="75000"/>
                    <a:lumOff val="25000"/>
                  </a:schemeClr>
                </a:solidFill>
              </a:rPr>
              <a:t>Nově zařazen do této skupiny výdajů i nábytek (rozdíl oproti OP LZZ).</a:t>
            </a:r>
          </a:p>
          <a:p>
            <a:pPr marL="285750" indent="-285750">
              <a:buClr>
                <a:schemeClr val="accent1"/>
              </a:buClr>
              <a:buFont typeface="Wingdings" panose="05000000000000000000" pitchFamily="2" charset="2"/>
              <a:buChar char="Ø"/>
            </a:pPr>
            <a:r>
              <a:rPr lang="cs-CZ" dirty="0">
                <a:solidFill>
                  <a:schemeClr val="tx1">
                    <a:lumMod val="75000"/>
                    <a:lumOff val="25000"/>
                  </a:schemeClr>
                </a:solidFill>
              </a:rPr>
              <a:t>Pokud jakýkoliv nákup zařízení a vybavení patří na základě vymezení nepřímých nákladů (dle kapitoly 6.4.16 </a:t>
            </a:r>
            <a:r>
              <a:rPr lang="cs-CZ" dirty="0" err="1">
                <a:solidFill>
                  <a:schemeClr val="tx1">
                    <a:lumMod val="75000"/>
                    <a:lumOff val="25000"/>
                  </a:schemeClr>
                </a:solidFill>
              </a:rPr>
              <a:t>Spec</a:t>
            </a:r>
            <a:r>
              <a:rPr lang="cs-CZ" dirty="0">
                <a:solidFill>
                  <a:schemeClr val="tx1">
                    <a:lumMod val="75000"/>
                    <a:lumOff val="25000"/>
                  </a:schemeClr>
                </a:solidFill>
              </a:rPr>
              <a:t>. pravidel) mezi nepřímé náklady, nelze tyto výdaje řadit mezi přímé způsobilé náklady.</a:t>
            </a:r>
          </a:p>
          <a:p>
            <a:pPr marL="285750" indent="-285750">
              <a:buClr>
                <a:schemeClr val="accent1"/>
              </a:buClr>
              <a:buFont typeface="Wingdings" panose="05000000000000000000" pitchFamily="2" charset="2"/>
              <a:buChar char="Ø"/>
            </a:pPr>
            <a:endParaRPr lang="cs-CZ" dirty="0">
              <a:solidFill>
                <a:schemeClr val="tx1">
                  <a:lumMod val="75000"/>
                  <a:lumOff val="25000"/>
                </a:schemeClr>
              </a:solidFill>
            </a:endParaRPr>
          </a:p>
        </p:txBody>
      </p:sp>
    </p:spTree>
    <p:extLst>
      <p:ext uri="{BB962C8B-B14F-4D97-AF65-F5344CB8AC3E}">
        <p14:creationId xmlns:p14="http://schemas.microsoft.com/office/powerpoint/2010/main" val="30802973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291101"/>
            <a:ext cx="8596668" cy="818508"/>
          </a:xfrm>
        </p:spPr>
        <p:txBody>
          <a:bodyPr/>
          <a:lstStyle/>
          <a:p>
            <a:r>
              <a:rPr lang="cs-CZ" dirty="0" smtClean="0"/>
              <a:t>Nákup služeb, drobné stavební úpravy</a:t>
            </a:r>
            <a:endParaRPr lang="cs-CZ" dirty="0"/>
          </a:p>
        </p:txBody>
      </p:sp>
      <p:sp>
        <p:nvSpPr>
          <p:cNvPr id="3" name="Zástupný symbol pro obsah 2"/>
          <p:cNvSpPr>
            <a:spLocks noGrp="1"/>
          </p:cNvSpPr>
          <p:nvPr>
            <p:ph idx="1"/>
          </p:nvPr>
        </p:nvSpPr>
        <p:spPr>
          <a:xfrm>
            <a:off x="677334" y="1109609"/>
            <a:ext cx="8596668" cy="4931753"/>
          </a:xfrm>
        </p:spPr>
        <p:txBody>
          <a:bodyPr>
            <a:normAutofit fontScale="92500" lnSpcReduction="20000"/>
          </a:bodyPr>
          <a:lstStyle/>
          <a:p>
            <a:pPr marL="0" indent="0">
              <a:buNone/>
            </a:pPr>
            <a:r>
              <a:rPr lang="cs-CZ" sz="1900" b="1" dirty="0"/>
              <a:t>Nákup služeb</a:t>
            </a:r>
          </a:p>
          <a:p>
            <a:pPr marL="0" indent="0">
              <a:buNone/>
            </a:pPr>
            <a:r>
              <a:rPr lang="cs-CZ" sz="1900" dirty="0"/>
              <a:t>Dodání služby musí být nezbytné k realizaci projektu a musí vytvářet novou hodnotu, např.:</a:t>
            </a:r>
          </a:p>
          <a:p>
            <a:r>
              <a:rPr lang="cs-CZ" sz="1900" dirty="0"/>
              <a:t>zpracování analýz, průzkumů, studií</a:t>
            </a:r>
          </a:p>
          <a:p>
            <a:r>
              <a:rPr lang="cs-CZ" sz="1900" dirty="0"/>
              <a:t>lektorské služby</a:t>
            </a:r>
          </a:p>
          <a:p>
            <a:r>
              <a:rPr lang="cs-CZ" sz="1900" dirty="0"/>
              <a:t>školení a kurzy</a:t>
            </a:r>
          </a:p>
          <a:p>
            <a:r>
              <a:rPr lang="cs-CZ" sz="1900" dirty="0"/>
              <a:t>vytvoření nových publikací, školicích materiálů nebo manuálů, CD/DVD</a:t>
            </a:r>
          </a:p>
          <a:p>
            <a:r>
              <a:rPr lang="cs-CZ" sz="1900" dirty="0"/>
              <a:t>pronájem prostor pro práci s CS (např. pronájem učebny) </a:t>
            </a:r>
          </a:p>
          <a:p>
            <a:pPr marL="0" indent="0">
              <a:buNone/>
            </a:pPr>
            <a:r>
              <a:rPr lang="cs-CZ" sz="1900" dirty="0"/>
              <a:t> </a:t>
            </a:r>
          </a:p>
          <a:p>
            <a:pPr marL="0" indent="0">
              <a:buNone/>
            </a:pPr>
            <a:r>
              <a:rPr lang="cs-CZ" sz="1900" b="1" dirty="0"/>
              <a:t>Drobné stavební úpravy</a:t>
            </a:r>
          </a:p>
          <a:p>
            <a:r>
              <a:rPr lang="cs-CZ" sz="1900" dirty="0"/>
              <a:t>Cena všech dokončených stavebních úprav v jednom zdaňovacím období, která nepřesáhne v úhrnu 40 000 Kč na každou jednotlivou účetní položku majetku.</a:t>
            </a:r>
          </a:p>
          <a:p>
            <a:r>
              <a:rPr lang="cs-CZ" sz="1900" dirty="0"/>
              <a:t>Např. úprava pracovního místa, které usnadní přístup osobám zdravotně postiženým.</a:t>
            </a:r>
          </a:p>
          <a:p>
            <a:endParaRPr lang="cs-CZ" dirty="0"/>
          </a:p>
        </p:txBody>
      </p:sp>
    </p:spTree>
    <p:extLst>
      <p:ext uri="{BB962C8B-B14F-4D97-AF65-F5344CB8AC3E}">
        <p14:creationId xmlns:p14="http://schemas.microsoft.com/office/powerpoint/2010/main" val="327096249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239730"/>
            <a:ext cx="8596668" cy="828782"/>
          </a:xfrm>
        </p:spPr>
        <p:txBody>
          <a:bodyPr/>
          <a:lstStyle/>
          <a:p>
            <a:r>
              <a:rPr lang="cs-CZ" dirty="0" smtClean="0"/>
              <a:t>Přímá podpora pro CS</a:t>
            </a:r>
            <a:endParaRPr lang="cs-CZ" dirty="0"/>
          </a:p>
        </p:txBody>
      </p:sp>
      <p:sp>
        <p:nvSpPr>
          <p:cNvPr id="3" name="Zástupný symbol pro obsah 2"/>
          <p:cNvSpPr>
            <a:spLocks noGrp="1"/>
          </p:cNvSpPr>
          <p:nvPr>
            <p:ph idx="1"/>
          </p:nvPr>
        </p:nvSpPr>
        <p:spPr>
          <a:xfrm>
            <a:off x="677334" y="1068513"/>
            <a:ext cx="8596668" cy="5137078"/>
          </a:xfrm>
        </p:spPr>
        <p:txBody>
          <a:bodyPr>
            <a:normAutofit fontScale="92500" lnSpcReduction="10000"/>
          </a:bodyPr>
          <a:lstStyle/>
          <a:p>
            <a:r>
              <a:rPr lang="cs-CZ" sz="1900" dirty="0"/>
              <a:t>Mzdy zaměstnanců z CS (PS, DPČ, DPP ne) – max. limit stanovený  pro měsíc práce zaměstnance je ve výši trojnásobku minimální mzdy  za měsíc při 40hodinové týdenní pracovní době. </a:t>
            </a:r>
          </a:p>
          <a:p>
            <a:endParaRPr lang="cs-CZ" sz="1900" dirty="0"/>
          </a:p>
          <a:p>
            <a:r>
              <a:rPr lang="cs-CZ" sz="1900" dirty="0"/>
              <a:t>Cestovné, ubytování a stravné při služebních cestách pro CS. </a:t>
            </a:r>
          </a:p>
          <a:p>
            <a:endParaRPr lang="cs-CZ" sz="1900" dirty="0"/>
          </a:p>
          <a:p>
            <a:r>
              <a:rPr lang="cs-CZ" sz="1900" dirty="0"/>
              <a:t>Příspěvek na péči o dítě a další závislé osoby – poskytuje se po dobu trvání školení nebo při nástupu nezaměstnané osoby do nového zaměstnání (v tomto případě se poskytuje po dobu max. 6 </a:t>
            </a:r>
            <a:r>
              <a:rPr lang="cs-CZ" sz="1900" dirty="0" err="1"/>
              <a:t>měs</a:t>
            </a:r>
            <a:r>
              <a:rPr lang="cs-CZ" sz="1900" dirty="0"/>
              <a:t>.). </a:t>
            </a:r>
          </a:p>
          <a:p>
            <a:endParaRPr lang="cs-CZ" sz="1900" dirty="0"/>
          </a:p>
          <a:p>
            <a:r>
              <a:rPr lang="cs-CZ" sz="1900" dirty="0"/>
              <a:t>Příspěvek na zapracování (dle zákona č. 435/2004 Sb., zákon  o zaměstnanosti) – poskytuje se po dobu max. 3 </a:t>
            </a:r>
            <a:r>
              <a:rPr lang="cs-CZ" sz="1900" dirty="0" err="1"/>
              <a:t>měs</a:t>
            </a:r>
            <a:r>
              <a:rPr lang="cs-CZ" sz="1900" dirty="0"/>
              <a:t>., nejvýše  do poloviny minimální mzdy. </a:t>
            </a:r>
          </a:p>
          <a:p>
            <a:endParaRPr lang="cs-CZ" sz="1900" dirty="0"/>
          </a:p>
          <a:p>
            <a:r>
              <a:rPr lang="cs-CZ" sz="1900" dirty="0"/>
              <a:t>Jiné nezbytné náklady pro CS pro realizování jejich aktivit (prohlídka zdravotní způsobilosti pro výkon práce, výpis z rejstříku trestů).</a:t>
            </a:r>
          </a:p>
          <a:p>
            <a:endParaRPr lang="cs-CZ" dirty="0"/>
          </a:p>
        </p:txBody>
      </p:sp>
    </p:spTree>
    <p:extLst>
      <p:ext uri="{BB962C8B-B14F-4D97-AF65-F5344CB8AC3E}">
        <p14:creationId xmlns:p14="http://schemas.microsoft.com/office/powerpoint/2010/main" val="1235772366"/>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3" y="424665"/>
            <a:ext cx="8596668" cy="1320800"/>
          </a:xfrm>
        </p:spPr>
        <p:txBody>
          <a:bodyPr/>
          <a:lstStyle/>
          <a:p>
            <a:r>
              <a:rPr lang="cs-CZ" dirty="0" smtClean="0"/>
              <a:t>Finanční část </a:t>
            </a:r>
            <a:endParaRPr lang="cs-CZ" dirty="0"/>
          </a:p>
        </p:txBody>
      </p:sp>
      <p:sp>
        <p:nvSpPr>
          <p:cNvPr id="3" name="Zástupný symbol pro obsah 2"/>
          <p:cNvSpPr>
            <a:spLocks noGrp="1"/>
          </p:cNvSpPr>
          <p:nvPr>
            <p:ph idx="1"/>
          </p:nvPr>
        </p:nvSpPr>
        <p:spPr>
          <a:xfrm>
            <a:off x="677333" y="1327308"/>
            <a:ext cx="8795439" cy="4415946"/>
          </a:xfrm>
        </p:spPr>
        <p:txBody>
          <a:bodyPr>
            <a:normAutofit lnSpcReduction="10000"/>
          </a:bodyPr>
          <a:lstStyle/>
          <a:p>
            <a:pPr marL="0" indent="0">
              <a:buNone/>
            </a:pPr>
            <a:r>
              <a:rPr lang="cs-CZ" b="1" dirty="0" smtClean="0"/>
              <a:t>Příjmy projektu</a:t>
            </a:r>
          </a:p>
          <a:p>
            <a:pPr algn="just"/>
            <a:r>
              <a:rPr lang="cs-CZ" dirty="0" smtClean="0"/>
              <a:t>Příjmy za poskytované služby, které jsou i jen částečně financované v rámci projektu (konferenční poplatky, poplatky za školení apod.)</a:t>
            </a:r>
          </a:p>
          <a:p>
            <a:pPr algn="just"/>
            <a:r>
              <a:rPr lang="cs-CZ" dirty="0" smtClean="0"/>
              <a:t>Příjmy za prodej výrobků, které vznikly v rámci projektu (tj. výrobků, na jejichž vznik byly vynaloženy výdaje projektu),</a:t>
            </a:r>
          </a:p>
          <a:p>
            <a:pPr algn="just"/>
            <a:r>
              <a:rPr lang="cs-CZ" dirty="0" smtClean="0"/>
              <a:t>Pronájem prostor, zařízení, software atd. financovaných v rámci projektu</a:t>
            </a:r>
          </a:p>
          <a:p>
            <a:pPr algn="just"/>
            <a:r>
              <a:rPr lang="cs-CZ" dirty="0" smtClean="0"/>
              <a:t>Prostředky, kterými partner či další subjekt zapojený do realizace projektu (např. jako zaměstnavatel školených osob) spolufinancuje z vlastních zdrojů projektové činnosti z důvodu aplikace některé z blokových výjimek ze zákazu veřejné podpory.</a:t>
            </a:r>
          </a:p>
          <a:p>
            <a:pPr algn="just"/>
            <a:r>
              <a:rPr lang="cs-CZ" u="sng" dirty="0" smtClean="0"/>
              <a:t>Příjmem projektu nikdy nejsou: </a:t>
            </a:r>
            <a:r>
              <a:rPr lang="cs-CZ" dirty="0" smtClean="0"/>
              <a:t>úroky vygenerované na bankovních účtech příjemce, platby příjemce obdrží ze smluvních pokut v důsledku porušení smlouvy, platby, které vznikají v důsledku toho, že třetí osoba vybraná podle pravidel pro zadávání zakázek svou nabídku stáhne (peněžní jistota)</a:t>
            </a:r>
            <a:endParaRPr lang="cs-CZ" dirty="0"/>
          </a:p>
        </p:txBody>
      </p:sp>
    </p:spTree>
    <p:extLst>
      <p:ext uri="{BB962C8B-B14F-4D97-AF65-F5344CB8AC3E}">
        <p14:creationId xmlns:p14="http://schemas.microsoft.com/office/powerpoint/2010/main" val="672928935"/>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363020"/>
            <a:ext cx="8596668" cy="1320800"/>
          </a:xfrm>
        </p:spPr>
        <p:txBody>
          <a:bodyPr/>
          <a:lstStyle/>
          <a:p>
            <a:r>
              <a:rPr lang="cs-CZ" dirty="0" smtClean="0"/>
              <a:t>Rozpočet projektu</a:t>
            </a:r>
            <a:endParaRPr lang="cs-CZ" dirty="0"/>
          </a:p>
        </p:txBody>
      </p:sp>
      <p:sp>
        <p:nvSpPr>
          <p:cNvPr id="3" name="Zástupný symbol pro obsah 2"/>
          <p:cNvSpPr>
            <a:spLocks noGrp="1"/>
          </p:cNvSpPr>
          <p:nvPr>
            <p:ph idx="1"/>
          </p:nvPr>
        </p:nvSpPr>
        <p:spPr>
          <a:xfrm>
            <a:off x="677334" y="1122899"/>
            <a:ext cx="8596668" cy="3880773"/>
          </a:xfrm>
        </p:spPr>
        <p:txBody>
          <a:bodyPr/>
          <a:lstStyle/>
          <a:p>
            <a:r>
              <a:rPr lang="cs-CZ" dirty="0" smtClean="0"/>
              <a:t>Změny v rozpočtu jsou možné (nesmí se ale narušit charakter a hlavní záměr projektu, musí být pro projekt nezbytné a efektivní)</a:t>
            </a:r>
          </a:p>
          <a:p>
            <a:r>
              <a:rPr lang="cs-CZ" dirty="0" smtClean="0"/>
              <a:t>Každou změnu je třeba zdůvodnit</a:t>
            </a:r>
          </a:p>
          <a:p>
            <a:r>
              <a:rPr lang="cs-CZ" dirty="0" smtClean="0"/>
              <a:t>Při změně se podívat do ,,specifické části pravidel,, zda se jedná o podstatnou či nepodstatnou změnu</a:t>
            </a:r>
          </a:p>
          <a:p>
            <a:r>
              <a:rPr lang="cs-CZ" dirty="0" smtClean="0"/>
              <a:t>Celková výše rozpočtu nemůže být navýšena</a:t>
            </a:r>
          </a:p>
          <a:p>
            <a:r>
              <a:rPr lang="cs-CZ" dirty="0" smtClean="0"/>
              <a:t>Dodržování rozpočtu</a:t>
            </a:r>
          </a:p>
          <a:p>
            <a:pPr marL="0" indent="0">
              <a:buNone/>
            </a:pPr>
            <a:r>
              <a:rPr lang="cs-CZ" dirty="0" smtClean="0"/>
              <a:t>- čerpání z položek nemůže být vyšší než je jejich výše</a:t>
            </a:r>
            <a:endParaRPr lang="cs-CZ" dirty="0"/>
          </a:p>
        </p:txBody>
      </p:sp>
    </p:spTree>
    <p:extLst>
      <p:ext uri="{BB962C8B-B14F-4D97-AF65-F5344CB8AC3E}">
        <p14:creationId xmlns:p14="http://schemas.microsoft.com/office/powerpoint/2010/main" val="4278302580"/>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Změny projektu – změny podstatné</a:t>
            </a:r>
            <a:endParaRPr lang="cs-CZ" dirty="0"/>
          </a:p>
        </p:txBody>
      </p:sp>
      <p:sp>
        <p:nvSpPr>
          <p:cNvPr id="3" name="Zástupný symbol pro obsah 2"/>
          <p:cNvSpPr>
            <a:spLocks noGrp="1"/>
          </p:cNvSpPr>
          <p:nvPr>
            <p:ph idx="1"/>
          </p:nvPr>
        </p:nvSpPr>
        <p:spPr>
          <a:xfrm>
            <a:off x="677334" y="1657155"/>
            <a:ext cx="8596668" cy="3880773"/>
          </a:xfrm>
        </p:spPr>
        <p:txBody>
          <a:bodyPr/>
          <a:lstStyle/>
          <a:p>
            <a:r>
              <a:rPr lang="cs-CZ" dirty="0" smtClean="0"/>
              <a:t>Před jejich provedením je potřeba souhlas řídícího orgánu</a:t>
            </a:r>
          </a:p>
          <a:p>
            <a:r>
              <a:rPr lang="cs-CZ" dirty="0"/>
              <a:t>Z</a:t>
            </a:r>
            <a:r>
              <a:rPr lang="cs-CZ" dirty="0" smtClean="0"/>
              <a:t>měny vyžadující vydání změnového právního aktu</a:t>
            </a:r>
          </a:p>
          <a:p>
            <a:r>
              <a:rPr lang="cs-CZ" dirty="0" smtClean="0"/>
              <a:t>Změny nevyžadující vydání změnového právního aktu</a:t>
            </a:r>
          </a:p>
          <a:p>
            <a:r>
              <a:rPr lang="cs-CZ" dirty="0" smtClean="0"/>
              <a:t>Vliv na charakter projektu, splnění cílů nebo dobu realizace projektu</a:t>
            </a:r>
          </a:p>
          <a:p>
            <a:r>
              <a:rPr lang="cs-CZ" dirty="0" smtClean="0"/>
              <a:t>Žádost o změnu v MS 2014+</a:t>
            </a:r>
          </a:p>
          <a:p>
            <a:r>
              <a:rPr lang="cs-CZ" dirty="0" smtClean="0"/>
              <a:t>ŘO má na posouzení změny 20 pracovních dnů (od předložení žádosti o změnu)</a:t>
            </a:r>
          </a:p>
          <a:p>
            <a:r>
              <a:rPr lang="cs-CZ" dirty="0" smtClean="0"/>
              <a:t>Změna nesmí být provedena před schválením ze strany ŘO, resp.. Před vydáním změnového právního aktu</a:t>
            </a:r>
            <a:endParaRPr lang="cs-CZ" dirty="0"/>
          </a:p>
        </p:txBody>
      </p:sp>
    </p:spTree>
    <p:extLst>
      <p:ext uri="{BB962C8B-B14F-4D97-AF65-F5344CB8AC3E}">
        <p14:creationId xmlns:p14="http://schemas.microsoft.com/office/powerpoint/2010/main" val="4127476191"/>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Změny projektu -  změny nepodstatné</a:t>
            </a:r>
            <a:endParaRPr lang="cs-CZ" dirty="0"/>
          </a:p>
        </p:txBody>
      </p:sp>
      <p:sp>
        <p:nvSpPr>
          <p:cNvPr id="3" name="Zástupný symbol pro obsah 2"/>
          <p:cNvSpPr>
            <a:spLocks noGrp="1"/>
          </p:cNvSpPr>
          <p:nvPr>
            <p:ph idx="1"/>
          </p:nvPr>
        </p:nvSpPr>
        <p:spPr>
          <a:xfrm>
            <a:off x="677334" y="1482495"/>
            <a:ext cx="8596668" cy="3880773"/>
          </a:xfrm>
        </p:spPr>
        <p:txBody>
          <a:bodyPr/>
          <a:lstStyle/>
          <a:p>
            <a:r>
              <a:rPr lang="cs-CZ" dirty="0" smtClean="0"/>
              <a:t>Nevyžadují změnu právního aktu</a:t>
            </a:r>
          </a:p>
          <a:p>
            <a:r>
              <a:rPr lang="cs-CZ" dirty="0" smtClean="0"/>
              <a:t>Změny, o kterých je potřeba informovat ŘO bez zbytečného prodlení od data provedení změny</a:t>
            </a:r>
          </a:p>
          <a:p>
            <a:r>
              <a:rPr lang="cs-CZ" dirty="0" smtClean="0"/>
              <a:t>Změny, o kterých je potřeba informovat ŘO 10 dnů před předložením zprávy o realizaci projektu</a:t>
            </a:r>
          </a:p>
          <a:p>
            <a:r>
              <a:rPr lang="cs-CZ" dirty="0" smtClean="0"/>
              <a:t>Změny rozpočtu, o kterých je potřeba informovat ŘO spolu se zprávou o realizaci projektu</a:t>
            </a:r>
          </a:p>
          <a:p>
            <a:endParaRPr lang="cs-CZ" dirty="0"/>
          </a:p>
          <a:p>
            <a:r>
              <a:rPr lang="cs-CZ" dirty="0" smtClean="0"/>
              <a:t>Změny v osobě příjemce</a:t>
            </a:r>
          </a:p>
        </p:txBody>
      </p:sp>
    </p:spTree>
    <p:extLst>
      <p:ext uri="{BB962C8B-B14F-4D97-AF65-F5344CB8AC3E}">
        <p14:creationId xmlns:p14="http://schemas.microsoft.com/office/powerpoint/2010/main" val="1789185602"/>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Změny nepodstatné</a:t>
            </a:r>
            <a:endParaRPr lang="cs-CZ" dirty="0"/>
          </a:p>
        </p:txBody>
      </p:sp>
      <p:sp>
        <p:nvSpPr>
          <p:cNvPr id="3" name="Zástupný symbol pro obsah 2"/>
          <p:cNvSpPr>
            <a:spLocks noGrp="1"/>
          </p:cNvSpPr>
          <p:nvPr>
            <p:ph idx="1"/>
          </p:nvPr>
        </p:nvSpPr>
        <p:spPr>
          <a:xfrm>
            <a:off x="677334" y="1503043"/>
            <a:ext cx="8596668" cy="3880773"/>
          </a:xfrm>
        </p:spPr>
        <p:txBody>
          <a:bodyPr>
            <a:normAutofit fontScale="92500" lnSpcReduction="20000"/>
          </a:bodyPr>
          <a:lstStyle/>
          <a:p>
            <a:pPr>
              <a:buFont typeface="Wingdings" panose="05000000000000000000" pitchFamily="2" charset="2"/>
              <a:buChar char="Ø"/>
            </a:pPr>
            <a:r>
              <a:rPr lang="cs-CZ" b="1" dirty="0" smtClean="0"/>
              <a:t>Informovat ŘO bez zbytečného prodlení od data provedení změny</a:t>
            </a:r>
          </a:p>
          <a:p>
            <a:pPr>
              <a:buFontTx/>
              <a:buChar char="-"/>
            </a:pPr>
            <a:r>
              <a:rPr lang="cs-CZ" dirty="0" smtClean="0"/>
              <a:t>Kontaktní osoby projektu )vč. Kontaktních údajů, adresy pro doručení..)</a:t>
            </a:r>
          </a:p>
          <a:p>
            <a:pPr>
              <a:buFontTx/>
              <a:buChar char="-"/>
            </a:pPr>
            <a:r>
              <a:rPr lang="cs-CZ" dirty="0" smtClean="0"/>
              <a:t>sídla příjemce podpory,</a:t>
            </a:r>
          </a:p>
          <a:p>
            <a:pPr>
              <a:buFontTx/>
              <a:buChar char="-"/>
            </a:pPr>
            <a:r>
              <a:rPr lang="cs-CZ" dirty="0" smtClean="0"/>
              <a:t>Osob statutárních orgánů příjemce,</a:t>
            </a:r>
          </a:p>
          <a:p>
            <a:pPr>
              <a:buFontTx/>
              <a:buChar char="-"/>
            </a:pPr>
            <a:r>
              <a:rPr lang="cs-CZ" dirty="0" smtClean="0"/>
              <a:t>Názvu příjemce (součástí nesmí být převod/přechod práv a povinností příjemce z právního aktu).</a:t>
            </a:r>
          </a:p>
          <a:p>
            <a:pPr>
              <a:buFont typeface="Wingdings" panose="05000000000000000000" pitchFamily="2" charset="2"/>
              <a:buChar char="Ø"/>
            </a:pPr>
            <a:r>
              <a:rPr lang="cs-CZ" b="1" dirty="0" smtClean="0"/>
              <a:t>Informovat ŘO 10 dnů před předložením </a:t>
            </a:r>
            <a:r>
              <a:rPr lang="cs-CZ" b="1" dirty="0" err="1" smtClean="0"/>
              <a:t>ZoR</a:t>
            </a:r>
            <a:endParaRPr lang="cs-CZ" b="1" dirty="0" smtClean="0"/>
          </a:p>
          <a:p>
            <a:pPr>
              <a:buFontTx/>
              <a:buChar char="-"/>
            </a:pPr>
            <a:r>
              <a:rPr lang="cs-CZ" dirty="0" smtClean="0"/>
              <a:t>Změna finančního plánu </a:t>
            </a:r>
          </a:p>
          <a:p>
            <a:pPr>
              <a:buFontTx/>
              <a:buChar char="-"/>
            </a:pPr>
            <a:r>
              <a:rPr lang="cs-CZ" dirty="0" smtClean="0"/>
              <a:t>Změna rozpočtu v rámci jedné kapitoly (přesun mezi položkami, nové položky)</a:t>
            </a:r>
          </a:p>
          <a:p>
            <a:pPr>
              <a:buFontTx/>
              <a:buChar char="-"/>
            </a:pPr>
            <a:r>
              <a:rPr lang="cs-CZ" dirty="0" smtClean="0"/>
              <a:t>Přesun prostředků mezi kapitolami rozpočtu do výše 20% celkových způsobilých výdajů projektu (počítá se kumulovaně od vydání právního aktu či poslední podstatné změny)</a:t>
            </a:r>
          </a:p>
          <a:p>
            <a:pPr marL="0" indent="0">
              <a:buNone/>
            </a:pPr>
            <a:endParaRPr lang="cs-CZ" dirty="0" smtClean="0"/>
          </a:p>
          <a:p>
            <a:pPr marL="0" indent="0">
              <a:buNone/>
            </a:pPr>
            <a:endParaRPr lang="cs-CZ" dirty="0" smtClean="0"/>
          </a:p>
          <a:p>
            <a:pPr marL="0" indent="0">
              <a:buNone/>
            </a:pPr>
            <a:endParaRPr lang="cs-CZ" dirty="0"/>
          </a:p>
        </p:txBody>
      </p:sp>
    </p:spTree>
    <p:extLst>
      <p:ext uri="{BB962C8B-B14F-4D97-AF65-F5344CB8AC3E}">
        <p14:creationId xmlns:p14="http://schemas.microsoft.com/office/powerpoint/2010/main" val="412590746"/>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Nepodstatné změny </a:t>
            </a:r>
            <a:endParaRPr lang="cs-CZ" dirty="0"/>
          </a:p>
        </p:txBody>
      </p:sp>
      <p:sp>
        <p:nvSpPr>
          <p:cNvPr id="3" name="Zástupný symbol pro obsah 2"/>
          <p:cNvSpPr>
            <a:spLocks noGrp="1"/>
          </p:cNvSpPr>
          <p:nvPr>
            <p:ph idx="1"/>
          </p:nvPr>
        </p:nvSpPr>
        <p:spPr>
          <a:xfrm>
            <a:off x="677334" y="1513317"/>
            <a:ext cx="8596668" cy="3880773"/>
          </a:xfrm>
        </p:spPr>
        <p:txBody>
          <a:bodyPr>
            <a:normAutofit fontScale="92500"/>
          </a:bodyPr>
          <a:lstStyle/>
          <a:p>
            <a:r>
              <a:rPr lang="cs-CZ" dirty="0" smtClean="0"/>
              <a:t>Informovat ŘO spolu se zprávou o realizaci projektu</a:t>
            </a:r>
          </a:p>
          <a:p>
            <a:pPr>
              <a:buFontTx/>
              <a:buChar char="-"/>
            </a:pPr>
            <a:r>
              <a:rPr lang="cs-CZ" dirty="0" smtClean="0"/>
              <a:t>Změna místa realizace nebo území dopadu (jen případy bez vlivu na způsobilost výdajů)</a:t>
            </a:r>
          </a:p>
          <a:p>
            <a:pPr>
              <a:buFontTx/>
              <a:buChar char="-"/>
            </a:pPr>
            <a:r>
              <a:rPr lang="cs-CZ" dirty="0" smtClean="0"/>
              <a:t>Změna ve způsobu provádění KA bez vlivu na plnění cílů )technické aspekty – harmonogram, rozfázování aktivity, změny v počtu plánovaných činností, změna v počtu účastníků, lokality)</a:t>
            </a:r>
          </a:p>
          <a:p>
            <a:pPr>
              <a:buFontTx/>
              <a:buChar char="-"/>
            </a:pPr>
            <a:r>
              <a:rPr lang="cs-CZ" dirty="0" smtClean="0"/>
              <a:t>Navýšení počtu zapojených osob CS</a:t>
            </a:r>
          </a:p>
          <a:p>
            <a:pPr>
              <a:buFontTx/>
              <a:buChar char="-"/>
            </a:pPr>
            <a:r>
              <a:rPr lang="cs-CZ" dirty="0" smtClean="0"/>
              <a:t>Změna složení realizačního týmu</a:t>
            </a:r>
          </a:p>
          <a:p>
            <a:pPr>
              <a:buFontTx/>
              <a:buChar char="-"/>
            </a:pPr>
            <a:r>
              <a:rPr lang="cs-CZ" dirty="0" smtClean="0"/>
              <a:t>Změny smluv o partnerství</a:t>
            </a:r>
          </a:p>
          <a:p>
            <a:pPr>
              <a:buFontTx/>
              <a:buChar char="-"/>
            </a:pPr>
            <a:r>
              <a:rPr lang="cs-CZ" dirty="0" smtClean="0"/>
              <a:t>Vypuštění partnera z realizace projektu )zánik partnerské </a:t>
            </a:r>
            <a:r>
              <a:rPr lang="cs-CZ" dirty="0" err="1" smtClean="0"/>
              <a:t>org</a:t>
            </a:r>
            <a:r>
              <a:rPr lang="cs-CZ" dirty="0" smtClean="0"/>
              <a:t>., bez vlivu na VP)</a:t>
            </a:r>
          </a:p>
          <a:p>
            <a:pPr>
              <a:buFontTx/>
              <a:buChar char="-"/>
            </a:pPr>
            <a:r>
              <a:rPr lang="cs-CZ" dirty="0" smtClean="0"/>
              <a:t>Změny plátcovství DPH příjemce či partnera s </a:t>
            </a:r>
            <a:r>
              <a:rPr lang="cs-CZ" dirty="0" err="1" smtClean="0"/>
              <a:t>fin</a:t>
            </a:r>
            <a:r>
              <a:rPr lang="cs-CZ" dirty="0" smtClean="0"/>
              <a:t>. příspěvkem</a:t>
            </a:r>
          </a:p>
          <a:p>
            <a:pPr>
              <a:buFontTx/>
              <a:buChar char="-"/>
            </a:pPr>
            <a:endParaRPr lang="cs-CZ" dirty="0" smtClean="0"/>
          </a:p>
        </p:txBody>
      </p:sp>
    </p:spTree>
    <p:extLst>
      <p:ext uri="{BB962C8B-B14F-4D97-AF65-F5344CB8AC3E}">
        <p14:creationId xmlns:p14="http://schemas.microsoft.com/office/powerpoint/2010/main" val="3064473384"/>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Podstatné změny</a:t>
            </a:r>
            <a:endParaRPr lang="cs-CZ" dirty="0"/>
          </a:p>
        </p:txBody>
      </p:sp>
      <p:sp>
        <p:nvSpPr>
          <p:cNvPr id="3" name="Zástupný symbol pro obsah 2"/>
          <p:cNvSpPr>
            <a:spLocks noGrp="1"/>
          </p:cNvSpPr>
          <p:nvPr>
            <p:ph idx="1"/>
          </p:nvPr>
        </p:nvSpPr>
        <p:spPr>
          <a:xfrm>
            <a:off x="677334" y="1523591"/>
            <a:ext cx="8596668" cy="3880773"/>
          </a:xfrm>
        </p:spPr>
        <p:txBody>
          <a:bodyPr/>
          <a:lstStyle/>
          <a:p>
            <a:r>
              <a:rPr lang="cs-CZ" b="1" dirty="0" smtClean="0"/>
              <a:t>Nevyžadující vydání změnového právního aktu</a:t>
            </a:r>
          </a:p>
          <a:p>
            <a:pPr>
              <a:buFontTx/>
              <a:buChar char="-"/>
            </a:pPr>
            <a:r>
              <a:rPr lang="cs-CZ" dirty="0" smtClean="0"/>
              <a:t>Změny v KA (vyjma technických aspektů), při zrušení či přidání KA</a:t>
            </a:r>
          </a:p>
          <a:p>
            <a:pPr>
              <a:buFontTx/>
              <a:buChar char="-"/>
            </a:pPr>
            <a:r>
              <a:rPr lang="cs-CZ" dirty="0" smtClean="0"/>
              <a:t>Přesun prostředků mezi kapitolami rozpočtu v objemu nad 20% CZV (kumulovaně od vydání práv. aktu nebo minulé podstatné změny)</a:t>
            </a:r>
          </a:p>
          <a:p>
            <a:pPr>
              <a:buFontTx/>
              <a:buChar char="-"/>
            </a:pPr>
            <a:r>
              <a:rPr lang="cs-CZ" dirty="0" smtClean="0"/>
              <a:t>Přesun v rozpočtu mezi investicemi a </a:t>
            </a:r>
            <a:r>
              <a:rPr lang="cs-CZ" dirty="0" err="1" smtClean="0"/>
              <a:t>neinvesticemi</a:t>
            </a:r>
            <a:endParaRPr lang="cs-CZ" dirty="0" smtClean="0"/>
          </a:p>
          <a:p>
            <a:pPr>
              <a:buFontTx/>
              <a:buChar char="-"/>
            </a:pPr>
            <a:r>
              <a:rPr lang="cs-CZ" dirty="0" smtClean="0"/>
              <a:t>Změna bankovního účtu projektu/projektů</a:t>
            </a:r>
          </a:p>
          <a:p>
            <a:pPr>
              <a:buFontTx/>
              <a:buChar char="-"/>
            </a:pPr>
            <a:r>
              <a:rPr lang="cs-CZ" dirty="0" smtClean="0"/>
              <a:t>Změny vymezení monitorovacích období (bez vlivu na termín konce projektu)</a:t>
            </a:r>
          </a:p>
          <a:p>
            <a:pPr>
              <a:buFontTx/>
              <a:buChar char="-"/>
            </a:pPr>
            <a:r>
              <a:rPr lang="cs-CZ" dirty="0" smtClean="0"/>
              <a:t>Změny v termínech dílčích kroků (tam, kde právní akt tyto termíny a kroky obsahuje)</a:t>
            </a:r>
            <a:endParaRPr lang="cs-CZ" dirty="0"/>
          </a:p>
        </p:txBody>
      </p:sp>
    </p:spTree>
    <p:extLst>
      <p:ext uri="{BB962C8B-B14F-4D97-AF65-F5344CB8AC3E}">
        <p14:creationId xmlns:p14="http://schemas.microsoft.com/office/powerpoint/2010/main" val="2663081751"/>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Podstatné změny</a:t>
            </a:r>
            <a:endParaRPr lang="cs-CZ" dirty="0"/>
          </a:p>
        </p:txBody>
      </p:sp>
      <p:sp>
        <p:nvSpPr>
          <p:cNvPr id="3" name="Zástupný symbol pro obsah 2"/>
          <p:cNvSpPr>
            <a:spLocks noGrp="1"/>
          </p:cNvSpPr>
          <p:nvPr>
            <p:ph idx="1"/>
          </p:nvPr>
        </p:nvSpPr>
        <p:spPr>
          <a:xfrm>
            <a:off x="749253" y="1410575"/>
            <a:ext cx="8596668" cy="3880773"/>
          </a:xfrm>
        </p:spPr>
        <p:txBody>
          <a:bodyPr/>
          <a:lstStyle/>
          <a:p>
            <a:r>
              <a:rPr lang="cs-CZ" b="1" dirty="0" smtClean="0"/>
              <a:t>Vyžadující vydání změnového právního aktu</a:t>
            </a:r>
          </a:p>
          <a:p>
            <a:pPr>
              <a:buFontTx/>
              <a:buChar char="-"/>
            </a:pPr>
            <a:r>
              <a:rPr lang="cs-CZ" dirty="0" smtClean="0"/>
              <a:t>Změna plánovaných výstupů a výsledků projektu (indikátorů),</a:t>
            </a:r>
          </a:p>
          <a:p>
            <a:pPr>
              <a:buFontTx/>
              <a:buChar char="-"/>
            </a:pPr>
            <a:r>
              <a:rPr lang="cs-CZ" dirty="0" smtClean="0"/>
              <a:t>Změna termínu ukončení realizace projektu,</a:t>
            </a:r>
          </a:p>
          <a:p>
            <a:pPr>
              <a:buFontTx/>
              <a:buChar char="-"/>
            </a:pPr>
            <a:r>
              <a:rPr lang="cs-CZ" dirty="0" smtClean="0"/>
              <a:t>Nahrazení partnera jiným subjektem/jinými subjekty,</a:t>
            </a:r>
          </a:p>
          <a:p>
            <a:pPr>
              <a:buFontTx/>
              <a:buChar char="-"/>
            </a:pPr>
            <a:r>
              <a:rPr lang="cs-CZ" dirty="0" smtClean="0"/>
              <a:t>Vypuštění partnera z realizace projektu z důvodu jeho zániku )pokud dochází k navýšení veřejné podpory).</a:t>
            </a:r>
          </a:p>
          <a:p>
            <a:pPr>
              <a:buFontTx/>
              <a:buChar char="-"/>
            </a:pPr>
            <a:endParaRPr lang="cs-CZ" dirty="0"/>
          </a:p>
          <a:p>
            <a:pPr marL="0" indent="0">
              <a:buNone/>
            </a:pPr>
            <a:r>
              <a:rPr lang="cs-CZ" dirty="0" smtClean="0"/>
              <a:t>Žádost o změnu je možno stáhnout do doby jejich schválení /odmítnutí.</a:t>
            </a:r>
            <a:endParaRPr lang="cs-CZ" dirty="0"/>
          </a:p>
        </p:txBody>
      </p:sp>
    </p:spTree>
    <p:extLst>
      <p:ext uri="{BB962C8B-B14F-4D97-AF65-F5344CB8AC3E}">
        <p14:creationId xmlns:p14="http://schemas.microsoft.com/office/powerpoint/2010/main" val="1253686949"/>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Podstatné a nepodstatné změny v rámci změn v osobě příjemce</a:t>
            </a:r>
            <a:endParaRPr lang="cs-CZ" dirty="0"/>
          </a:p>
        </p:txBody>
      </p:sp>
      <p:sp>
        <p:nvSpPr>
          <p:cNvPr id="3" name="Zástupný symbol pro obsah 2"/>
          <p:cNvSpPr>
            <a:spLocks noGrp="1"/>
          </p:cNvSpPr>
          <p:nvPr>
            <p:ph idx="1"/>
          </p:nvPr>
        </p:nvSpPr>
        <p:spPr>
          <a:xfrm>
            <a:off x="677334" y="1930400"/>
            <a:ext cx="8596668" cy="3880773"/>
          </a:xfrm>
        </p:spPr>
        <p:txBody>
          <a:bodyPr>
            <a:normAutofit fontScale="92500" lnSpcReduction="20000"/>
          </a:bodyPr>
          <a:lstStyle/>
          <a:p>
            <a:r>
              <a:rPr lang="cs-CZ" b="1" dirty="0" smtClean="0"/>
              <a:t>Změny v osobě příjemce</a:t>
            </a:r>
          </a:p>
          <a:p>
            <a:pPr>
              <a:buFontTx/>
              <a:buChar char="-"/>
            </a:pPr>
            <a:r>
              <a:rPr lang="cs-CZ" dirty="0" smtClean="0"/>
              <a:t>Změna právní formy příjemce podpory (NZ)</a:t>
            </a:r>
          </a:p>
          <a:p>
            <a:pPr>
              <a:buFontTx/>
              <a:buChar char="-"/>
            </a:pPr>
            <a:r>
              <a:rPr lang="cs-CZ" dirty="0" smtClean="0"/>
              <a:t>Přeměna obchodní společnosti nebo družstva dle zákona 125/2008 Sb., o přeměnách obch. Společností a družstev – fúze, rozdělení převod (PZ předem, bez nového právního aktu),</a:t>
            </a:r>
          </a:p>
          <a:p>
            <a:pPr>
              <a:buFontTx/>
              <a:buChar char="-"/>
            </a:pPr>
            <a:r>
              <a:rPr lang="cs-CZ" dirty="0" smtClean="0"/>
              <a:t>Slučování, splývání a rozdělování školských právnických osob (PZ předem, bez nového právního aktu),</a:t>
            </a:r>
          </a:p>
          <a:p>
            <a:pPr>
              <a:buFontTx/>
              <a:buChar char="-"/>
            </a:pPr>
            <a:r>
              <a:rPr lang="cs-CZ" dirty="0" smtClean="0"/>
              <a:t>Změna příjemce se zákona, kdy od určitého data dojde k jeho přejmenování či změně právní formy (NZ, ŘO bere na vědomí),</a:t>
            </a:r>
          </a:p>
          <a:p>
            <a:pPr>
              <a:buFontTx/>
              <a:buChar char="-"/>
            </a:pPr>
            <a:r>
              <a:rPr lang="cs-CZ" dirty="0" smtClean="0"/>
              <a:t>Změna příjemce, kdy na základě změny zákona, usnesení vlády apod. dojde od určitého data k přenosu agendy, které se projekt týká, z jednoho subjektu na jiný (bez souhlasu ŘO předem, ale změnový právní akt),</a:t>
            </a:r>
          </a:p>
          <a:p>
            <a:pPr>
              <a:buFontTx/>
              <a:buChar char="-"/>
            </a:pPr>
            <a:r>
              <a:rPr lang="cs-CZ" dirty="0" smtClean="0"/>
              <a:t>Změna nelze mezi </a:t>
            </a:r>
            <a:r>
              <a:rPr lang="cs-CZ" dirty="0" err="1" smtClean="0"/>
              <a:t>růz</a:t>
            </a:r>
            <a:r>
              <a:rPr lang="cs-CZ" dirty="0" smtClean="0"/>
              <a:t>. Subjekty, z FO na PO, při prodeji či propachtování organizace či její části.</a:t>
            </a:r>
            <a:endParaRPr lang="cs-CZ" dirty="0"/>
          </a:p>
        </p:txBody>
      </p:sp>
    </p:spTree>
    <p:extLst>
      <p:ext uri="{BB962C8B-B14F-4D97-AF65-F5344CB8AC3E}">
        <p14:creationId xmlns:p14="http://schemas.microsoft.com/office/powerpoint/2010/main" val="1275710648"/>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KONTROLY</a:t>
            </a:r>
            <a:endParaRPr lang="cs-CZ" dirty="0"/>
          </a:p>
        </p:txBody>
      </p:sp>
      <p:sp>
        <p:nvSpPr>
          <p:cNvPr id="3" name="Zástupný symbol pro obsah 2"/>
          <p:cNvSpPr>
            <a:spLocks noGrp="1"/>
          </p:cNvSpPr>
          <p:nvPr>
            <p:ph idx="1"/>
          </p:nvPr>
        </p:nvSpPr>
        <p:spPr>
          <a:xfrm>
            <a:off x="677334" y="1410575"/>
            <a:ext cx="8596668" cy="3880773"/>
          </a:xfrm>
        </p:spPr>
        <p:txBody>
          <a:bodyPr/>
          <a:lstStyle/>
          <a:p>
            <a:r>
              <a:rPr lang="cs-CZ" b="1" u="sng" dirty="0" smtClean="0"/>
              <a:t>Kontrola administrativní a kontrola na místě</a:t>
            </a:r>
          </a:p>
          <a:p>
            <a:endParaRPr lang="cs-CZ" b="1" u="sng" dirty="0"/>
          </a:p>
          <a:p>
            <a:r>
              <a:rPr lang="cs-CZ" dirty="0" smtClean="0"/>
              <a:t>Kontrola administrativní znamená kontrolu zprávy o realizaci projektu a žádosti o platbu prostřednictvím systému MS2014+</a:t>
            </a:r>
          </a:p>
          <a:p>
            <a:endParaRPr lang="cs-CZ" dirty="0"/>
          </a:p>
          <a:p>
            <a:r>
              <a:rPr lang="cs-CZ" dirty="0" smtClean="0"/>
              <a:t>Kontrola na místě je vykonávána na základě čl. 125 odst. 4 písm. a) a čl. 125 odst. 5 obecného nařízení a zákona č. 320/2001 Sb., o finanční kontrole ve veřejné správě a o změně některých zákonů (zákon o finanční kontrole).</a:t>
            </a:r>
          </a:p>
          <a:p>
            <a:pPr>
              <a:buFontTx/>
              <a:buChar char="-"/>
            </a:pPr>
            <a:r>
              <a:rPr lang="cs-CZ" dirty="0" smtClean="0"/>
              <a:t>Kontroly před vydáním právního aktu</a:t>
            </a:r>
          </a:p>
          <a:p>
            <a:pPr>
              <a:buFontTx/>
              <a:buChar char="-"/>
            </a:pPr>
            <a:r>
              <a:rPr lang="cs-CZ" dirty="0" smtClean="0"/>
              <a:t>Kontrol/audity po vydání právního aktu (ohlášená i neohlášená kontrola)</a:t>
            </a:r>
          </a:p>
        </p:txBody>
      </p:sp>
    </p:spTree>
    <p:extLst>
      <p:ext uri="{BB962C8B-B14F-4D97-AF65-F5344CB8AC3E}">
        <p14:creationId xmlns:p14="http://schemas.microsoft.com/office/powerpoint/2010/main" val="2313147375"/>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800624" y="1513317"/>
            <a:ext cx="8596668" cy="2380589"/>
          </a:xfrm>
        </p:spPr>
        <p:txBody>
          <a:bodyPr>
            <a:normAutofit/>
          </a:bodyPr>
          <a:lstStyle/>
          <a:p>
            <a:pPr marL="0" indent="0" algn="ctr">
              <a:buNone/>
            </a:pPr>
            <a:r>
              <a:rPr lang="cs-CZ" sz="3200" b="1" dirty="0" smtClean="0">
                <a:solidFill>
                  <a:schemeClr val="accent2">
                    <a:lumMod val="75000"/>
                  </a:schemeClr>
                </a:solidFill>
              </a:rPr>
              <a:t>DĚKUJEME ZA POZORNOST</a:t>
            </a:r>
          </a:p>
          <a:p>
            <a:pPr marL="0" indent="0" algn="ctr">
              <a:buNone/>
            </a:pPr>
            <a:r>
              <a:rPr lang="cs-CZ" sz="3200" b="1" dirty="0" smtClean="0">
                <a:solidFill>
                  <a:schemeClr val="accent2">
                    <a:lumMod val="75000"/>
                  </a:schemeClr>
                </a:solidFill>
              </a:rPr>
              <a:t>A</a:t>
            </a:r>
          </a:p>
          <a:p>
            <a:pPr marL="0" indent="0" algn="ctr">
              <a:buNone/>
            </a:pPr>
            <a:r>
              <a:rPr lang="cs-CZ" sz="3200" b="1" dirty="0" smtClean="0">
                <a:solidFill>
                  <a:schemeClr val="accent2">
                    <a:lumMod val="75000"/>
                  </a:schemeClr>
                </a:solidFill>
              </a:rPr>
              <a:t>PŘEJEME MNOHO ŠTĚSTÍ PŘI REALIZACI</a:t>
            </a:r>
            <a:endParaRPr lang="cs-CZ" sz="3200" b="1" dirty="0">
              <a:solidFill>
                <a:schemeClr val="accent2">
                  <a:lumMod val="75000"/>
                </a:schemeClr>
              </a:solidFill>
            </a:endParaRPr>
          </a:p>
        </p:txBody>
      </p:sp>
      <p:pic>
        <p:nvPicPr>
          <p:cNvPr id="2" name="Obrázek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882" y="86183"/>
            <a:ext cx="5190744" cy="1075944"/>
          </a:xfrm>
          <a:prstGeom prst="rect">
            <a:avLst/>
          </a:prstGeom>
        </p:spPr>
      </p:pic>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8501" y="5468469"/>
            <a:ext cx="8428371" cy="1389531"/>
          </a:xfrm>
          <a:prstGeom prst="rect">
            <a:avLst/>
          </a:prstGeom>
        </p:spPr>
      </p:pic>
      <p:pic>
        <p:nvPicPr>
          <p:cNvPr id="5" name="Obráze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28087" y="3417271"/>
            <a:ext cx="4496545" cy="953268"/>
          </a:xfrm>
          <a:prstGeom prst="rect">
            <a:avLst/>
          </a:prstGeom>
        </p:spPr>
      </p:pic>
      <p:sp>
        <p:nvSpPr>
          <p:cNvPr id="6" name="TextovéPole 5"/>
          <p:cNvSpPr txBox="1"/>
          <p:nvPr/>
        </p:nvSpPr>
        <p:spPr>
          <a:xfrm>
            <a:off x="3381205" y="4657894"/>
            <a:ext cx="4478525" cy="523220"/>
          </a:xfrm>
          <a:prstGeom prst="rect">
            <a:avLst/>
          </a:prstGeom>
          <a:noFill/>
        </p:spPr>
        <p:txBody>
          <a:bodyPr wrap="square" rtlCol="0">
            <a:spAutoFit/>
          </a:bodyPr>
          <a:lstStyle/>
          <a:p>
            <a:r>
              <a:rPr lang="cs-CZ" sz="1400" dirty="0" smtClean="0">
                <a:solidFill>
                  <a:schemeClr val="bg1">
                    <a:lumMod val="50000"/>
                  </a:schemeClr>
                </a:solidFill>
              </a:rPr>
              <a:t>Kontaktní osoba: Mgr. Klára Řezáčová, administrativa@masstrednihana.cz, +420 725 889 594</a:t>
            </a:r>
            <a:endParaRPr lang="cs-CZ" sz="1400" dirty="0">
              <a:solidFill>
                <a:schemeClr val="bg1">
                  <a:lumMod val="50000"/>
                </a:schemeClr>
              </a:solidFill>
            </a:endParaRPr>
          </a:p>
        </p:txBody>
      </p:sp>
    </p:spTree>
    <p:extLst>
      <p:ext uri="{BB962C8B-B14F-4D97-AF65-F5344CB8AC3E}">
        <p14:creationId xmlns:p14="http://schemas.microsoft.com/office/powerpoint/2010/main" val="4239761817"/>
      </p:ext>
    </p:extLst>
  </p:cSld>
  <p:clrMapOvr>
    <a:masterClrMapping/>
  </p:clrMapOvr>
</p:sld>
</file>

<file path=ppt/theme/theme1.xml><?xml version="1.0" encoding="utf-8"?>
<a:theme xmlns:a="http://schemas.openxmlformats.org/drawingml/2006/main" name="Faseta">
  <a:themeElements>
    <a:clrScheme name="Faseta">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seta">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seta">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856</TotalTime>
  <Words>4299</Words>
  <Application>Microsoft Office PowerPoint</Application>
  <PresentationFormat>Širokoúhlá obrazovka</PresentationFormat>
  <Paragraphs>392</Paragraphs>
  <Slides>52</Slides>
  <Notes>1</Notes>
  <HiddenSlides>0</HiddenSlides>
  <MMClips>0</MMClips>
  <ScaleCrop>false</ScaleCrop>
  <HeadingPairs>
    <vt:vector size="6" baseType="variant">
      <vt:variant>
        <vt:lpstr>Použitá písma</vt:lpstr>
      </vt:variant>
      <vt:variant>
        <vt:i4>6</vt:i4>
      </vt:variant>
      <vt:variant>
        <vt:lpstr>Motiv</vt:lpstr>
      </vt:variant>
      <vt:variant>
        <vt:i4>1</vt:i4>
      </vt:variant>
      <vt:variant>
        <vt:lpstr>Nadpisy snímků</vt:lpstr>
      </vt:variant>
      <vt:variant>
        <vt:i4>52</vt:i4>
      </vt:variant>
    </vt:vector>
  </HeadingPairs>
  <TitlesOfParts>
    <vt:vector size="59" baseType="lpstr">
      <vt:lpstr>Arial</vt:lpstr>
      <vt:lpstr>Calibri</vt:lpstr>
      <vt:lpstr>Constantia</vt:lpstr>
      <vt:lpstr>Trebuchet MS</vt:lpstr>
      <vt:lpstr>Wingdings</vt:lpstr>
      <vt:lpstr>Wingdings 3</vt:lpstr>
      <vt:lpstr>Faseta</vt:lpstr>
      <vt:lpstr>Seminář pro příjemce</vt:lpstr>
      <vt:lpstr>Program semináře</vt:lpstr>
      <vt:lpstr>Výzva MAS</vt:lpstr>
      <vt:lpstr>Základní dokumenty</vt:lpstr>
      <vt:lpstr>Rozhodnutí o poskytnutí dotace </vt:lpstr>
      <vt:lpstr>Rozhodnutí o poskytnutí dotace</vt:lpstr>
      <vt:lpstr>Zpráva o realizaci</vt:lpstr>
      <vt:lpstr>Obsah zprávy o realizaci: </vt:lpstr>
      <vt:lpstr>ZoR – Povinné dokumenty (Přílohy)</vt:lpstr>
      <vt:lpstr>Další povinné dokumenty mimo ZoR</vt:lpstr>
      <vt:lpstr>ZoR  - INDIKÁTORY</vt:lpstr>
      <vt:lpstr>Indikátory povinné k naplnění</vt:lpstr>
      <vt:lpstr>Indikátory povinné k vykazování</vt:lpstr>
      <vt:lpstr>Indikátory sledované automatikou</vt:lpstr>
      <vt:lpstr>Indikátory v ZoR</vt:lpstr>
      <vt:lpstr>Monitorování podpořených osob v IS ESF</vt:lpstr>
      <vt:lpstr>Monitorování podpořených osob v IS ESF</vt:lpstr>
      <vt:lpstr>Zpráva o realizaci – Žádost o platbu</vt:lpstr>
      <vt:lpstr>PUBLICITA Vizuální identita - použití</vt:lpstr>
      <vt:lpstr>Povinný plakát</vt:lpstr>
      <vt:lpstr>POVINNÝ PLAKÁT</vt:lpstr>
      <vt:lpstr>WEB Příjemce</vt:lpstr>
      <vt:lpstr>PUBLICITA</vt:lpstr>
      <vt:lpstr>Plán aktivit projektu</vt:lpstr>
      <vt:lpstr>Údaje v plánu aktivit</vt:lpstr>
      <vt:lpstr>Plán aktivit - Sankce </vt:lpstr>
      <vt:lpstr>Aktualizace plánu aktivit</vt:lpstr>
      <vt:lpstr>Způsobilé a nezpůsobilé výdaje – způsob financování</vt:lpstr>
      <vt:lpstr>Způsobilé výdaje</vt:lpstr>
      <vt:lpstr>Přímé/reálné vykazování výdajů</vt:lpstr>
      <vt:lpstr>Dokladování výdajů</vt:lpstr>
      <vt:lpstr>ÚČETNÍ DOKLADY</vt:lpstr>
      <vt:lpstr>Přímé náklady</vt:lpstr>
      <vt:lpstr>Nepřímé náklady</vt:lpstr>
      <vt:lpstr>Nepřímé náklady</vt:lpstr>
      <vt:lpstr>Osobní náklady</vt:lpstr>
      <vt:lpstr>Osobní náklady</vt:lpstr>
      <vt:lpstr>Pracovní výkazy</vt:lpstr>
      <vt:lpstr>Cestovné</vt:lpstr>
      <vt:lpstr>Nákup služeb, drobné stavební úpravy</vt:lpstr>
      <vt:lpstr>Přímá podpora pro CS</vt:lpstr>
      <vt:lpstr>Finanční část </vt:lpstr>
      <vt:lpstr>Rozpočet projektu</vt:lpstr>
      <vt:lpstr>Změny projektu – změny podstatné</vt:lpstr>
      <vt:lpstr>Změny projektu -  změny nepodstatné</vt:lpstr>
      <vt:lpstr>Změny nepodstatné</vt:lpstr>
      <vt:lpstr>Nepodstatné změny </vt:lpstr>
      <vt:lpstr>Podstatné změny</vt:lpstr>
      <vt:lpstr>Podstatné změny</vt:lpstr>
      <vt:lpstr>Podstatné a nepodstatné změny v rámci změn v osobě příjemce</vt:lpstr>
      <vt:lpstr>KONTROLY</vt:lpstr>
      <vt:lpstr>Prezentace aplikace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Seminář pro příjemce</dc:title>
  <dc:creator>Uživatel systému Windows</dc:creator>
  <cp:lastModifiedBy>Uživatel systému Windows</cp:lastModifiedBy>
  <cp:revision>50</cp:revision>
  <dcterms:created xsi:type="dcterms:W3CDTF">2018-05-16T07:49:03Z</dcterms:created>
  <dcterms:modified xsi:type="dcterms:W3CDTF">2018-10-25T09:24:50Z</dcterms:modified>
</cp:coreProperties>
</file>